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3" r:id="rId3"/>
    <p:sldId id="257" r:id="rId4"/>
    <p:sldId id="260" r:id="rId5"/>
    <p:sldId id="259" r:id="rId6"/>
    <p:sldId id="258" r:id="rId7"/>
    <p:sldId id="261" r:id="rId8"/>
    <p:sldId id="263" r:id="rId9"/>
    <p:sldId id="265" r:id="rId10"/>
    <p:sldId id="266" r:id="rId11"/>
    <p:sldId id="267" r:id="rId12"/>
    <p:sldId id="282" r:id="rId13"/>
    <p:sldId id="264" r:id="rId14"/>
    <p:sldId id="269" r:id="rId15"/>
    <p:sldId id="278" r:id="rId16"/>
    <p:sldId id="270" r:id="rId17"/>
    <p:sldId id="271" r:id="rId18"/>
    <p:sldId id="272" r:id="rId19"/>
    <p:sldId id="273" r:id="rId20"/>
    <p:sldId id="274" r:id="rId21"/>
    <p:sldId id="275" r:id="rId22"/>
    <p:sldId id="276" r:id="rId23"/>
    <p:sldId id="279" r:id="rId24"/>
    <p:sldId id="277" r:id="rId25"/>
    <p:sldId id="280" r:id="rId26"/>
    <p:sldId id="28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5B9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8" d="100"/>
          <a:sy n="88" d="100"/>
        </p:scale>
        <p:origin x="-2130" y="-10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720EFFF-91B9-449C-9E02-3BEF7B581415}" type="datetimeFigureOut">
              <a:rPr lang="en-US" smtClean="0"/>
              <a:t>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45339-4813-491B-A8FA-D89439929811}" type="slidenum">
              <a:rPr lang="en-US" smtClean="0"/>
              <a:t>‹#›</a:t>
            </a:fld>
            <a:endParaRPr lang="en-US"/>
          </a:p>
        </p:txBody>
      </p:sp>
    </p:spTree>
    <p:extLst>
      <p:ext uri="{BB962C8B-B14F-4D97-AF65-F5344CB8AC3E}">
        <p14:creationId xmlns:p14="http://schemas.microsoft.com/office/powerpoint/2010/main" val="3264512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20EFFF-91B9-449C-9E02-3BEF7B581415}" type="datetimeFigureOut">
              <a:rPr lang="en-US" smtClean="0"/>
              <a:t>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45339-4813-491B-A8FA-D89439929811}" type="slidenum">
              <a:rPr lang="en-US" smtClean="0"/>
              <a:t>‹#›</a:t>
            </a:fld>
            <a:endParaRPr lang="en-US"/>
          </a:p>
        </p:txBody>
      </p:sp>
    </p:spTree>
    <p:extLst>
      <p:ext uri="{BB962C8B-B14F-4D97-AF65-F5344CB8AC3E}">
        <p14:creationId xmlns:p14="http://schemas.microsoft.com/office/powerpoint/2010/main" val="1205765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20EFFF-91B9-449C-9E02-3BEF7B581415}" type="datetimeFigureOut">
              <a:rPr lang="en-US" smtClean="0"/>
              <a:t>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45339-4813-491B-A8FA-D89439929811}" type="slidenum">
              <a:rPr lang="en-US" smtClean="0"/>
              <a:t>‹#›</a:t>
            </a:fld>
            <a:endParaRPr lang="en-US"/>
          </a:p>
        </p:txBody>
      </p:sp>
    </p:spTree>
    <p:extLst>
      <p:ext uri="{BB962C8B-B14F-4D97-AF65-F5344CB8AC3E}">
        <p14:creationId xmlns:p14="http://schemas.microsoft.com/office/powerpoint/2010/main" val="2511142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720EFFF-91B9-449C-9E02-3BEF7B581415}" type="datetimeFigureOut">
              <a:rPr lang="en-US" smtClean="0"/>
              <a:t>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45339-4813-491B-A8FA-D89439929811}" type="slidenum">
              <a:rPr lang="en-US" smtClean="0"/>
              <a:t>‹#›</a:t>
            </a:fld>
            <a:endParaRPr lang="en-US"/>
          </a:p>
        </p:txBody>
      </p:sp>
    </p:spTree>
    <p:extLst>
      <p:ext uri="{BB962C8B-B14F-4D97-AF65-F5344CB8AC3E}">
        <p14:creationId xmlns:p14="http://schemas.microsoft.com/office/powerpoint/2010/main" val="24094808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720EFFF-91B9-449C-9E02-3BEF7B581415}" type="datetimeFigureOut">
              <a:rPr lang="en-US" smtClean="0"/>
              <a:t>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AC45339-4813-491B-A8FA-D89439929811}" type="slidenum">
              <a:rPr lang="en-US" smtClean="0"/>
              <a:t>‹#›</a:t>
            </a:fld>
            <a:endParaRPr lang="en-US"/>
          </a:p>
        </p:txBody>
      </p:sp>
    </p:spTree>
    <p:extLst>
      <p:ext uri="{BB962C8B-B14F-4D97-AF65-F5344CB8AC3E}">
        <p14:creationId xmlns:p14="http://schemas.microsoft.com/office/powerpoint/2010/main" val="22040941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720EFFF-91B9-449C-9E02-3BEF7B581415}" type="datetimeFigureOut">
              <a:rPr lang="en-US" smtClean="0"/>
              <a:t>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45339-4813-491B-A8FA-D89439929811}" type="slidenum">
              <a:rPr lang="en-US" smtClean="0"/>
              <a:t>‹#›</a:t>
            </a:fld>
            <a:endParaRPr lang="en-US"/>
          </a:p>
        </p:txBody>
      </p:sp>
    </p:spTree>
    <p:extLst>
      <p:ext uri="{BB962C8B-B14F-4D97-AF65-F5344CB8AC3E}">
        <p14:creationId xmlns:p14="http://schemas.microsoft.com/office/powerpoint/2010/main" val="7460969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720EFFF-91B9-449C-9E02-3BEF7B581415}" type="datetimeFigureOut">
              <a:rPr lang="en-US" smtClean="0"/>
              <a:t>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AC45339-4813-491B-A8FA-D89439929811}" type="slidenum">
              <a:rPr lang="en-US" smtClean="0"/>
              <a:t>‹#›</a:t>
            </a:fld>
            <a:endParaRPr lang="en-US"/>
          </a:p>
        </p:txBody>
      </p:sp>
    </p:spTree>
    <p:extLst>
      <p:ext uri="{BB962C8B-B14F-4D97-AF65-F5344CB8AC3E}">
        <p14:creationId xmlns:p14="http://schemas.microsoft.com/office/powerpoint/2010/main" val="2118954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720EFFF-91B9-449C-9E02-3BEF7B581415}" type="datetimeFigureOut">
              <a:rPr lang="en-US" smtClean="0"/>
              <a:t>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AC45339-4813-491B-A8FA-D89439929811}" type="slidenum">
              <a:rPr lang="en-US" smtClean="0"/>
              <a:t>‹#›</a:t>
            </a:fld>
            <a:endParaRPr lang="en-US"/>
          </a:p>
        </p:txBody>
      </p:sp>
    </p:spTree>
    <p:extLst>
      <p:ext uri="{BB962C8B-B14F-4D97-AF65-F5344CB8AC3E}">
        <p14:creationId xmlns:p14="http://schemas.microsoft.com/office/powerpoint/2010/main" val="32764908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20EFFF-91B9-449C-9E02-3BEF7B581415}" type="datetimeFigureOut">
              <a:rPr lang="en-US" smtClean="0"/>
              <a:t>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AC45339-4813-491B-A8FA-D89439929811}" type="slidenum">
              <a:rPr lang="en-US" smtClean="0"/>
              <a:t>‹#›</a:t>
            </a:fld>
            <a:endParaRPr lang="en-US"/>
          </a:p>
        </p:txBody>
      </p:sp>
    </p:spTree>
    <p:extLst>
      <p:ext uri="{BB962C8B-B14F-4D97-AF65-F5344CB8AC3E}">
        <p14:creationId xmlns:p14="http://schemas.microsoft.com/office/powerpoint/2010/main" val="8959846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20EFFF-91B9-449C-9E02-3BEF7B581415}" type="datetimeFigureOut">
              <a:rPr lang="en-US" smtClean="0"/>
              <a:t>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45339-4813-491B-A8FA-D89439929811}" type="slidenum">
              <a:rPr lang="en-US" smtClean="0"/>
              <a:t>‹#›</a:t>
            </a:fld>
            <a:endParaRPr lang="en-US"/>
          </a:p>
        </p:txBody>
      </p:sp>
    </p:spTree>
    <p:extLst>
      <p:ext uri="{BB962C8B-B14F-4D97-AF65-F5344CB8AC3E}">
        <p14:creationId xmlns:p14="http://schemas.microsoft.com/office/powerpoint/2010/main" val="4181765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720EFFF-91B9-449C-9E02-3BEF7B581415}" type="datetimeFigureOut">
              <a:rPr lang="en-US" smtClean="0"/>
              <a:t>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AC45339-4813-491B-A8FA-D89439929811}" type="slidenum">
              <a:rPr lang="en-US" smtClean="0"/>
              <a:t>‹#›</a:t>
            </a:fld>
            <a:endParaRPr lang="en-US"/>
          </a:p>
        </p:txBody>
      </p:sp>
    </p:spTree>
    <p:extLst>
      <p:ext uri="{BB962C8B-B14F-4D97-AF65-F5344CB8AC3E}">
        <p14:creationId xmlns:p14="http://schemas.microsoft.com/office/powerpoint/2010/main" val="2160765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20EFFF-91B9-449C-9E02-3BEF7B581415}" type="datetimeFigureOut">
              <a:rPr lang="en-US" smtClean="0"/>
              <a:t>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AC45339-4813-491B-A8FA-D89439929811}" type="slidenum">
              <a:rPr lang="en-US" smtClean="0"/>
              <a:t>‹#›</a:t>
            </a:fld>
            <a:endParaRPr lang="en-US"/>
          </a:p>
        </p:txBody>
      </p:sp>
    </p:spTree>
    <p:extLst>
      <p:ext uri="{BB962C8B-B14F-4D97-AF65-F5344CB8AC3E}">
        <p14:creationId xmlns:p14="http://schemas.microsoft.com/office/powerpoint/2010/main" val="27694117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smtClean="0">
                <a:solidFill>
                  <a:srgbClr val="005B94"/>
                </a:solidFill>
              </a:rPr>
              <a:t>Incremental, Systematic </a:t>
            </a:r>
            <a:br>
              <a:rPr lang="en-US" b="1" dirty="0" smtClean="0">
                <a:solidFill>
                  <a:srgbClr val="005B94"/>
                </a:solidFill>
              </a:rPr>
            </a:br>
            <a:r>
              <a:rPr lang="en-US" b="1" dirty="0" smtClean="0">
                <a:solidFill>
                  <a:srgbClr val="005B94"/>
                </a:solidFill>
              </a:rPr>
              <a:t>Acquiring of Knowledge</a:t>
            </a:r>
            <a:br>
              <a:rPr lang="en-US" b="1" dirty="0" smtClean="0">
                <a:solidFill>
                  <a:srgbClr val="005B94"/>
                </a:solidFill>
              </a:rPr>
            </a:br>
            <a:r>
              <a:rPr lang="en-US" sz="3100" b="1" dirty="0" smtClean="0">
                <a:solidFill>
                  <a:srgbClr val="005B94"/>
                </a:solidFill>
              </a:rPr>
              <a:t>(using Closure Algorithms)</a:t>
            </a:r>
            <a:endParaRPr lang="en-US" sz="3100" b="1" dirty="0">
              <a:solidFill>
                <a:srgbClr val="005B94"/>
              </a:solidFill>
            </a:endParaRPr>
          </a:p>
        </p:txBody>
      </p:sp>
      <p:sp>
        <p:nvSpPr>
          <p:cNvPr id="3" name="Subtitle 2"/>
          <p:cNvSpPr>
            <a:spLocks noGrp="1"/>
          </p:cNvSpPr>
          <p:nvPr>
            <p:ph type="subTitle" idx="1"/>
          </p:nvPr>
        </p:nvSpPr>
        <p:spPr>
          <a:xfrm>
            <a:off x="6473190" y="6019800"/>
            <a:ext cx="2594610" cy="762000"/>
          </a:xfrm>
        </p:spPr>
        <p:txBody>
          <a:bodyPr>
            <a:normAutofit fontScale="70000" lnSpcReduction="20000"/>
          </a:bodyPr>
          <a:lstStyle/>
          <a:p>
            <a:r>
              <a:rPr lang="en-US" dirty="0" smtClean="0"/>
              <a:t>Roger L. Costello</a:t>
            </a:r>
          </a:p>
          <a:p>
            <a:r>
              <a:rPr lang="en-US" dirty="0" smtClean="0"/>
              <a:t>February 1, 2014</a:t>
            </a:r>
            <a:endParaRPr lang="en-US" dirty="0"/>
          </a:p>
        </p:txBody>
      </p:sp>
    </p:spTree>
    <p:extLst>
      <p:ext uri="{BB962C8B-B14F-4D97-AF65-F5344CB8AC3E}">
        <p14:creationId xmlns:p14="http://schemas.microsoft.com/office/powerpoint/2010/main" val="136263156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Round Three</a:t>
            </a:r>
            <a:endParaRPr lang="en-US" dirty="0"/>
          </a:p>
        </p:txBody>
      </p:sp>
      <p:sp>
        <p:nvSpPr>
          <p:cNvPr id="3" name="Content Placeholder 2"/>
          <p:cNvSpPr>
            <a:spLocks noGrp="1"/>
          </p:cNvSpPr>
          <p:nvPr>
            <p:ph idx="1"/>
          </p:nvPr>
        </p:nvSpPr>
        <p:spPr>
          <a:xfrm>
            <a:off x="457200" y="1600201"/>
            <a:ext cx="8229600" cy="762000"/>
          </a:xfrm>
        </p:spPr>
        <p:txBody>
          <a:bodyPr/>
          <a:lstStyle/>
          <a:p>
            <a:r>
              <a:rPr lang="en-US" sz="2700" dirty="0" smtClean="0"/>
              <a:t>A third round yields no additional cities.</a:t>
            </a:r>
          </a:p>
          <a:p>
            <a:endParaRPr lang="en-US" dirty="0"/>
          </a:p>
        </p:txBody>
      </p:sp>
      <p:graphicFrame>
        <p:nvGraphicFramePr>
          <p:cNvPr id="4" name="Content Placeholder 5"/>
          <p:cNvGraphicFramePr>
            <a:graphicFrameLocks/>
          </p:cNvGraphicFramePr>
          <p:nvPr>
            <p:extLst>
              <p:ext uri="{D42A27DB-BD31-4B8C-83A1-F6EECF244321}">
                <p14:modId xmlns:p14="http://schemas.microsoft.com/office/powerpoint/2010/main" val="3010152120"/>
              </p:ext>
            </p:extLst>
          </p:nvPr>
        </p:nvGraphicFramePr>
        <p:xfrm>
          <a:off x="457200" y="2514600"/>
          <a:ext cx="8229600" cy="2123440"/>
        </p:xfrm>
        <a:graphic>
          <a:graphicData uri="http://schemas.openxmlformats.org/drawingml/2006/table">
            <a:tbl>
              <a:tblPr firstRow="1" bandRow="1">
                <a:tableStyleId>{5C22544A-7EE6-4342-B048-85BDC9FD1C3A}</a:tableStyleId>
              </a:tblPr>
              <a:tblGrid>
                <a:gridCol w="5919355"/>
                <a:gridCol w="2310245"/>
              </a:tblGrid>
              <a:tr h="370840">
                <a:tc>
                  <a:txBody>
                    <a:bodyPr/>
                    <a:lstStyle/>
                    <a:p>
                      <a:r>
                        <a:rPr lang="en-US" dirty="0" smtClean="0"/>
                        <a:t>Flight</a:t>
                      </a:r>
                      <a:endParaRPr lang="en-US" dirty="0"/>
                    </a:p>
                  </a:txBody>
                  <a:tcPr/>
                </a:tc>
                <a:tc>
                  <a:txBody>
                    <a:bodyPr/>
                    <a:lstStyle/>
                    <a:p>
                      <a:r>
                        <a:rPr lang="en-US" dirty="0" smtClean="0"/>
                        <a:t>Can get there from Boston?</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&lt;Flight&gt;&lt;From&gt;Boston&lt;/From&gt;&lt;To&gt;Miami&lt;/To&gt;&lt;/Flight&gt;</a:t>
                      </a:r>
                      <a:endParaRPr lang="en-US" b="1" dirty="0" smtClean="0">
                        <a:latin typeface="Courier New" panose="02070309020205020404" pitchFamily="49" charset="0"/>
                        <a:cs typeface="Courier New" panose="02070309020205020404" pitchFamily="49" charset="0"/>
                        <a:sym typeface="Wingdings" panose="05000000000000000000" pitchFamily="2" charset="2"/>
                      </a:endParaRPr>
                    </a:p>
                  </a:txBody>
                  <a:tcPr/>
                </a:tc>
                <a:tc>
                  <a:txBody>
                    <a:bodyPr/>
                    <a:lstStyle/>
                    <a:p>
                      <a:r>
                        <a:rPr lang="en-US" dirty="0" smtClean="0">
                          <a:solidFill>
                            <a:schemeClr val="bg1">
                              <a:lumMod val="50000"/>
                            </a:schemeClr>
                          </a:solidFill>
                        </a:rPr>
                        <a:t>Yes</a:t>
                      </a:r>
                      <a:endParaRPr lang="en-US" dirty="0">
                        <a:solidFill>
                          <a:schemeClr val="bg1">
                            <a:lumMod val="50000"/>
                          </a:schemeClr>
                        </a:solidFill>
                      </a:endParaRPr>
                    </a:p>
                  </a:txBody>
                  <a:tcPr/>
                </a:tc>
              </a:tr>
              <a:tr h="370840">
                <a:tc>
                  <a:txBody>
                    <a:bodyPr/>
                    <a:lstStyle/>
                    <a:p>
                      <a:r>
                        <a:rPr lang="en-US" sz="1800" kern="1200" dirty="0" smtClean="0">
                          <a:solidFill>
                            <a:schemeClr val="dk1"/>
                          </a:solidFill>
                          <a:latin typeface="+mn-lt"/>
                          <a:ea typeface="+mn-ea"/>
                          <a:cs typeface="+mn-cs"/>
                        </a:rPr>
                        <a:t>&lt;Flight&gt;&lt;From&gt;Miami&lt;/From&gt;&lt;To&gt;Houston&lt;/To&gt;&lt;/Flight&gt;</a:t>
                      </a:r>
                      <a:endParaRPr lang="en-US" dirty="0"/>
                    </a:p>
                  </a:txBody>
                  <a:tcPr/>
                </a:tc>
                <a:tc>
                  <a:txBody>
                    <a:bodyPr/>
                    <a:lstStyle/>
                    <a:p>
                      <a:r>
                        <a:rPr lang="en-US" dirty="0" smtClean="0">
                          <a:solidFill>
                            <a:schemeClr val="bg1">
                              <a:lumMod val="50000"/>
                            </a:schemeClr>
                          </a:solidFill>
                        </a:rPr>
                        <a:t>Yes</a:t>
                      </a:r>
                      <a:endParaRPr lang="en-US" dirty="0">
                        <a:solidFill>
                          <a:schemeClr val="bg1">
                            <a:lumMod val="50000"/>
                          </a:schemeClr>
                        </a:solidFill>
                      </a:endParaRPr>
                    </a:p>
                  </a:txBody>
                  <a:tcPr/>
                </a:tc>
              </a:tr>
              <a:tr h="370840">
                <a:tc>
                  <a:txBody>
                    <a:bodyPr/>
                    <a:lstStyle/>
                    <a:p>
                      <a:r>
                        <a:rPr lang="en-US" sz="1800" kern="1200" dirty="0" smtClean="0">
                          <a:solidFill>
                            <a:schemeClr val="dk1"/>
                          </a:solidFill>
                          <a:latin typeface="+mn-lt"/>
                          <a:ea typeface="+mn-ea"/>
                          <a:cs typeface="+mn-cs"/>
                        </a:rPr>
                        <a:t>&lt;Flight&gt;&lt;From&gt;Cleveland&lt;/From&gt;&lt;To&gt;Akron&lt;/To&gt;&lt;/Flight&gt;</a:t>
                      </a:r>
                      <a:endParaRPr lang="en-US" dirty="0"/>
                    </a:p>
                  </a:txBody>
                  <a:tcPr/>
                </a:tc>
                <a:tc>
                  <a:txBody>
                    <a:bodyPr/>
                    <a:lstStyle/>
                    <a:p>
                      <a:endParaRPr lang="en-US"/>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&lt;Flight&gt;&lt;From&gt;Boston&lt;/From&gt;&lt;To&gt;Denver&lt;/To&gt;&lt;/Flight&gt;</a:t>
                      </a:r>
                      <a:endParaRPr lang="en-US" b="1" dirty="0" smtClean="0">
                        <a:latin typeface="Courier New" panose="02070309020205020404" pitchFamily="49" charset="0"/>
                        <a:cs typeface="Courier New" panose="02070309020205020404" pitchFamily="49" charset="0"/>
                        <a:sym typeface="Wingdings" panose="05000000000000000000" pitchFamily="2" charset="2"/>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Yes</a:t>
                      </a:r>
                    </a:p>
                  </a:txBody>
                  <a:tcPr/>
                </a:tc>
              </a:tr>
            </a:tbl>
          </a:graphicData>
        </a:graphic>
      </p:graphicFrame>
      <p:sp>
        <p:nvSpPr>
          <p:cNvPr id="5"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10</a:t>
            </a:fld>
            <a:endParaRPr lang="en-US"/>
          </a:p>
        </p:txBody>
      </p:sp>
    </p:spTree>
    <p:extLst>
      <p:ext uri="{BB962C8B-B14F-4D97-AF65-F5344CB8AC3E}">
        <p14:creationId xmlns:p14="http://schemas.microsoft.com/office/powerpoint/2010/main" val="11770263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Problem/Answer</a:t>
            </a:r>
            <a:endParaRPr lang="en-US" dirty="0"/>
          </a:p>
        </p:txBody>
      </p:sp>
      <p:sp>
        <p:nvSpPr>
          <p:cNvPr id="3" name="Content Placeholder 2"/>
          <p:cNvSpPr>
            <a:spLocks noGrp="1"/>
          </p:cNvSpPr>
          <p:nvPr>
            <p:ph idx="1"/>
          </p:nvPr>
        </p:nvSpPr>
        <p:spPr>
          <a:xfrm>
            <a:off x="457200" y="1600201"/>
            <a:ext cx="8229600" cy="2362200"/>
          </a:xfrm>
        </p:spPr>
        <p:txBody>
          <a:bodyPr/>
          <a:lstStyle/>
          <a:p>
            <a:r>
              <a:rPr lang="en-US" b="1" i="1" dirty="0" smtClean="0">
                <a:solidFill>
                  <a:srgbClr val="FF0000"/>
                </a:solidFill>
              </a:rPr>
              <a:t>Problem:</a:t>
            </a:r>
            <a:r>
              <a:rPr lang="en-US" dirty="0" smtClean="0"/>
              <a:t> What cities can you get to from Boston?</a:t>
            </a:r>
          </a:p>
          <a:p>
            <a:r>
              <a:rPr lang="en-US" b="1" i="1" dirty="0" smtClean="0">
                <a:solidFill>
                  <a:srgbClr val="FF0000"/>
                </a:solidFill>
              </a:rPr>
              <a:t>Answer:</a:t>
            </a:r>
            <a:r>
              <a:rPr lang="en-US" dirty="0" smtClean="0"/>
              <a:t> We can get to these cities:</a:t>
            </a:r>
            <a:br>
              <a:rPr lang="en-US" dirty="0" smtClean="0"/>
            </a:br>
            <a:r>
              <a:rPr lang="en-US" dirty="0" smtClean="0"/>
              <a:t>	{Miami, Denver, Houston}</a:t>
            </a: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11</a:t>
            </a:fld>
            <a:endParaRPr lang="en-US"/>
          </a:p>
        </p:txBody>
      </p:sp>
    </p:spTree>
    <p:extLst>
      <p:ext uri="{BB962C8B-B14F-4D97-AF65-F5344CB8AC3E}">
        <p14:creationId xmlns:p14="http://schemas.microsoft.com/office/powerpoint/2010/main" val="40337707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Example #2</a:t>
            </a:r>
            <a:endParaRPr lang="en-US" dirty="0"/>
          </a:p>
        </p:txBody>
      </p:sp>
    </p:spTree>
    <p:extLst>
      <p:ext uri="{BB962C8B-B14F-4D97-AF65-F5344CB8AC3E}">
        <p14:creationId xmlns:p14="http://schemas.microsoft.com/office/powerpoint/2010/main" val="13403073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5257800" cy="1143000"/>
          </a:xfrm>
        </p:spPr>
        <p:txBody>
          <a:bodyPr>
            <a:normAutofit/>
          </a:bodyPr>
          <a:lstStyle/>
          <a:p>
            <a:r>
              <a:rPr lang="en-US" dirty="0" smtClean="0"/>
              <a:t>Clean XML Schema</a:t>
            </a:r>
            <a:endParaRPr lang="en-US" dirty="0"/>
          </a:p>
        </p:txBody>
      </p:sp>
      <p:sp>
        <p:nvSpPr>
          <p:cNvPr id="3" name="Content Placeholder 2"/>
          <p:cNvSpPr>
            <a:spLocks noGrp="1"/>
          </p:cNvSpPr>
          <p:nvPr>
            <p:ph idx="1"/>
          </p:nvPr>
        </p:nvSpPr>
        <p:spPr>
          <a:xfrm>
            <a:off x="457200" y="1600200"/>
            <a:ext cx="5257800" cy="3733800"/>
          </a:xfrm>
        </p:spPr>
        <p:txBody>
          <a:bodyPr>
            <a:normAutofit fontScale="92500" lnSpcReduction="20000"/>
          </a:bodyPr>
          <a:lstStyle/>
          <a:p>
            <a:r>
              <a:rPr lang="en-US" b="1" i="1" dirty="0" smtClean="0">
                <a:solidFill>
                  <a:srgbClr val="FF0000"/>
                </a:solidFill>
              </a:rPr>
              <a:t>Problem:</a:t>
            </a:r>
            <a:r>
              <a:rPr lang="en-US" dirty="0" smtClean="0"/>
              <a:t> Are there any element declarations in the adjacent XML Schema that, if used, do not result in a valid XML instance document (e.g., perhaps because they loop infinitely)? In other words, are there any </a:t>
            </a:r>
            <a:r>
              <a:rPr lang="en-US" i="1" dirty="0" smtClean="0"/>
              <a:t>non-productive</a:t>
            </a:r>
            <a:r>
              <a:rPr lang="en-US" dirty="0" smtClean="0"/>
              <a:t> element declarations?</a:t>
            </a:r>
            <a:endParaRPr lang="en-US" dirty="0"/>
          </a:p>
        </p:txBody>
      </p:sp>
      <p:sp>
        <p:nvSpPr>
          <p:cNvPr id="4" name="TextBox 3"/>
          <p:cNvSpPr txBox="1"/>
          <p:nvPr/>
        </p:nvSpPr>
        <p:spPr>
          <a:xfrm>
            <a:off x="5715000" y="76200"/>
            <a:ext cx="3198311" cy="6740307"/>
          </a:xfrm>
          <a:prstGeom prst="rect">
            <a:avLst/>
          </a:prstGeom>
          <a:noFill/>
          <a:ln>
            <a:solidFill>
              <a:schemeClr val="bg1">
                <a:lumMod val="65000"/>
              </a:schemeClr>
            </a:solidFill>
          </a:ln>
        </p:spPr>
        <p:txBody>
          <a:bodyPr wrap="none" rtlCol="0">
            <a:spAutoFit/>
          </a:bodyPr>
          <a:lstStyle/>
          <a:p>
            <a:r>
              <a:rPr lang="en-US" sz="900" dirty="0"/>
              <a:t>&lt;xs:schema xmlns:xs="http://www.w3.org/2001/XMLSchema"&gt; </a:t>
            </a:r>
            <a:br>
              <a:rPr lang="en-US" sz="900" dirty="0"/>
            </a:br>
            <a:r>
              <a:rPr lang="en-US" sz="900" dirty="0"/>
              <a:t>    </a:t>
            </a:r>
            <a:br>
              <a:rPr lang="en-US" sz="900" dirty="0"/>
            </a:br>
            <a:r>
              <a:rPr lang="en-US" sz="900" dirty="0"/>
              <a:t>    &lt;xs:element name="Document"&gt;</a:t>
            </a:r>
            <a:br>
              <a:rPr lang="en-US" sz="900" dirty="0"/>
            </a:br>
            <a:r>
              <a:rPr lang="en-US" sz="900" dirty="0"/>
              <a:t>        &lt;xs:complexType&gt;</a:t>
            </a:r>
            <a:br>
              <a:rPr lang="en-US" sz="900" dirty="0"/>
            </a:br>
            <a:r>
              <a:rPr lang="en-US" sz="900" dirty="0"/>
              <a:t>            &lt;xs:choice&gt;</a:t>
            </a:r>
            <a:br>
              <a:rPr lang="en-US" sz="900" dirty="0"/>
            </a:br>
            <a:r>
              <a:rPr lang="en-US" sz="900" dirty="0"/>
              <a:t>                &lt;xs:sequence&gt;</a:t>
            </a:r>
            <a:br>
              <a:rPr lang="en-US" sz="900" dirty="0"/>
            </a:br>
            <a:r>
              <a:rPr lang="en-US" sz="900" dirty="0"/>
              <a:t>                    &lt;xs:element ref="A" /&gt;</a:t>
            </a:r>
            <a:br>
              <a:rPr lang="en-US" sz="900" dirty="0"/>
            </a:br>
            <a:r>
              <a:rPr lang="en-US" sz="900" dirty="0"/>
              <a:t>                    &lt;xs:element ref="B" /&gt;</a:t>
            </a:r>
            <a:br>
              <a:rPr lang="en-US" sz="900" dirty="0"/>
            </a:br>
            <a:r>
              <a:rPr lang="en-US" sz="900" dirty="0"/>
              <a:t>                &lt;/xs:sequence&gt;</a:t>
            </a:r>
            <a:br>
              <a:rPr lang="en-US" sz="900" dirty="0"/>
            </a:br>
            <a:r>
              <a:rPr lang="en-US" sz="900" dirty="0"/>
              <a:t>                &lt;xs:sequence&gt;</a:t>
            </a:r>
            <a:br>
              <a:rPr lang="en-US" sz="900" dirty="0"/>
            </a:br>
            <a:r>
              <a:rPr lang="en-US" sz="900" dirty="0"/>
              <a:t>                    &lt;xs:element ref="D" /&gt;</a:t>
            </a:r>
            <a:br>
              <a:rPr lang="en-US" sz="900" dirty="0"/>
            </a:br>
            <a:r>
              <a:rPr lang="en-US" sz="900" dirty="0"/>
              <a:t>                    &lt;xs:element ref="E" /&gt;</a:t>
            </a:r>
            <a:br>
              <a:rPr lang="en-US" sz="900" dirty="0"/>
            </a:br>
            <a:r>
              <a:rPr lang="en-US" sz="900" dirty="0"/>
              <a:t>                &lt;/xs:sequence&gt;</a:t>
            </a:r>
            <a:br>
              <a:rPr lang="en-US" sz="900" dirty="0"/>
            </a:br>
            <a:r>
              <a:rPr lang="en-US" sz="900" dirty="0"/>
              <a:t>            &lt;/xs:choice&gt;</a:t>
            </a:r>
            <a:br>
              <a:rPr lang="en-US" sz="900" dirty="0"/>
            </a:br>
            <a:r>
              <a:rPr lang="en-US" sz="900" dirty="0"/>
              <a:t>        &lt;/xs:complexType&gt;</a:t>
            </a:r>
            <a:br>
              <a:rPr lang="en-US" sz="900" dirty="0"/>
            </a:br>
            <a:r>
              <a:rPr lang="en-US" sz="900" dirty="0"/>
              <a:t>    &lt;/xs:element&gt;</a:t>
            </a:r>
            <a:br>
              <a:rPr lang="en-US" sz="900" dirty="0"/>
            </a:br>
            <a:r>
              <a:rPr lang="en-US" sz="900" dirty="0"/>
              <a:t>    </a:t>
            </a:r>
            <a:br>
              <a:rPr lang="en-US" sz="900" dirty="0"/>
            </a:br>
            <a:r>
              <a:rPr lang="en-US" sz="900" dirty="0"/>
              <a:t>    &lt;xs:element name="A" type="xs:string" /&gt;</a:t>
            </a:r>
            <a:br>
              <a:rPr lang="en-US" sz="900" dirty="0"/>
            </a:br>
            <a:r>
              <a:rPr lang="en-US" sz="900" dirty="0"/>
              <a:t>    </a:t>
            </a:r>
            <a:br>
              <a:rPr lang="en-US" sz="900" dirty="0"/>
            </a:br>
            <a:r>
              <a:rPr lang="en-US" sz="900" dirty="0"/>
              <a:t>    &lt;xs:element name="B"&gt;</a:t>
            </a:r>
            <a:br>
              <a:rPr lang="en-US" sz="900" dirty="0"/>
            </a:br>
            <a:r>
              <a:rPr lang="en-US" sz="900" dirty="0"/>
              <a:t>        &lt;xs:complexType mixed="true"&gt;</a:t>
            </a:r>
            <a:br>
              <a:rPr lang="en-US" sz="900" dirty="0"/>
            </a:br>
            <a:r>
              <a:rPr lang="en-US" sz="900" dirty="0"/>
              <a:t>            &lt;xs:sequence&gt;</a:t>
            </a:r>
            <a:br>
              <a:rPr lang="en-US" sz="900" dirty="0"/>
            </a:br>
            <a:r>
              <a:rPr lang="en-US" sz="900" dirty="0"/>
              <a:t>                &lt;xs:element ref="C" /&gt;</a:t>
            </a:r>
            <a:br>
              <a:rPr lang="en-US" sz="900" dirty="0"/>
            </a:br>
            <a:r>
              <a:rPr lang="en-US" sz="900" dirty="0"/>
              <a:t>            &lt;/xs:sequence&gt;</a:t>
            </a:r>
            <a:br>
              <a:rPr lang="en-US" sz="900" dirty="0"/>
            </a:br>
            <a:r>
              <a:rPr lang="en-US" sz="900" dirty="0"/>
              <a:t>        &lt;/xs:complexType&gt;</a:t>
            </a:r>
            <a:br>
              <a:rPr lang="en-US" sz="900" dirty="0"/>
            </a:br>
            <a:r>
              <a:rPr lang="en-US" sz="900" dirty="0"/>
              <a:t>    &lt;/xs:element&gt;</a:t>
            </a:r>
            <a:br>
              <a:rPr lang="en-US" sz="900" dirty="0"/>
            </a:br>
            <a:r>
              <a:rPr lang="en-US" sz="900" dirty="0"/>
              <a:t>    </a:t>
            </a:r>
            <a:br>
              <a:rPr lang="en-US" sz="900" dirty="0"/>
            </a:br>
            <a:r>
              <a:rPr lang="en-US" sz="900" dirty="0"/>
              <a:t>    &lt;xs:element name="C" type="xs:string" /&gt;</a:t>
            </a:r>
            <a:br>
              <a:rPr lang="en-US" sz="900" dirty="0"/>
            </a:br>
            <a:r>
              <a:rPr lang="en-US" sz="900" dirty="0"/>
              <a:t>    </a:t>
            </a:r>
            <a:br>
              <a:rPr lang="en-US" sz="900" dirty="0"/>
            </a:br>
            <a:r>
              <a:rPr lang="en-US" sz="900" dirty="0"/>
              <a:t>    &lt;xs:element name="D"&gt;</a:t>
            </a:r>
            <a:br>
              <a:rPr lang="en-US" sz="900" dirty="0"/>
            </a:br>
            <a:r>
              <a:rPr lang="en-US" sz="900" dirty="0"/>
              <a:t>        &lt;xs:complexType mixed="true"&gt;</a:t>
            </a:r>
            <a:br>
              <a:rPr lang="en-US" sz="900" dirty="0"/>
            </a:br>
            <a:r>
              <a:rPr lang="en-US" sz="900" dirty="0"/>
              <a:t>            &lt;xs:sequence&gt;</a:t>
            </a:r>
            <a:br>
              <a:rPr lang="en-US" sz="900" dirty="0"/>
            </a:br>
            <a:r>
              <a:rPr lang="en-US" sz="900" dirty="0"/>
              <a:t>                &lt;xs:element ref="F" /&gt;</a:t>
            </a:r>
            <a:br>
              <a:rPr lang="en-US" sz="900" dirty="0"/>
            </a:br>
            <a:r>
              <a:rPr lang="en-US" sz="900" dirty="0"/>
              <a:t>            &lt;/xs:sequence&gt;</a:t>
            </a:r>
            <a:br>
              <a:rPr lang="en-US" sz="900" dirty="0"/>
            </a:br>
            <a:r>
              <a:rPr lang="en-US" sz="900" dirty="0"/>
              <a:t>        &lt;/xs:complexType&gt;</a:t>
            </a:r>
            <a:br>
              <a:rPr lang="en-US" sz="900" dirty="0"/>
            </a:br>
            <a:r>
              <a:rPr lang="en-US" sz="900" dirty="0"/>
              <a:t>    &lt;/xs:element&gt;</a:t>
            </a:r>
            <a:br>
              <a:rPr lang="en-US" sz="900" dirty="0"/>
            </a:br>
            <a:r>
              <a:rPr lang="en-US" sz="900" dirty="0"/>
              <a:t>    </a:t>
            </a:r>
            <a:br>
              <a:rPr lang="en-US" sz="900" dirty="0"/>
            </a:br>
            <a:r>
              <a:rPr lang="en-US" sz="900" dirty="0"/>
              <a:t>    &lt;xs:element name="E" type="xs:string" /&gt;</a:t>
            </a:r>
            <a:br>
              <a:rPr lang="en-US" sz="900" dirty="0"/>
            </a:br>
            <a:r>
              <a:rPr lang="en-US" sz="900" dirty="0"/>
              <a:t>    </a:t>
            </a:r>
            <a:br>
              <a:rPr lang="en-US" sz="900" dirty="0"/>
            </a:br>
            <a:r>
              <a:rPr lang="en-US" sz="900" dirty="0"/>
              <a:t>    &lt;xs:element name="F"&gt;</a:t>
            </a:r>
            <a:br>
              <a:rPr lang="en-US" sz="900" dirty="0"/>
            </a:br>
            <a:r>
              <a:rPr lang="en-US" sz="900" dirty="0"/>
              <a:t>        &lt;xs:complexType mixed="true"&gt;</a:t>
            </a:r>
            <a:br>
              <a:rPr lang="en-US" sz="900" dirty="0"/>
            </a:br>
            <a:r>
              <a:rPr lang="en-US" sz="900" dirty="0"/>
              <a:t>            &lt;xs:sequence&gt;</a:t>
            </a:r>
            <a:br>
              <a:rPr lang="en-US" sz="900" dirty="0"/>
            </a:br>
            <a:r>
              <a:rPr lang="en-US" sz="900" dirty="0"/>
              <a:t>                &lt;xs:element ref="D" /&gt;</a:t>
            </a:r>
            <a:br>
              <a:rPr lang="en-US" sz="900" dirty="0"/>
            </a:br>
            <a:r>
              <a:rPr lang="en-US" sz="900" dirty="0"/>
              <a:t>            &lt;/xs:sequence&gt;</a:t>
            </a:r>
            <a:br>
              <a:rPr lang="en-US" sz="900" dirty="0"/>
            </a:br>
            <a:r>
              <a:rPr lang="en-US" sz="900" dirty="0"/>
              <a:t>        &lt;/xs:complexType&gt;</a:t>
            </a:r>
            <a:br>
              <a:rPr lang="en-US" sz="900" dirty="0"/>
            </a:br>
            <a:r>
              <a:rPr lang="en-US" sz="900" dirty="0"/>
              <a:t>    &lt;/xs:element&gt;</a:t>
            </a:r>
            <a:br>
              <a:rPr lang="en-US" sz="900" dirty="0"/>
            </a:br>
            <a:r>
              <a:rPr lang="en-US" sz="900" dirty="0"/>
              <a:t/>
            </a:r>
            <a:br>
              <a:rPr lang="en-US" sz="900" dirty="0"/>
            </a:br>
            <a:r>
              <a:rPr lang="en-US" sz="900" dirty="0"/>
              <a:t>&lt;/xs:schema</a:t>
            </a:r>
            <a:r>
              <a:rPr lang="en-US" sz="900" dirty="0" smtClean="0"/>
              <a:t>&gt;</a:t>
            </a:r>
            <a:endParaRPr lang="en-US" sz="900" b="1" dirty="0">
              <a:latin typeface="Courier New" panose="02070309020205020404" pitchFamily="49" charset="0"/>
              <a:cs typeface="Courier New" panose="02070309020205020404" pitchFamily="49" charset="0"/>
            </a:endParaRPr>
          </a:p>
        </p:txBody>
      </p:sp>
      <p:sp>
        <p:nvSpPr>
          <p:cNvPr id="5"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13</a:t>
            </a:fld>
            <a:endParaRPr lang="en-US"/>
          </a:p>
        </p:txBody>
      </p:sp>
    </p:spTree>
    <p:extLst>
      <p:ext uri="{BB962C8B-B14F-4D97-AF65-F5344CB8AC3E}">
        <p14:creationId xmlns:p14="http://schemas.microsoft.com/office/powerpoint/2010/main" val="220819031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Concise Notation</a:t>
            </a:r>
            <a:endParaRPr lang="en-US" dirty="0"/>
          </a:p>
        </p:txBody>
      </p:sp>
      <p:sp>
        <p:nvSpPr>
          <p:cNvPr id="3" name="Content Placeholder 2"/>
          <p:cNvSpPr>
            <a:spLocks noGrp="1"/>
          </p:cNvSpPr>
          <p:nvPr>
            <p:ph idx="1"/>
          </p:nvPr>
        </p:nvSpPr>
        <p:spPr>
          <a:xfrm>
            <a:off x="457200" y="1600201"/>
            <a:ext cx="8229600" cy="1295400"/>
          </a:xfrm>
        </p:spPr>
        <p:txBody>
          <a:bodyPr>
            <a:normAutofit/>
          </a:bodyPr>
          <a:lstStyle/>
          <a:p>
            <a:r>
              <a:rPr lang="en-US" sz="2700" dirty="0" smtClean="0"/>
              <a:t>For brevity, let’s depict the element declarations this way:</a:t>
            </a:r>
            <a:endParaRPr lang="en-US" sz="2700" dirty="0"/>
          </a:p>
        </p:txBody>
      </p:sp>
      <p:sp>
        <p:nvSpPr>
          <p:cNvPr id="4" name="TextBox 3"/>
          <p:cNvSpPr txBox="1"/>
          <p:nvPr/>
        </p:nvSpPr>
        <p:spPr>
          <a:xfrm>
            <a:off x="1295400" y="2743200"/>
            <a:ext cx="3034805" cy="2031325"/>
          </a:xfrm>
          <a:prstGeom prst="rect">
            <a:avLst/>
          </a:prstGeom>
          <a:noFill/>
          <a:ln>
            <a:solidFill>
              <a:schemeClr val="bg1">
                <a:lumMod val="65000"/>
              </a:schemeClr>
            </a:solidFill>
          </a:ln>
        </p:spPr>
        <p:txBody>
          <a:bodyPr wrap="none" rtlCol="0">
            <a:spAutoFit/>
          </a:bodyPr>
          <a:lstStyle/>
          <a:p>
            <a:r>
              <a:rPr lang="en-US" b="1" dirty="0" smtClean="0">
                <a:latin typeface="Courier New" panose="02070309020205020404" pitchFamily="49" charset="0"/>
                <a:cs typeface="Courier New" panose="02070309020205020404" pitchFamily="49" charset="0"/>
              </a:rPr>
              <a:t>Document</a:t>
            </a:r>
            <a:r>
              <a:rPr lang="en-US" dirty="0" smtClean="0">
                <a:latin typeface="Courier New" panose="02070309020205020404" pitchFamily="49" charset="0"/>
                <a:cs typeface="Courier New" panose="02070309020205020404" pitchFamily="49" charset="0"/>
              </a:rPr>
              <a:t> </a:t>
            </a:r>
            <a:r>
              <a:rPr lang="en-US" dirty="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 D E</a:t>
            </a:r>
          </a:p>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i="1" dirty="0" smtClean="0">
                <a:latin typeface="Courier New" panose="02070309020205020404" pitchFamily="49" charset="0"/>
                <a:cs typeface="Courier New" panose="02070309020205020404" pitchFamily="49" charset="0"/>
                <a:sym typeface="Wingdings" panose="05000000000000000000" pitchFamily="2" charset="2"/>
              </a:rPr>
              <a:t>string</a:t>
            </a:r>
          </a:p>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i="1" dirty="0" smtClean="0">
                <a:latin typeface="Courier New" panose="02070309020205020404" pitchFamily="49" charset="0"/>
                <a:cs typeface="Courier New" panose="02070309020205020404" pitchFamily="49" charset="0"/>
                <a:sym typeface="Wingdings" panose="05000000000000000000" pitchFamily="2" charset="2"/>
              </a:rPr>
              <a:t>string</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b="1" dirty="0" smtClean="0">
              <a:latin typeface="Courier New" panose="02070309020205020404" pitchFamily="49" charset="0"/>
              <a:cs typeface="Courier New" panose="02070309020205020404" pitchFamily="49" charset="0"/>
              <a:sym typeface="Wingdings" panose="05000000000000000000" pitchFamily="2" charset="2"/>
            </a:endParaRPr>
          </a:p>
          <a:p>
            <a:r>
              <a:rPr lang="en-US" b="1" dirty="0" smtClean="0">
                <a:latin typeface="Courier New" panose="02070309020205020404" pitchFamily="49" charset="0"/>
                <a:cs typeface="Courier New" panose="02070309020205020404" pitchFamily="49" charset="0"/>
                <a:sym typeface="Wingdings" panose="05000000000000000000" pitchFamily="2" charset="2"/>
              </a:rPr>
              <a:t>D</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F</a:t>
            </a:r>
          </a:p>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b="1" dirty="0" smtClean="0">
              <a:latin typeface="Courier New" panose="02070309020205020404" pitchFamily="49" charset="0"/>
              <a:cs typeface="Courier New" panose="02070309020205020404" pitchFamily="49" charset="0"/>
              <a:sym typeface="Wingdings" panose="05000000000000000000" pitchFamily="2" charset="2"/>
            </a:endParaRPr>
          </a:p>
          <a:p>
            <a:r>
              <a:rPr lang="en-US" b="1" dirty="0" smtClean="0">
                <a:latin typeface="Courier New" panose="02070309020205020404" pitchFamily="49" charset="0"/>
                <a:cs typeface="Courier New" panose="02070309020205020404" pitchFamily="49" charset="0"/>
                <a:sym typeface="Wingdings" panose="05000000000000000000" pitchFamily="2" charset="2"/>
              </a:rPr>
              <a:t>F</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i="1" dirty="0" smtClean="0">
                <a:latin typeface="Courier New" panose="02070309020205020404" pitchFamily="49" charset="0"/>
                <a:cs typeface="Courier New" panose="02070309020205020404" pitchFamily="49" charset="0"/>
                <a:sym typeface="Wingdings" panose="05000000000000000000" pitchFamily="2" charset="2"/>
              </a:rPr>
              <a:t>string</a:t>
            </a:r>
            <a:r>
              <a:rPr lang="en-US" b="1" dirty="0" smtClean="0">
                <a:latin typeface="Courier New" panose="02070309020205020404" pitchFamily="49" charset="0"/>
                <a:cs typeface="Courier New" panose="02070309020205020404" pitchFamily="49" charset="0"/>
                <a:sym typeface="Wingdings" panose="05000000000000000000" pitchFamily="2" charset="2"/>
              </a:rPr>
              <a:t> D</a:t>
            </a:r>
            <a:endParaRPr lang="en-US" b="1" dirty="0">
              <a:latin typeface="Courier New" panose="02070309020205020404" pitchFamily="49" charset="0"/>
              <a:cs typeface="Courier New" panose="02070309020205020404" pitchFamily="49" charset="0"/>
            </a:endParaRPr>
          </a:p>
        </p:txBody>
      </p:sp>
      <p:sp>
        <p:nvSpPr>
          <p:cNvPr id="6" name="Rectangle 5"/>
          <p:cNvSpPr/>
          <p:nvPr/>
        </p:nvSpPr>
        <p:spPr>
          <a:xfrm>
            <a:off x="1295400" y="5009912"/>
            <a:ext cx="4419600" cy="646331"/>
          </a:xfrm>
          <a:prstGeom prst="rect">
            <a:avLst/>
          </a:prstGeom>
        </p:spPr>
        <p:txBody>
          <a:bodyPr wrap="square">
            <a:spAutoFit/>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i="1" dirty="0" smtClean="0">
                <a:latin typeface="Courier New" panose="02070309020205020404" pitchFamily="49" charset="0"/>
                <a:cs typeface="Courier New" panose="02070309020205020404" pitchFamily="49" charset="0"/>
                <a:sym typeface="Wingdings" panose="05000000000000000000" pitchFamily="2" charset="2"/>
              </a:rPr>
              <a:t>string </a:t>
            </a:r>
          </a:p>
          <a:p>
            <a:r>
              <a:rPr lang="en-US" dirty="0" smtClean="0">
                <a:latin typeface="Calibri" panose="020F0502020204030204" pitchFamily="34" charset="0"/>
                <a:cs typeface="Courier New" panose="02070309020205020404" pitchFamily="49" charset="0"/>
                <a:sym typeface="Wingdings" panose="05000000000000000000" pitchFamily="2" charset="2"/>
              </a:rPr>
              <a:t>means the value of element A is a string.</a:t>
            </a:r>
          </a:p>
        </p:txBody>
      </p:sp>
      <p:sp>
        <p:nvSpPr>
          <p:cNvPr id="7" name="Rectangle 6"/>
          <p:cNvSpPr/>
          <p:nvPr/>
        </p:nvSpPr>
        <p:spPr>
          <a:xfrm>
            <a:off x="1295400" y="5715000"/>
            <a:ext cx="4419600" cy="923330"/>
          </a:xfrm>
          <a:prstGeom prst="rect">
            <a:avLst/>
          </a:prstGeom>
        </p:spPr>
        <p:txBody>
          <a:bodyPr wrap="square">
            <a:spAutoFit/>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i="1" dirty="0" smtClean="0">
                <a:latin typeface="Courier New" panose="02070309020205020404" pitchFamily="49" charset="0"/>
                <a:cs typeface="Courier New" panose="02070309020205020404" pitchFamily="49" charset="0"/>
                <a:sym typeface="Wingdings" panose="05000000000000000000" pitchFamily="2" charset="2"/>
              </a:rPr>
              <a:t>string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endParaRPr lang="en-US" i="1" dirty="0" smtClean="0">
              <a:latin typeface="Courier New" panose="02070309020205020404" pitchFamily="49" charset="0"/>
              <a:cs typeface="Courier New" panose="02070309020205020404" pitchFamily="49" charset="0"/>
              <a:sym typeface="Wingdings" panose="05000000000000000000" pitchFamily="2" charset="2"/>
            </a:endParaRPr>
          </a:p>
          <a:p>
            <a:r>
              <a:rPr lang="en-US" dirty="0" smtClean="0">
                <a:latin typeface="Calibri" panose="020F0502020204030204" pitchFamily="34" charset="0"/>
                <a:cs typeface="Courier New" panose="02070309020205020404" pitchFamily="49" charset="0"/>
                <a:sym typeface="Wingdings" panose="05000000000000000000" pitchFamily="2" charset="2"/>
              </a:rPr>
              <a:t>means the value of element B is a string and a child element C (i.e., B has mixed content).</a:t>
            </a:r>
          </a:p>
        </p:txBody>
      </p:sp>
      <p:sp>
        <p:nvSpPr>
          <p:cNvPr id="8"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14</a:t>
            </a:fld>
            <a:endParaRPr lang="en-US"/>
          </a:p>
        </p:txBody>
      </p:sp>
    </p:spTree>
    <p:extLst>
      <p:ext uri="{BB962C8B-B14F-4D97-AF65-F5344CB8AC3E}">
        <p14:creationId xmlns:p14="http://schemas.microsoft.com/office/powerpoint/2010/main" val="2659673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Terminology</a:t>
            </a:r>
            <a:endParaRPr lang="en-US" dirty="0"/>
          </a:p>
        </p:txBody>
      </p:sp>
      <p:sp>
        <p:nvSpPr>
          <p:cNvPr id="3" name="Content Placeholder 2"/>
          <p:cNvSpPr>
            <a:spLocks noGrp="1"/>
          </p:cNvSpPr>
          <p:nvPr>
            <p:ph idx="1"/>
          </p:nvPr>
        </p:nvSpPr>
        <p:spPr>
          <a:xfrm>
            <a:off x="4267200" y="2387262"/>
            <a:ext cx="4724400" cy="2413338"/>
          </a:xfrm>
        </p:spPr>
        <p:txBody>
          <a:bodyPr>
            <a:normAutofit fontScale="70000" lnSpcReduction="20000"/>
          </a:bodyPr>
          <a:lstStyle/>
          <a:p>
            <a:pPr marL="0" indent="0">
              <a:buNone/>
            </a:pPr>
            <a:r>
              <a:rPr lang="en-US" dirty="0" smtClean="0"/>
              <a:t>These are </a:t>
            </a:r>
            <a:r>
              <a:rPr lang="en-US" i="1" dirty="0" smtClean="0"/>
              <a:t>rules</a:t>
            </a:r>
            <a:r>
              <a:rPr lang="en-US" dirty="0" smtClean="0"/>
              <a:t>.</a:t>
            </a:r>
          </a:p>
          <a:p>
            <a:pPr marL="0" indent="0">
              <a:buNone/>
            </a:pPr>
            <a:r>
              <a:rPr lang="en-US" dirty="0" smtClean="0"/>
              <a:t>Each rule has a </a:t>
            </a:r>
            <a:r>
              <a:rPr lang="en-US" i="1" dirty="0" smtClean="0"/>
              <a:t>left-hand side</a:t>
            </a:r>
            <a:r>
              <a:rPr lang="en-US" dirty="0" smtClean="0"/>
              <a:t> and a </a:t>
            </a:r>
            <a:r>
              <a:rPr lang="en-US" i="1" dirty="0" smtClean="0"/>
              <a:t>right-hand side</a:t>
            </a:r>
            <a:r>
              <a:rPr lang="en-US" dirty="0" smtClean="0"/>
              <a:t> (the two sides are separated by an arrow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t>).</a:t>
            </a:r>
          </a:p>
          <a:p>
            <a:pPr marL="0" indent="0">
              <a:buNone/>
            </a:pPr>
            <a:r>
              <a:rPr lang="en-US" b="1" dirty="0" smtClean="0">
                <a:latin typeface="Courier New" panose="02070309020205020404" pitchFamily="49" charset="0"/>
                <a:cs typeface="Courier New" panose="02070309020205020404" pitchFamily="49" charset="0"/>
              </a:rPr>
              <a:t>Document</a:t>
            </a:r>
            <a:r>
              <a:rPr lang="en-US" dirty="0" smtClean="0"/>
              <a:t>, </a:t>
            </a:r>
            <a:r>
              <a:rPr lang="en-US" b="1" dirty="0" smtClean="0">
                <a:latin typeface="Courier New" panose="02070309020205020404" pitchFamily="49" charset="0"/>
                <a:cs typeface="Courier New" panose="02070309020205020404" pitchFamily="49" charset="0"/>
              </a:rPr>
              <a:t>A</a:t>
            </a:r>
            <a:r>
              <a:rPr lang="en-US" dirty="0" smtClean="0"/>
              <a:t>, </a:t>
            </a:r>
            <a:r>
              <a:rPr lang="en-US" b="1" dirty="0" smtClean="0">
                <a:latin typeface="Courier New" panose="02070309020205020404" pitchFamily="49" charset="0"/>
                <a:cs typeface="Courier New" panose="02070309020205020404" pitchFamily="49" charset="0"/>
              </a:rPr>
              <a:t>B</a:t>
            </a:r>
            <a:r>
              <a:rPr lang="en-US" dirty="0" smtClean="0"/>
              <a:t>, …, </a:t>
            </a:r>
            <a:r>
              <a:rPr lang="en-US" b="1" dirty="0" smtClean="0">
                <a:latin typeface="Courier New" panose="02070309020205020404" pitchFamily="49" charset="0"/>
                <a:cs typeface="Courier New" panose="02070309020205020404" pitchFamily="49" charset="0"/>
              </a:rPr>
              <a:t>F</a:t>
            </a:r>
            <a:r>
              <a:rPr lang="en-US" dirty="0" smtClean="0"/>
              <a:t> are </a:t>
            </a:r>
            <a:r>
              <a:rPr lang="en-US" i="1" dirty="0" smtClean="0"/>
              <a:t>non-terminal symbols</a:t>
            </a:r>
            <a:r>
              <a:rPr lang="en-US" dirty="0" smtClean="0"/>
              <a:t>.</a:t>
            </a:r>
          </a:p>
          <a:p>
            <a:pPr marL="0" indent="0">
              <a:buNone/>
            </a:pPr>
            <a:r>
              <a:rPr lang="en-US" i="1" dirty="0" smtClean="0">
                <a:latin typeface="Courier New" panose="02070309020205020404" pitchFamily="49" charset="0"/>
                <a:cs typeface="Courier New" panose="02070309020205020404" pitchFamily="49" charset="0"/>
              </a:rPr>
              <a:t>string</a:t>
            </a:r>
            <a:r>
              <a:rPr lang="en-US" dirty="0" smtClean="0"/>
              <a:t> is a </a:t>
            </a:r>
            <a:r>
              <a:rPr lang="en-US" i="1" dirty="0" smtClean="0"/>
              <a:t>terminal symbol</a:t>
            </a:r>
            <a:r>
              <a:rPr lang="en-US" dirty="0" smtClean="0"/>
              <a:t>.</a:t>
            </a:r>
          </a:p>
          <a:p>
            <a:endParaRPr lang="en-US" dirty="0"/>
          </a:p>
        </p:txBody>
      </p:sp>
      <p:sp>
        <p:nvSpPr>
          <p:cNvPr id="4" name="TextBox 3"/>
          <p:cNvSpPr txBox="1"/>
          <p:nvPr/>
        </p:nvSpPr>
        <p:spPr>
          <a:xfrm>
            <a:off x="457200" y="2372617"/>
            <a:ext cx="3034805" cy="2031325"/>
          </a:xfrm>
          <a:prstGeom prst="rect">
            <a:avLst/>
          </a:prstGeom>
          <a:noFill/>
          <a:ln>
            <a:solidFill>
              <a:schemeClr val="bg1">
                <a:lumMod val="65000"/>
              </a:schemeClr>
            </a:solidFill>
          </a:ln>
        </p:spPr>
        <p:txBody>
          <a:bodyPr wrap="none" rtlCol="0">
            <a:spAutoFit/>
          </a:bodyPr>
          <a:lstStyle/>
          <a:p>
            <a:r>
              <a:rPr lang="en-US" b="1" dirty="0" smtClean="0">
                <a:latin typeface="Courier New" panose="02070309020205020404" pitchFamily="49" charset="0"/>
                <a:cs typeface="Courier New" panose="02070309020205020404" pitchFamily="49" charset="0"/>
              </a:rPr>
              <a:t>Document</a:t>
            </a:r>
            <a:r>
              <a:rPr lang="en-US" dirty="0" smtClean="0">
                <a:latin typeface="Courier New" panose="02070309020205020404" pitchFamily="49" charset="0"/>
                <a:cs typeface="Courier New" panose="02070309020205020404" pitchFamily="49" charset="0"/>
              </a:rPr>
              <a:t> </a:t>
            </a:r>
            <a:r>
              <a:rPr lang="en-US" dirty="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 | D E</a:t>
            </a:r>
          </a:p>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i="1" dirty="0" smtClean="0">
                <a:latin typeface="Courier New" panose="02070309020205020404" pitchFamily="49" charset="0"/>
                <a:cs typeface="Courier New" panose="02070309020205020404" pitchFamily="49" charset="0"/>
                <a:sym typeface="Wingdings" panose="05000000000000000000" pitchFamily="2" charset="2"/>
              </a:rPr>
              <a:t>string</a:t>
            </a:r>
          </a:p>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i="1" dirty="0" smtClean="0">
                <a:latin typeface="Courier New" panose="02070309020205020404" pitchFamily="49" charset="0"/>
                <a:cs typeface="Courier New" panose="02070309020205020404" pitchFamily="49" charset="0"/>
                <a:sym typeface="Wingdings" panose="05000000000000000000" pitchFamily="2" charset="2"/>
              </a:rPr>
              <a:t>string</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p>
          <a:p>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b="1" dirty="0" smtClean="0">
              <a:latin typeface="Courier New" panose="02070309020205020404" pitchFamily="49" charset="0"/>
              <a:cs typeface="Courier New" panose="02070309020205020404" pitchFamily="49" charset="0"/>
              <a:sym typeface="Wingdings" panose="05000000000000000000" pitchFamily="2" charset="2"/>
            </a:endParaRPr>
          </a:p>
          <a:p>
            <a:r>
              <a:rPr lang="en-US" b="1" dirty="0" smtClean="0">
                <a:latin typeface="Courier New" panose="02070309020205020404" pitchFamily="49" charset="0"/>
                <a:cs typeface="Courier New" panose="02070309020205020404" pitchFamily="49" charset="0"/>
                <a:sym typeface="Wingdings" panose="05000000000000000000" pitchFamily="2" charset="2"/>
              </a:rPr>
              <a:t>D</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F</a:t>
            </a:r>
          </a:p>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b="1" dirty="0" smtClean="0">
              <a:latin typeface="Courier New" panose="02070309020205020404" pitchFamily="49" charset="0"/>
              <a:cs typeface="Courier New" panose="02070309020205020404" pitchFamily="49" charset="0"/>
              <a:sym typeface="Wingdings" panose="05000000000000000000" pitchFamily="2" charset="2"/>
            </a:endParaRPr>
          </a:p>
          <a:p>
            <a:r>
              <a:rPr lang="en-US" b="1" dirty="0" smtClean="0">
                <a:latin typeface="Courier New" panose="02070309020205020404" pitchFamily="49" charset="0"/>
                <a:cs typeface="Courier New" panose="02070309020205020404" pitchFamily="49" charset="0"/>
                <a:sym typeface="Wingdings" panose="05000000000000000000" pitchFamily="2" charset="2"/>
              </a:rPr>
              <a:t>F</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a:latin typeface="Arial" panose="020B0604020202020204" pitchFamily="34" charset="0"/>
                <a:ea typeface="Verdana" panose="020B0604030504040204" pitchFamily="34" charset="0"/>
                <a:cs typeface="Arial" panose="020B0604020202020204" pitchFamily="34" charset="0"/>
              </a:rPr>
              <a:t>→</a:t>
            </a:r>
            <a:r>
              <a:rPr lang="en-US" dirty="0">
                <a:latin typeface="Courier New" panose="02070309020205020404" pitchFamily="49" charset="0"/>
                <a:cs typeface="Courier New" panose="02070309020205020404" pitchFamily="49" charset="0"/>
                <a:sym typeface="Wingdings" panose="05000000000000000000" pitchFamily="2" charset="2"/>
              </a:rPr>
              <a:t> </a:t>
            </a:r>
            <a:r>
              <a:rPr lang="en-US" i="1" dirty="0" smtClean="0">
                <a:latin typeface="Courier New" panose="02070309020205020404" pitchFamily="49" charset="0"/>
                <a:cs typeface="Courier New" panose="02070309020205020404" pitchFamily="49" charset="0"/>
                <a:sym typeface="Wingdings" panose="05000000000000000000" pitchFamily="2" charset="2"/>
              </a:rPr>
              <a:t>string</a:t>
            </a:r>
            <a:r>
              <a:rPr lang="en-US" b="1" dirty="0" smtClean="0">
                <a:latin typeface="Courier New" panose="02070309020205020404" pitchFamily="49" charset="0"/>
                <a:cs typeface="Courier New" panose="02070309020205020404" pitchFamily="49" charset="0"/>
                <a:sym typeface="Wingdings" panose="05000000000000000000" pitchFamily="2" charset="2"/>
              </a:rPr>
              <a:t> D</a:t>
            </a:r>
            <a:endParaRPr lang="en-US" b="1" dirty="0">
              <a:latin typeface="Courier New" panose="02070309020205020404" pitchFamily="49" charset="0"/>
              <a:cs typeface="Courier New" panose="02070309020205020404" pitchFamily="49" charset="0"/>
            </a:endParaRPr>
          </a:p>
        </p:txBody>
      </p:sp>
      <p:sp>
        <p:nvSpPr>
          <p:cNvPr id="5" name="Right Brace 4"/>
          <p:cNvSpPr/>
          <p:nvPr/>
        </p:nvSpPr>
        <p:spPr>
          <a:xfrm>
            <a:off x="3657600" y="2372617"/>
            <a:ext cx="457200" cy="2031325"/>
          </a:xfrm>
          <a:prstGeom prst="rightBrace">
            <a:avLst/>
          </a:prstGeom>
          <a:ln w="254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6"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15</a:t>
            </a:fld>
            <a:endParaRPr lang="en-US"/>
          </a:p>
        </p:txBody>
      </p:sp>
    </p:spTree>
    <p:extLst>
      <p:ext uri="{BB962C8B-B14F-4D97-AF65-F5344CB8AC3E}">
        <p14:creationId xmlns:p14="http://schemas.microsoft.com/office/powerpoint/2010/main" val="3160329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 the productive rules</a:t>
            </a:r>
            <a:endParaRPr lang="en-US" dirty="0"/>
          </a:p>
        </p:txBody>
      </p:sp>
      <p:sp>
        <p:nvSpPr>
          <p:cNvPr id="3" name="Content Placeholder 2"/>
          <p:cNvSpPr>
            <a:spLocks noGrp="1"/>
          </p:cNvSpPr>
          <p:nvPr>
            <p:ph idx="1"/>
          </p:nvPr>
        </p:nvSpPr>
        <p:spPr/>
        <p:txBody>
          <a:bodyPr>
            <a:normAutofit fontScale="92500"/>
          </a:bodyPr>
          <a:lstStyle/>
          <a:p>
            <a:r>
              <a:rPr lang="en-US" dirty="0" smtClean="0"/>
              <a:t>We find the non-productive rules by finding the productive ones.</a:t>
            </a:r>
          </a:p>
          <a:p>
            <a:r>
              <a:rPr lang="en-US" dirty="0" smtClean="0"/>
              <a:t>A rule is productive if its right-hand side consists of symbols all of which are productive.</a:t>
            </a:r>
          </a:p>
          <a:p>
            <a:r>
              <a:rPr lang="en-US" dirty="0" smtClean="0"/>
              <a:t>Symbols that are productive:</a:t>
            </a:r>
          </a:p>
          <a:p>
            <a:pPr lvl="1"/>
            <a:r>
              <a:rPr lang="en-US" dirty="0" smtClean="0"/>
              <a:t>Terminal symbols are productive since they produce values.</a:t>
            </a:r>
          </a:p>
          <a:p>
            <a:pPr lvl="1"/>
            <a:r>
              <a:rPr lang="en-US" dirty="0" smtClean="0"/>
              <a:t>A non-terminal is productive if there is a productive rule for it.</a:t>
            </a:r>
            <a:endParaRPr lang="en-US" dirty="0"/>
          </a:p>
        </p:txBody>
      </p:sp>
      <p:sp>
        <p:nvSpPr>
          <p:cNvPr id="4" name="Slide Number Placeholder 3"/>
          <p:cNvSpPr>
            <a:spLocks noGrp="1"/>
          </p:cNvSpPr>
          <p:nvPr>
            <p:ph type="sldNum" sz="quarter" idx="12"/>
          </p:nvPr>
        </p:nvSpPr>
        <p:spPr/>
        <p:txBody>
          <a:bodyPr/>
          <a:lstStyle/>
          <a:p>
            <a:fld id="{6E48A2AE-B20F-427A-8870-6F82386E0A82}" type="slidenum">
              <a:rPr lang="en-US" smtClean="0"/>
              <a:t>16</a:t>
            </a:fld>
            <a:endParaRPr lang="en-US"/>
          </a:p>
        </p:txBody>
      </p:sp>
    </p:spTree>
    <p:extLst>
      <p:ext uri="{BB962C8B-B14F-4D97-AF65-F5344CB8AC3E}">
        <p14:creationId xmlns:p14="http://schemas.microsoft.com/office/powerpoint/2010/main" val="77296607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Initial knowledge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916418045"/>
              </p:ext>
            </p:extLst>
          </p:nvPr>
        </p:nvGraphicFramePr>
        <p:xfrm>
          <a:off x="405245" y="3124200"/>
          <a:ext cx="8229600" cy="3337560"/>
        </p:xfrm>
        <a:graphic>
          <a:graphicData uri="http://schemas.openxmlformats.org/drawingml/2006/table">
            <a:tbl>
              <a:tblPr firstRow="1" bandRow="1">
                <a:tableStyleId>{5C22544A-7EE6-4342-B048-85BDC9FD1C3A}</a:tableStyleId>
              </a:tblPr>
              <a:tblGrid>
                <a:gridCol w="2909454"/>
                <a:gridCol w="5320146"/>
              </a:tblGrid>
              <a:tr h="370840">
                <a:tc>
                  <a:txBody>
                    <a:bodyPr/>
                    <a:lstStyle/>
                    <a:p>
                      <a:r>
                        <a:rPr lang="en-US" dirty="0" smtClean="0"/>
                        <a:t>Rule</a:t>
                      </a:r>
                      <a:endParaRPr lang="en-US" dirty="0"/>
                    </a:p>
                  </a:txBody>
                  <a:tcPr/>
                </a:tc>
                <a:tc>
                  <a:txBody>
                    <a:bodyPr/>
                    <a:lstStyle/>
                    <a:p>
                      <a:r>
                        <a:rPr lang="en-US" dirty="0" smtClean="0"/>
                        <a:t>Is it productive?</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Document</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a:t>
                      </a:r>
                    </a:p>
                  </a:txBody>
                  <a:tcPr/>
                </a:tc>
                <a:tc>
                  <a:txBody>
                    <a:bodyPr/>
                    <a:lstStyle/>
                    <a:p>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Document</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E</a:t>
                      </a:r>
                    </a:p>
                  </a:txBody>
                  <a:tcPr/>
                </a:tc>
                <a:tc>
                  <a:txBody>
                    <a:bodyPr/>
                    <a:lstStyle/>
                    <a:p>
                      <a:endParaRPr lang="en-US" dirty="0"/>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b="0" i="1" dirty="0"/>
                    </a:p>
                  </a:txBody>
                  <a:tcPr/>
                </a:tc>
                <a:tc>
                  <a:txBody>
                    <a:bodyPr/>
                    <a:lstStyle/>
                    <a:p>
                      <a:r>
                        <a:rPr lang="en-US" dirty="0" smtClean="0"/>
                        <a:t>Yes</a:t>
                      </a:r>
                      <a:endParaRPr lang="en-US" dirty="0"/>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endParaRPr lang="en-US" dirty="0"/>
                    </a:p>
                  </a:txBody>
                  <a:tcPr/>
                </a:tc>
                <a:tc>
                  <a:txBody>
                    <a:bodyPr/>
                    <a:lstStyle/>
                    <a:p>
                      <a:endParaRPr lang="en-US"/>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b="1" dirty="0" smtClean="0">
                        <a:latin typeface="Courier New" panose="02070309020205020404" pitchFamily="49" charset="0"/>
                        <a:cs typeface="Courier New" panose="02070309020205020404" pitchFamily="49" charset="0"/>
                        <a:sym typeface="Wingdings" panose="05000000000000000000" pitchFamily="2" charset="2"/>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Yes</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D</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r>
                        <a:rPr lang="en-US" b="1" dirty="0" smtClean="0">
                          <a:latin typeface="Courier New" panose="02070309020205020404" pitchFamily="49" charset="0"/>
                          <a:cs typeface="Courier New" panose="02070309020205020404" pitchFamily="49" charset="0"/>
                          <a:sym typeface="Wingdings" panose="05000000000000000000" pitchFamily="2" charset="2"/>
                        </a:rPr>
                        <a:t> F</a:t>
                      </a:r>
                      <a:endParaRPr lang="en-US" dirty="0"/>
                    </a:p>
                  </a:txBody>
                  <a:tcPr/>
                </a:tc>
                <a:tc>
                  <a:txBody>
                    <a:bodyPr/>
                    <a:lstStyle/>
                    <a:p>
                      <a:endParaRPr lang="en-US" dirty="0"/>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Yes</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F</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r>
                        <a:rPr lang="en-US" b="1" dirty="0" smtClean="0">
                          <a:latin typeface="Courier New" panose="02070309020205020404" pitchFamily="49" charset="0"/>
                          <a:cs typeface="Courier New" panose="02070309020205020404" pitchFamily="49" charset="0"/>
                          <a:sym typeface="Wingdings" panose="05000000000000000000" pitchFamily="2" charset="2"/>
                        </a:rPr>
                        <a:t> D</a:t>
                      </a:r>
                      <a:endParaRPr lang="en-US" dirty="0"/>
                    </a:p>
                  </a:txBody>
                  <a:tcPr/>
                </a:tc>
                <a:tc>
                  <a:txBody>
                    <a:bodyPr/>
                    <a:lstStyle/>
                    <a:p>
                      <a:endParaRPr lang="en-US" dirty="0"/>
                    </a:p>
                  </a:txBody>
                  <a:tcPr/>
                </a:tc>
              </a:tr>
            </a:tbl>
          </a:graphicData>
        </a:graphic>
      </p:graphicFrame>
      <p:sp>
        <p:nvSpPr>
          <p:cNvPr id="4" name="Slide Number Placeholder 3"/>
          <p:cNvSpPr>
            <a:spLocks noGrp="1"/>
          </p:cNvSpPr>
          <p:nvPr>
            <p:ph type="sldNum" sz="quarter" idx="12"/>
          </p:nvPr>
        </p:nvSpPr>
        <p:spPr/>
        <p:txBody>
          <a:bodyPr/>
          <a:lstStyle/>
          <a:p>
            <a:fld id="{6E48A2AE-B20F-427A-8870-6F82386E0A82}" type="slidenum">
              <a:rPr lang="en-US" smtClean="0"/>
              <a:t>17</a:t>
            </a:fld>
            <a:endParaRPr lang="en-US"/>
          </a:p>
        </p:txBody>
      </p:sp>
      <p:sp>
        <p:nvSpPr>
          <p:cNvPr id="8" name="Content Placeholder 2"/>
          <p:cNvSpPr txBox="1">
            <a:spLocks/>
          </p:cNvSpPr>
          <p:nvPr/>
        </p:nvSpPr>
        <p:spPr>
          <a:xfrm>
            <a:off x="457200" y="1600201"/>
            <a:ext cx="8229600" cy="1447799"/>
          </a:xfrm>
          <a:prstGeom prst="rect">
            <a:avLst/>
          </a:prstGeom>
        </p:spPr>
        <p:txBody>
          <a:bodyPr vert="horz" lIns="91440" tIns="45720" rIns="91440" bIns="45720" rtlCol="0">
            <a:normAutofit fontScale="8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Go through the grammar and for each rule for which we know that all its right-hand side members are productive, mark the rule and the non-terminal it defines as “productive”.</a:t>
            </a:r>
          </a:p>
        </p:txBody>
      </p:sp>
    </p:spTree>
    <p:extLst>
      <p:ext uri="{BB962C8B-B14F-4D97-AF65-F5344CB8AC3E}">
        <p14:creationId xmlns:p14="http://schemas.microsoft.com/office/powerpoint/2010/main" val="409418118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Build on top of our knowledge</a:t>
            </a:r>
            <a:endParaRPr lang="en-US" dirty="0"/>
          </a:p>
        </p:txBody>
      </p:sp>
      <p:sp>
        <p:nvSpPr>
          <p:cNvPr id="4" name="Slide Number Placeholder 3"/>
          <p:cNvSpPr>
            <a:spLocks noGrp="1"/>
          </p:cNvSpPr>
          <p:nvPr>
            <p:ph type="sldNum" sz="quarter" idx="12"/>
          </p:nvPr>
        </p:nvSpPr>
        <p:spPr/>
        <p:txBody>
          <a:bodyPr/>
          <a:lstStyle/>
          <a:p>
            <a:fld id="{6E48A2AE-B20F-427A-8870-6F82386E0A82}" type="slidenum">
              <a:rPr lang="en-US" smtClean="0"/>
              <a:t>18</a:t>
            </a:fld>
            <a:endParaRPr lang="en-US"/>
          </a:p>
        </p:txBody>
      </p:sp>
      <p:sp>
        <p:nvSpPr>
          <p:cNvPr id="8" name="Content Placeholder 2"/>
          <p:cNvSpPr txBox="1">
            <a:spLocks/>
          </p:cNvSpPr>
          <p:nvPr/>
        </p:nvSpPr>
        <p:spPr>
          <a:xfrm>
            <a:off x="457200" y="1600201"/>
            <a:ext cx="8229600" cy="761999"/>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700" dirty="0"/>
              <a:t>Apply </a:t>
            </a:r>
            <a:r>
              <a:rPr lang="en-US" sz="2700" dirty="0" smtClean="0"/>
              <a:t>the </a:t>
            </a:r>
            <a:r>
              <a:rPr lang="en-US" sz="2700" dirty="0"/>
              <a:t>inference rule to gain more knowledge.</a:t>
            </a:r>
            <a:endParaRPr lang="en-US" sz="2700" dirty="0" smtClean="0"/>
          </a:p>
        </p:txBody>
      </p:sp>
      <p:graphicFrame>
        <p:nvGraphicFramePr>
          <p:cNvPr id="10" name="Content Placeholder 5"/>
          <p:cNvGraphicFramePr>
            <a:graphicFrameLocks noGrp="1"/>
          </p:cNvGraphicFramePr>
          <p:nvPr>
            <p:ph idx="1"/>
            <p:extLst>
              <p:ext uri="{D42A27DB-BD31-4B8C-83A1-F6EECF244321}">
                <p14:modId xmlns:p14="http://schemas.microsoft.com/office/powerpoint/2010/main" val="2894127440"/>
              </p:ext>
            </p:extLst>
          </p:nvPr>
        </p:nvGraphicFramePr>
        <p:xfrm>
          <a:off x="405245" y="2362200"/>
          <a:ext cx="8229600" cy="3337560"/>
        </p:xfrm>
        <a:graphic>
          <a:graphicData uri="http://schemas.openxmlformats.org/drawingml/2006/table">
            <a:tbl>
              <a:tblPr firstRow="1" bandRow="1">
                <a:tableStyleId>{5C22544A-7EE6-4342-B048-85BDC9FD1C3A}</a:tableStyleId>
              </a:tblPr>
              <a:tblGrid>
                <a:gridCol w="2909454"/>
                <a:gridCol w="5320146"/>
              </a:tblGrid>
              <a:tr h="370840">
                <a:tc>
                  <a:txBody>
                    <a:bodyPr/>
                    <a:lstStyle/>
                    <a:p>
                      <a:r>
                        <a:rPr lang="en-US" dirty="0" smtClean="0"/>
                        <a:t>Rule</a:t>
                      </a:r>
                      <a:endParaRPr lang="en-US" dirty="0"/>
                    </a:p>
                  </a:txBody>
                  <a:tcPr/>
                </a:tc>
                <a:tc>
                  <a:txBody>
                    <a:bodyPr/>
                    <a:lstStyle/>
                    <a:p>
                      <a:r>
                        <a:rPr lang="en-US" dirty="0" smtClean="0"/>
                        <a:t>Is it productive?</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Document</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a:t>
                      </a:r>
                    </a:p>
                  </a:txBody>
                  <a:tcPr/>
                </a:tc>
                <a:tc>
                  <a:txBody>
                    <a:bodyPr/>
                    <a:lstStyle/>
                    <a:p>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Document</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E</a:t>
                      </a:r>
                    </a:p>
                  </a:txBody>
                  <a:tcPr/>
                </a:tc>
                <a:tc>
                  <a:txBody>
                    <a:bodyPr/>
                    <a:lstStyle/>
                    <a:p>
                      <a:endParaRPr lang="en-US" dirty="0"/>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b="0" i="1" dirty="0"/>
                    </a:p>
                  </a:txBody>
                  <a:tcPr/>
                </a:tc>
                <a:tc>
                  <a:txBody>
                    <a:bodyPr/>
                    <a:lstStyle/>
                    <a:p>
                      <a:r>
                        <a:rPr lang="en-US" dirty="0" smtClean="0">
                          <a:solidFill>
                            <a:schemeClr val="bg1">
                              <a:lumMod val="50000"/>
                            </a:schemeClr>
                          </a:solidFill>
                        </a:rPr>
                        <a:t>Yes</a:t>
                      </a:r>
                      <a:endParaRPr lang="en-US" dirty="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Yes (since “string” and C are productive)</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b="1" dirty="0" smtClean="0">
                        <a:latin typeface="Courier New" panose="02070309020205020404" pitchFamily="49" charset="0"/>
                        <a:cs typeface="Courier New" panose="02070309020205020404" pitchFamily="49" charset="0"/>
                        <a:sym typeface="Wingdings" panose="05000000000000000000" pitchFamily="2" charset="2"/>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Yes</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D</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r>
                        <a:rPr lang="en-US" b="1" dirty="0" smtClean="0">
                          <a:latin typeface="Courier New" panose="02070309020205020404" pitchFamily="49" charset="0"/>
                          <a:cs typeface="Courier New" panose="02070309020205020404" pitchFamily="49" charset="0"/>
                          <a:sym typeface="Wingdings" panose="05000000000000000000" pitchFamily="2" charset="2"/>
                        </a:rPr>
                        <a:t> F</a:t>
                      </a:r>
                      <a:endParaRPr lang="en-US" dirty="0"/>
                    </a:p>
                  </a:txBody>
                  <a:tcPr/>
                </a:tc>
                <a:tc>
                  <a:txBody>
                    <a:bodyPr/>
                    <a:lstStyle/>
                    <a:p>
                      <a:endParaRPr lang="en-US" dirty="0"/>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Yes</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F</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r>
                        <a:rPr lang="en-US" b="1" dirty="0" smtClean="0">
                          <a:latin typeface="Courier New" panose="02070309020205020404" pitchFamily="49" charset="0"/>
                          <a:cs typeface="Courier New" panose="02070309020205020404" pitchFamily="49" charset="0"/>
                          <a:sym typeface="Wingdings" panose="05000000000000000000" pitchFamily="2" charset="2"/>
                        </a:rPr>
                        <a:t> D</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22617022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Round three</a:t>
            </a:r>
            <a:endParaRPr lang="en-US" dirty="0"/>
          </a:p>
        </p:txBody>
      </p:sp>
      <p:sp>
        <p:nvSpPr>
          <p:cNvPr id="4" name="Slide Number Placeholder 3"/>
          <p:cNvSpPr>
            <a:spLocks noGrp="1"/>
          </p:cNvSpPr>
          <p:nvPr>
            <p:ph type="sldNum" sz="quarter" idx="12"/>
          </p:nvPr>
        </p:nvSpPr>
        <p:spPr/>
        <p:txBody>
          <a:bodyPr/>
          <a:lstStyle/>
          <a:p>
            <a:fld id="{6E48A2AE-B20F-427A-8870-6F82386E0A82}" type="slidenum">
              <a:rPr lang="en-US" smtClean="0"/>
              <a:t>19</a:t>
            </a:fld>
            <a:endParaRPr lang="en-US"/>
          </a:p>
        </p:txBody>
      </p:sp>
      <p:graphicFrame>
        <p:nvGraphicFramePr>
          <p:cNvPr id="8" name="Content Placeholder 5"/>
          <p:cNvGraphicFramePr>
            <a:graphicFrameLocks noGrp="1"/>
          </p:cNvGraphicFramePr>
          <p:nvPr>
            <p:ph idx="1"/>
            <p:extLst>
              <p:ext uri="{D42A27DB-BD31-4B8C-83A1-F6EECF244321}">
                <p14:modId xmlns:p14="http://schemas.microsoft.com/office/powerpoint/2010/main" val="3910747576"/>
              </p:ext>
            </p:extLst>
          </p:nvPr>
        </p:nvGraphicFramePr>
        <p:xfrm>
          <a:off x="381000" y="1676400"/>
          <a:ext cx="8229600" cy="3337560"/>
        </p:xfrm>
        <a:graphic>
          <a:graphicData uri="http://schemas.openxmlformats.org/drawingml/2006/table">
            <a:tbl>
              <a:tblPr firstRow="1" bandRow="1">
                <a:tableStyleId>{5C22544A-7EE6-4342-B048-85BDC9FD1C3A}</a:tableStyleId>
              </a:tblPr>
              <a:tblGrid>
                <a:gridCol w="2909454"/>
                <a:gridCol w="5320146"/>
              </a:tblGrid>
              <a:tr h="370840">
                <a:tc>
                  <a:txBody>
                    <a:bodyPr/>
                    <a:lstStyle/>
                    <a:p>
                      <a:r>
                        <a:rPr lang="en-US" dirty="0" smtClean="0"/>
                        <a:t>Rule</a:t>
                      </a:r>
                      <a:endParaRPr lang="en-US" dirty="0"/>
                    </a:p>
                  </a:txBody>
                  <a:tcPr/>
                </a:tc>
                <a:tc>
                  <a:txBody>
                    <a:bodyPr/>
                    <a:lstStyle/>
                    <a:p>
                      <a:r>
                        <a:rPr lang="en-US" dirty="0" smtClean="0"/>
                        <a:t>Is it productive?</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Document</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Yes (since A and B are productive)</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Document</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E</a:t>
                      </a:r>
                    </a:p>
                  </a:txBody>
                  <a:tcPr/>
                </a:tc>
                <a:tc>
                  <a:txBody>
                    <a:bodyPr/>
                    <a:lstStyle/>
                    <a:p>
                      <a:endParaRPr lang="en-US" dirty="0"/>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b="0" i="1" dirty="0"/>
                    </a:p>
                  </a:txBody>
                  <a:tcPr/>
                </a:tc>
                <a:tc>
                  <a:txBody>
                    <a:bodyPr/>
                    <a:lstStyle/>
                    <a:p>
                      <a:r>
                        <a:rPr lang="en-US" dirty="0" smtClean="0">
                          <a:solidFill>
                            <a:schemeClr val="bg1">
                              <a:lumMod val="50000"/>
                            </a:schemeClr>
                          </a:solidFill>
                        </a:rPr>
                        <a:t>Yes</a:t>
                      </a:r>
                      <a:endParaRPr lang="en-US" dirty="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Yes (since “string” and C are productive)</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b="1" dirty="0" smtClean="0">
                        <a:latin typeface="Courier New" panose="02070309020205020404" pitchFamily="49" charset="0"/>
                        <a:cs typeface="Courier New" panose="02070309020205020404" pitchFamily="49" charset="0"/>
                        <a:sym typeface="Wingdings" panose="05000000000000000000" pitchFamily="2" charset="2"/>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Yes</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D</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r>
                        <a:rPr lang="en-US" b="1" dirty="0" smtClean="0">
                          <a:latin typeface="Courier New" panose="02070309020205020404" pitchFamily="49" charset="0"/>
                          <a:cs typeface="Courier New" panose="02070309020205020404" pitchFamily="49" charset="0"/>
                          <a:sym typeface="Wingdings" panose="05000000000000000000" pitchFamily="2" charset="2"/>
                        </a:rPr>
                        <a:t> F</a:t>
                      </a:r>
                      <a:endParaRPr lang="en-US" dirty="0"/>
                    </a:p>
                  </a:txBody>
                  <a:tcPr/>
                </a:tc>
                <a:tc>
                  <a:txBody>
                    <a:bodyPr/>
                    <a:lstStyle/>
                    <a:p>
                      <a:endParaRPr lang="en-US" dirty="0"/>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Yes</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F</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r>
                        <a:rPr lang="en-US" b="1" dirty="0" smtClean="0">
                          <a:latin typeface="Courier New" panose="02070309020205020404" pitchFamily="49" charset="0"/>
                          <a:cs typeface="Courier New" panose="02070309020205020404" pitchFamily="49" charset="0"/>
                          <a:sym typeface="Wingdings" panose="05000000000000000000" pitchFamily="2" charset="2"/>
                        </a:rPr>
                        <a:t> D</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1887768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Example #1</a:t>
            </a:r>
            <a:endParaRPr lang="en-US" dirty="0"/>
          </a:p>
        </p:txBody>
      </p:sp>
    </p:spTree>
    <p:extLst>
      <p:ext uri="{BB962C8B-B14F-4D97-AF65-F5344CB8AC3E}">
        <p14:creationId xmlns:p14="http://schemas.microsoft.com/office/powerpoint/2010/main" val="174372166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Round four</a:t>
            </a:r>
            <a:endParaRPr lang="en-US" dirty="0"/>
          </a:p>
        </p:txBody>
      </p:sp>
      <p:sp>
        <p:nvSpPr>
          <p:cNvPr id="4" name="Slide Number Placeholder 3"/>
          <p:cNvSpPr>
            <a:spLocks noGrp="1"/>
          </p:cNvSpPr>
          <p:nvPr>
            <p:ph type="sldNum" sz="quarter" idx="12"/>
          </p:nvPr>
        </p:nvSpPr>
        <p:spPr/>
        <p:txBody>
          <a:bodyPr/>
          <a:lstStyle/>
          <a:p>
            <a:fld id="{6E48A2AE-B20F-427A-8870-6F82386E0A82}" type="slidenum">
              <a:rPr lang="en-US" smtClean="0"/>
              <a:t>20</a:t>
            </a:fld>
            <a:endParaRPr lang="en-US"/>
          </a:p>
        </p:txBody>
      </p:sp>
      <p:sp>
        <p:nvSpPr>
          <p:cNvPr id="8" name="Content Placeholder 2"/>
          <p:cNvSpPr txBox="1">
            <a:spLocks/>
          </p:cNvSpPr>
          <p:nvPr/>
        </p:nvSpPr>
        <p:spPr>
          <a:xfrm>
            <a:off x="457200" y="1600201"/>
            <a:ext cx="8229600" cy="609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700" dirty="0"/>
              <a:t>A fourth round yields nothing new.</a:t>
            </a:r>
            <a:endParaRPr lang="en-US" sz="2700" dirty="0" smtClean="0"/>
          </a:p>
        </p:txBody>
      </p:sp>
      <p:graphicFrame>
        <p:nvGraphicFramePr>
          <p:cNvPr id="9" name="Content Placeholder 5"/>
          <p:cNvGraphicFramePr>
            <a:graphicFrameLocks noGrp="1"/>
          </p:cNvGraphicFramePr>
          <p:nvPr>
            <p:ph idx="1"/>
            <p:extLst>
              <p:ext uri="{D42A27DB-BD31-4B8C-83A1-F6EECF244321}">
                <p14:modId xmlns:p14="http://schemas.microsoft.com/office/powerpoint/2010/main" val="672207425"/>
              </p:ext>
            </p:extLst>
          </p:nvPr>
        </p:nvGraphicFramePr>
        <p:xfrm>
          <a:off x="457200" y="2499013"/>
          <a:ext cx="8229600" cy="3337560"/>
        </p:xfrm>
        <a:graphic>
          <a:graphicData uri="http://schemas.openxmlformats.org/drawingml/2006/table">
            <a:tbl>
              <a:tblPr firstRow="1" bandRow="1">
                <a:tableStyleId>{5C22544A-7EE6-4342-B048-85BDC9FD1C3A}</a:tableStyleId>
              </a:tblPr>
              <a:tblGrid>
                <a:gridCol w="2909454"/>
                <a:gridCol w="5320146"/>
              </a:tblGrid>
              <a:tr h="370840">
                <a:tc>
                  <a:txBody>
                    <a:bodyPr/>
                    <a:lstStyle/>
                    <a:p>
                      <a:r>
                        <a:rPr lang="en-US" dirty="0" smtClean="0"/>
                        <a:t>Rule</a:t>
                      </a:r>
                      <a:endParaRPr lang="en-US" dirty="0"/>
                    </a:p>
                  </a:txBody>
                  <a:tcPr/>
                </a:tc>
                <a:tc>
                  <a:txBody>
                    <a:bodyPr/>
                    <a:lstStyle/>
                    <a:p>
                      <a:r>
                        <a:rPr lang="en-US" dirty="0" smtClean="0"/>
                        <a:t>Is it productive?</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Document</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Yes (since A and B are productive)</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Document</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E</a:t>
                      </a:r>
                    </a:p>
                  </a:txBody>
                  <a:tcPr/>
                </a:tc>
                <a:tc>
                  <a:txBody>
                    <a:bodyPr/>
                    <a:lstStyle/>
                    <a:p>
                      <a:endParaRPr lang="en-US" dirty="0"/>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b="0" i="1" dirty="0"/>
                    </a:p>
                  </a:txBody>
                  <a:tcPr/>
                </a:tc>
                <a:tc>
                  <a:txBody>
                    <a:bodyPr/>
                    <a:lstStyle/>
                    <a:p>
                      <a:r>
                        <a:rPr lang="en-US" dirty="0" smtClean="0">
                          <a:solidFill>
                            <a:schemeClr val="bg1">
                              <a:lumMod val="50000"/>
                            </a:schemeClr>
                          </a:solidFill>
                        </a:rPr>
                        <a:t>Yes</a:t>
                      </a:r>
                      <a:endParaRPr lang="en-US" dirty="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Yes (since “string” and C are productive)</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b="1" dirty="0" smtClean="0">
                        <a:latin typeface="Courier New" panose="02070309020205020404" pitchFamily="49" charset="0"/>
                        <a:cs typeface="Courier New" panose="02070309020205020404" pitchFamily="49" charset="0"/>
                        <a:sym typeface="Wingdings" panose="05000000000000000000" pitchFamily="2" charset="2"/>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Yes</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D</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r>
                        <a:rPr lang="en-US" b="1" dirty="0" smtClean="0">
                          <a:latin typeface="Courier New" panose="02070309020205020404" pitchFamily="49" charset="0"/>
                          <a:cs typeface="Courier New" panose="02070309020205020404" pitchFamily="49" charset="0"/>
                          <a:sym typeface="Wingdings" panose="05000000000000000000" pitchFamily="2" charset="2"/>
                        </a:rPr>
                        <a:t> F</a:t>
                      </a:r>
                      <a:endParaRPr lang="en-US" dirty="0"/>
                    </a:p>
                  </a:txBody>
                  <a:tcPr/>
                </a:tc>
                <a:tc>
                  <a:txBody>
                    <a:bodyPr/>
                    <a:lstStyle/>
                    <a:p>
                      <a:endParaRPr lang="en-US" dirty="0"/>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Yes</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F</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r>
                        <a:rPr lang="en-US" b="1" dirty="0" smtClean="0">
                          <a:latin typeface="Courier New" panose="02070309020205020404" pitchFamily="49" charset="0"/>
                          <a:cs typeface="Courier New" panose="02070309020205020404" pitchFamily="49" charset="0"/>
                          <a:sym typeface="Wingdings" panose="05000000000000000000" pitchFamily="2" charset="2"/>
                        </a:rPr>
                        <a:t> D</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61685066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Recap</a:t>
            </a:r>
            <a:endParaRPr lang="en-US" dirty="0"/>
          </a:p>
        </p:txBody>
      </p:sp>
      <p:sp>
        <p:nvSpPr>
          <p:cNvPr id="4" name="Slide Number Placeholder 3"/>
          <p:cNvSpPr>
            <a:spLocks noGrp="1"/>
          </p:cNvSpPr>
          <p:nvPr>
            <p:ph type="sldNum" sz="quarter" idx="12"/>
          </p:nvPr>
        </p:nvSpPr>
        <p:spPr/>
        <p:txBody>
          <a:bodyPr/>
          <a:lstStyle/>
          <a:p>
            <a:fld id="{6E48A2AE-B20F-427A-8870-6F82386E0A82}" type="slidenum">
              <a:rPr lang="en-US" smtClean="0"/>
              <a:t>21</a:t>
            </a:fld>
            <a:endParaRPr lang="en-US" dirty="0"/>
          </a:p>
        </p:txBody>
      </p:sp>
      <p:sp>
        <p:nvSpPr>
          <p:cNvPr id="8" name="Content Placeholder 2"/>
          <p:cNvSpPr txBox="1">
            <a:spLocks/>
          </p:cNvSpPr>
          <p:nvPr/>
        </p:nvSpPr>
        <p:spPr>
          <a:xfrm>
            <a:off x="457200" y="1600201"/>
            <a:ext cx="8229600" cy="14478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700" dirty="0" smtClean="0"/>
              <a:t>We now know that </a:t>
            </a:r>
            <a:r>
              <a:rPr lang="en-US" sz="2700" b="1" dirty="0">
                <a:latin typeface="Courier New" panose="02070309020205020404" pitchFamily="49" charset="0"/>
                <a:cs typeface="Courier New" panose="02070309020205020404" pitchFamily="49" charset="0"/>
              </a:rPr>
              <a:t>Document</a:t>
            </a:r>
            <a:r>
              <a:rPr lang="en-US" sz="2700" dirty="0" smtClean="0"/>
              <a:t>, </a:t>
            </a:r>
            <a:r>
              <a:rPr lang="en-US" sz="2700" b="1" dirty="0">
                <a:latin typeface="Courier New" panose="02070309020205020404" pitchFamily="49" charset="0"/>
                <a:cs typeface="Courier New" panose="02070309020205020404" pitchFamily="49" charset="0"/>
                <a:sym typeface="Wingdings" panose="05000000000000000000" pitchFamily="2" charset="2"/>
              </a:rPr>
              <a:t>A</a:t>
            </a:r>
            <a:r>
              <a:rPr lang="en-US" sz="2700" dirty="0" smtClean="0"/>
              <a:t>, </a:t>
            </a:r>
            <a:r>
              <a:rPr lang="en-US" sz="2700" b="1" dirty="0">
                <a:latin typeface="Courier New" panose="02070309020205020404" pitchFamily="49" charset="0"/>
                <a:cs typeface="Courier New" panose="02070309020205020404" pitchFamily="49" charset="0"/>
                <a:sym typeface="Wingdings" panose="05000000000000000000" pitchFamily="2" charset="2"/>
              </a:rPr>
              <a:t>B</a:t>
            </a:r>
            <a:r>
              <a:rPr lang="en-US" sz="2700" dirty="0" smtClean="0"/>
              <a:t>, </a:t>
            </a:r>
            <a:r>
              <a:rPr lang="en-US" sz="2700" b="1" dirty="0">
                <a:latin typeface="Courier New" panose="02070309020205020404" pitchFamily="49" charset="0"/>
                <a:cs typeface="Courier New" panose="02070309020205020404" pitchFamily="49" charset="0"/>
                <a:sym typeface="Wingdings" panose="05000000000000000000" pitchFamily="2" charset="2"/>
              </a:rPr>
              <a:t>C</a:t>
            </a:r>
            <a:r>
              <a:rPr lang="en-US" sz="2700" dirty="0" smtClean="0"/>
              <a:t>, and </a:t>
            </a:r>
            <a:r>
              <a:rPr lang="en-US" sz="2700" b="1" dirty="0">
                <a:latin typeface="Courier New" panose="02070309020205020404" pitchFamily="49" charset="0"/>
                <a:cs typeface="Courier New" panose="02070309020205020404" pitchFamily="49" charset="0"/>
                <a:sym typeface="Wingdings" panose="05000000000000000000" pitchFamily="2" charset="2"/>
              </a:rPr>
              <a:t>E</a:t>
            </a:r>
            <a:r>
              <a:rPr lang="en-US" sz="2700" dirty="0" smtClean="0"/>
              <a:t> are productive</a:t>
            </a:r>
            <a:r>
              <a:rPr lang="en-US" sz="2700" dirty="0"/>
              <a:t> </a:t>
            </a:r>
            <a:r>
              <a:rPr lang="en-US" sz="2700" dirty="0" smtClean="0"/>
              <a:t>and </a:t>
            </a:r>
            <a:r>
              <a:rPr lang="en-US" sz="2700" b="1" dirty="0">
                <a:latin typeface="Courier New" panose="02070309020205020404" pitchFamily="49" charset="0"/>
                <a:cs typeface="Courier New" panose="02070309020205020404" pitchFamily="49" charset="0"/>
                <a:sym typeface="Wingdings" panose="05000000000000000000" pitchFamily="2" charset="2"/>
              </a:rPr>
              <a:t>D</a:t>
            </a:r>
            <a:r>
              <a:rPr lang="en-US" sz="2700" dirty="0" smtClean="0"/>
              <a:t>, </a:t>
            </a:r>
            <a:r>
              <a:rPr lang="en-US" sz="2700" b="1" dirty="0">
                <a:latin typeface="Courier New" panose="02070309020205020404" pitchFamily="49" charset="0"/>
                <a:cs typeface="Courier New" panose="02070309020205020404" pitchFamily="49" charset="0"/>
                <a:sym typeface="Wingdings" panose="05000000000000000000" pitchFamily="2" charset="2"/>
              </a:rPr>
              <a:t>F</a:t>
            </a:r>
            <a:r>
              <a:rPr lang="en-US" sz="2700" dirty="0" smtClean="0"/>
              <a:t>, and the rule </a:t>
            </a:r>
            <a:r>
              <a:rPr lang="en-US" sz="2700" b="1" dirty="0">
                <a:latin typeface="Courier New" panose="02070309020205020404" pitchFamily="49" charset="0"/>
                <a:cs typeface="Courier New" panose="02070309020205020404" pitchFamily="49" charset="0"/>
              </a:rPr>
              <a:t>Document</a:t>
            </a:r>
            <a:r>
              <a:rPr lang="en-US" sz="2700" dirty="0">
                <a:cs typeface="Courier New" panose="02070309020205020404" pitchFamily="49" charset="0"/>
              </a:rPr>
              <a:t> </a:t>
            </a:r>
            <a:r>
              <a:rPr lang="en-US" sz="2700" dirty="0">
                <a:latin typeface="Agency FB" panose="020B0503020202020204" pitchFamily="34" charset="0"/>
                <a:ea typeface="Arial Unicode MS" panose="020B0604020202020204" pitchFamily="34" charset="-128"/>
                <a:cs typeface="Times New Roman" panose="02020603050405020304" pitchFamily="18" charset="0"/>
              </a:rPr>
              <a:t>→</a:t>
            </a:r>
            <a:r>
              <a:rPr lang="en-US" sz="2700" dirty="0">
                <a:latin typeface="+mj-lt"/>
                <a:cs typeface="Courier New" panose="02070309020205020404" pitchFamily="49" charset="0"/>
                <a:sym typeface="Wingdings" panose="05000000000000000000" pitchFamily="2" charset="2"/>
              </a:rPr>
              <a:t> </a:t>
            </a:r>
            <a:r>
              <a:rPr lang="en-US" sz="2700" b="1" dirty="0">
                <a:latin typeface="Courier New" panose="02070309020205020404" pitchFamily="49" charset="0"/>
                <a:cs typeface="Courier New" panose="02070309020205020404" pitchFamily="49" charset="0"/>
                <a:sym typeface="Wingdings" panose="05000000000000000000" pitchFamily="2" charset="2"/>
              </a:rPr>
              <a:t>D</a:t>
            </a:r>
            <a:r>
              <a:rPr lang="en-US" sz="2700" b="1" dirty="0">
                <a:latin typeface="+mj-lt"/>
                <a:cs typeface="Courier New" panose="02070309020205020404" pitchFamily="49" charset="0"/>
                <a:sym typeface="Wingdings" panose="05000000000000000000" pitchFamily="2" charset="2"/>
              </a:rPr>
              <a:t> </a:t>
            </a:r>
            <a:r>
              <a:rPr lang="en-US" sz="2700" b="1" dirty="0">
                <a:latin typeface="Courier New" panose="02070309020205020404" pitchFamily="49" charset="0"/>
                <a:cs typeface="Courier New" panose="02070309020205020404" pitchFamily="49" charset="0"/>
                <a:sym typeface="Wingdings" panose="05000000000000000000" pitchFamily="2" charset="2"/>
              </a:rPr>
              <a:t>E</a:t>
            </a:r>
            <a:r>
              <a:rPr lang="en-US" sz="2700" dirty="0" smtClean="0"/>
              <a:t> are not productive.</a:t>
            </a:r>
          </a:p>
        </p:txBody>
      </p:sp>
      <p:graphicFrame>
        <p:nvGraphicFramePr>
          <p:cNvPr id="9" name="Content Placeholder 5"/>
          <p:cNvGraphicFramePr>
            <a:graphicFrameLocks noGrp="1"/>
          </p:cNvGraphicFramePr>
          <p:nvPr>
            <p:ph idx="1"/>
            <p:extLst>
              <p:ext uri="{D42A27DB-BD31-4B8C-83A1-F6EECF244321}">
                <p14:modId xmlns:p14="http://schemas.microsoft.com/office/powerpoint/2010/main" val="3939288911"/>
              </p:ext>
            </p:extLst>
          </p:nvPr>
        </p:nvGraphicFramePr>
        <p:xfrm>
          <a:off x="453390" y="3048000"/>
          <a:ext cx="8229600" cy="3337560"/>
        </p:xfrm>
        <a:graphic>
          <a:graphicData uri="http://schemas.openxmlformats.org/drawingml/2006/table">
            <a:tbl>
              <a:tblPr firstRow="1" bandRow="1">
                <a:tableStyleId>{5C22544A-7EE6-4342-B048-85BDC9FD1C3A}</a:tableStyleId>
              </a:tblPr>
              <a:tblGrid>
                <a:gridCol w="2909454"/>
                <a:gridCol w="5320146"/>
              </a:tblGrid>
              <a:tr h="370840">
                <a:tc>
                  <a:txBody>
                    <a:bodyPr/>
                    <a:lstStyle/>
                    <a:p>
                      <a:r>
                        <a:rPr lang="en-US" dirty="0" smtClean="0"/>
                        <a:t>Rule</a:t>
                      </a:r>
                      <a:endParaRPr lang="en-US" dirty="0"/>
                    </a:p>
                  </a:txBody>
                  <a:tcPr/>
                </a:tc>
                <a:tc>
                  <a:txBody>
                    <a:bodyPr/>
                    <a:lstStyle/>
                    <a:p>
                      <a:r>
                        <a:rPr lang="en-US" dirty="0" smtClean="0"/>
                        <a:t>Is it productive?</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Document</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Yes (since A and B are productive)</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Document</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D E</a:t>
                      </a:r>
                    </a:p>
                  </a:txBody>
                  <a:tcPr/>
                </a:tc>
                <a:tc>
                  <a:txBody>
                    <a:bodyPr/>
                    <a:lstStyle/>
                    <a:p>
                      <a:endParaRPr lang="en-US" dirty="0"/>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b="0" i="1" dirty="0"/>
                    </a:p>
                  </a:txBody>
                  <a:tcPr/>
                </a:tc>
                <a:tc>
                  <a:txBody>
                    <a:bodyPr/>
                    <a:lstStyle/>
                    <a:p>
                      <a:r>
                        <a:rPr lang="en-US" dirty="0" smtClean="0">
                          <a:solidFill>
                            <a:schemeClr val="bg1">
                              <a:lumMod val="50000"/>
                            </a:schemeClr>
                          </a:solidFill>
                        </a:rPr>
                        <a:t>Yes</a:t>
                      </a:r>
                      <a:endParaRPr lang="en-US" dirty="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Yes (since C is productive)</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b="1" dirty="0" smtClean="0">
                        <a:latin typeface="Courier New" panose="02070309020205020404" pitchFamily="49" charset="0"/>
                        <a:cs typeface="Courier New" panose="02070309020205020404" pitchFamily="49" charset="0"/>
                        <a:sym typeface="Wingdings" panose="05000000000000000000" pitchFamily="2" charset="2"/>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Yes</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D</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r>
                        <a:rPr lang="en-US" b="1" dirty="0" smtClean="0">
                          <a:latin typeface="Courier New" panose="02070309020205020404" pitchFamily="49" charset="0"/>
                          <a:cs typeface="Courier New" panose="02070309020205020404" pitchFamily="49" charset="0"/>
                          <a:sym typeface="Wingdings" panose="05000000000000000000" pitchFamily="2" charset="2"/>
                        </a:rPr>
                        <a:t> F</a:t>
                      </a:r>
                      <a:endParaRPr lang="en-US" dirty="0"/>
                    </a:p>
                  </a:txBody>
                  <a:tcPr/>
                </a:tc>
                <a:tc>
                  <a:txBody>
                    <a:bodyPr/>
                    <a:lstStyle/>
                    <a:p>
                      <a:endParaRPr lang="en-US" dirty="0"/>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Yes</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F</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r>
                        <a:rPr lang="en-US" b="1" dirty="0" smtClean="0">
                          <a:latin typeface="Courier New" panose="02070309020205020404" pitchFamily="49" charset="0"/>
                          <a:cs typeface="Courier New" panose="02070309020205020404" pitchFamily="49" charset="0"/>
                          <a:sym typeface="Wingdings" panose="05000000000000000000" pitchFamily="2" charset="2"/>
                        </a:rPr>
                        <a:t> D</a:t>
                      </a:r>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38212829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Remove non-productive rules</a:t>
            </a:r>
            <a:endParaRPr lang="en-US" dirty="0"/>
          </a:p>
        </p:txBody>
      </p:sp>
      <p:sp>
        <p:nvSpPr>
          <p:cNvPr id="4" name="Slide Number Placeholder 3"/>
          <p:cNvSpPr>
            <a:spLocks noGrp="1"/>
          </p:cNvSpPr>
          <p:nvPr>
            <p:ph type="sldNum" sz="quarter" idx="12"/>
          </p:nvPr>
        </p:nvSpPr>
        <p:spPr/>
        <p:txBody>
          <a:bodyPr/>
          <a:lstStyle/>
          <a:p>
            <a:fld id="{6E48A2AE-B20F-427A-8870-6F82386E0A82}" type="slidenum">
              <a:rPr lang="en-US" smtClean="0"/>
              <a:t>22</a:t>
            </a:fld>
            <a:endParaRPr lang="en-US"/>
          </a:p>
        </p:txBody>
      </p:sp>
      <p:sp>
        <p:nvSpPr>
          <p:cNvPr id="8" name="Content Placeholder 2"/>
          <p:cNvSpPr txBox="1">
            <a:spLocks/>
          </p:cNvSpPr>
          <p:nvPr/>
        </p:nvSpPr>
        <p:spPr>
          <a:xfrm>
            <a:off x="457200" y="1600200"/>
            <a:ext cx="8229600" cy="2057400"/>
          </a:xfrm>
          <a:prstGeom prst="rect">
            <a:avLst/>
          </a:prstGeom>
        </p:spPr>
        <p:txBody>
          <a:bodyPr vert="horz" lIns="91440" tIns="45720" rIns="91440" bIns="45720" rtlCol="0">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dirty="0" smtClean="0"/>
              <a:t>We have pursued all possible avenues for productivity, and have not found any possibilities for </a:t>
            </a:r>
            <a:r>
              <a:rPr lang="en-US" b="1" dirty="0">
                <a:latin typeface="Courier New" panose="02070309020205020404" pitchFamily="49" charset="0"/>
                <a:cs typeface="Courier New" panose="02070309020205020404" pitchFamily="49" charset="0"/>
                <a:sym typeface="Wingdings" panose="05000000000000000000" pitchFamily="2" charset="2"/>
              </a:rPr>
              <a:t>D</a:t>
            </a:r>
            <a:r>
              <a:rPr lang="en-US" dirty="0" smtClean="0"/>
              <a:t>, </a:t>
            </a:r>
            <a:r>
              <a:rPr lang="en-US" b="1" dirty="0">
                <a:latin typeface="Courier New" panose="02070309020205020404" pitchFamily="49" charset="0"/>
                <a:cs typeface="Courier New" panose="02070309020205020404" pitchFamily="49" charset="0"/>
                <a:sym typeface="Wingdings" panose="05000000000000000000" pitchFamily="2" charset="2"/>
              </a:rPr>
              <a:t>F</a:t>
            </a:r>
            <a:r>
              <a:rPr lang="en-US" dirty="0" smtClean="0"/>
              <a:t>, and the second rule for </a:t>
            </a:r>
            <a:r>
              <a:rPr lang="en-US" b="1" dirty="0">
                <a:latin typeface="Courier New" panose="02070309020205020404" pitchFamily="49" charset="0"/>
                <a:cs typeface="Courier New" panose="02070309020205020404" pitchFamily="49" charset="0"/>
              </a:rPr>
              <a:t>Document</a:t>
            </a:r>
            <a:r>
              <a:rPr lang="en-US" dirty="0" smtClean="0"/>
              <a:t>. That means the rules for </a:t>
            </a:r>
            <a:r>
              <a:rPr lang="en-US" b="1" dirty="0">
                <a:latin typeface="Courier New" panose="02070309020205020404" pitchFamily="49" charset="0"/>
                <a:cs typeface="Courier New" panose="02070309020205020404" pitchFamily="49" charset="0"/>
                <a:sym typeface="Wingdings" panose="05000000000000000000" pitchFamily="2" charset="2"/>
              </a:rPr>
              <a:t>D</a:t>
            </a:r>
            <a:r>
              <a:rPr lang="en-US" dirty="0" smtClean="0"/>
              <a:t>, </a:t>
            </a:r>
            <a:r>
              <a:rPr lang="en-US" b="1" dirty="0">
                <a:latin typeface="Courier New" panose="02070309020205020404" pitchFamily="49" charset="0"/>
                <a:cs typeface="Courier New" panose="02070309020205020404" pitchFamily="49" charset="0"/>
                <a:sym typeface="Wingdings" panose="05000000000000000000" pitchFamily="2" charset="2"/>
              </a:rPr>
              <a:t>F</a:t>
            </a:r>
            <a:r>
              <a:rPr lang="en-US" dirty="0" smtClean="0"/>
              <a:t>, and the second rule for </a:t>
            </a:r>
            <a:r>
              <a:rPr lang="en-US" b="1" dirty="0">
                <a:latin typeface="Courier New" panose="02070309020205020404" pitchFamily="49" charset="0"/>
                <a:cs typeface="Courier New" panose="02070309020205020404" pitchFamily="49" charset="0"/>
              </a:rPr>
              <a:t>Document</a:t>
            </a:r>
            <a:r>
              <a:rPr lang="en-US" dirty="0" smtClean="0"/>
              <a:t> can be removed from the XML Schema.</a:t>
            </a:r>
          </a:p>
        </p:txBody>
      </p:sp>
      <p:sp>
        <p:nvSpPr>
          <p:cNvPr id="2" name="TextBox 1"/>
          <p:cNvSpPr txBox="1"/>
          <p:nvPr/>
        </p:nvSpPr>
        <p:spPr>
          <a:xfrm>
            <a:off x="1454727" y="6167642"/>
            <a:ext cx="5242717" cy="369332"/>
          </a:xfrm>
          <a:prstGeom prst="rect">
            <a:avLst/>
          </a:prstGeom>
          <a:noFill/>
        </p:spPr>
        <p:txBody>
          <a:bodyPr wrap="none" rtlCol="0">
            <a:spAutoFit/>
          </a:bodyPr>
          <a:lstStyle/>
          <a:p>
            <a:r>
              <a:rPr lang="en-US" dirty="0" smtClean="0"/>
              <a:t>The XML Schema after removing non-productive rules</a:t>
            </a:r>
            <a:endParaRPr lang="en-US" dirty="0"/>
          </a:p>
        </p:txBody>
      </p:sp>
      <p:graphicFrame>
        <p:nvGraphicFramePr>
          <p:cNvPr id="9" name="Content Placeholder 5"/>
          <p:cNvGraphicFramePr>
            <a:graphicFrameLocks noGrp="1"/>
          </p:cNvGraphicFramePr>
          <p:nvPr>
            <p:ph idx="1"/>
            <p:extLst>
              <p:ext uri="{D42A27DB-BD31-4B8C-83A1-F6EECF244321}">
                <p14:modId xmlns:p14="http://schemas.microsoft.com/office/powerpoint/2010/main" val="1171809105"/>
              </p:ext>
            </p:extLst>
          </p:nvPr>
        </p:nvGraphicFramePr>
        <p:xfrm>
          <a:off x="430530" y="3733800"/>
          <a:ext cx="8229600" cy="2225040"/>
        </p:xfrm>
        <a:graphic>
          <a:graphicData uri="http://schemas.openxmlformats.org/drawingml/2006/table">
            <a:tbl>
              <a:tblPr firstRow="1" bandRow="1">
                <a:tableStyleId>{5C22544A-7EE6-4342-B048-85BDC9FD1C3A}</a:tableStyleId>
              </a:tblPr>
              <a:tblGrid>
                <a:gridCol w="2909454"/>
                <a:gridCol w="5320146"/>
              </a:tblGrid>
              <a:tr h="370840">
                <a:tc>
                  <a:txBody>
                    <a:bodyPr/>
                    <a:lstStyle/>
                    <a:p>
                      <a:r>
                        <a:rPr lang="en-US" dirty="0" smtClean="0"/>
                        <a:t>Rule</a:t>
                      </a:r>
                      <a:endParaRPr lang="en-US" dirty="0"/>
                    </a:p>
                  </a:txBody>
                  <a:tcPr/>
                </a:tc>
                <a:tc>
                  <a:txBody>
                    <a:bodyPr/>
                    <a:lstStyle/>
                    <a:p>
                      <a:r>
                        <a:rPr lang="en-US" dirty="0" smtClean="0"/>
                        <a:t>Is it productive?</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rPr>
                        <a:t>Document</a:t>
                      </a:r>
                      <a:r>
                        <a:rPr lang="en-US" dirty="0" smtClean="0">
                          <a:latin typeface="Courier New" panose="02070309020205020404" pitchFamily="49" charset="0"/>
                          <a:cs typeface="Courier New" panose="02070309020205020404" pitchFamily="49" charset="0"/>
                        </a:rPr>
                        <a:t> </a:t>
                      </a:r>
                      <a:r>
                        <a:rPr lang="en-US" dirty="0" smtClean="0">
                          <a:latin typeface="Agency FB" panose="020B0503020202020204" pitchFamily="34" charset="0"/>
                          <a:ea typeface="Arial Unicode MS" panose="020B0604020202020204" pitchFamily="34" charset="-128"/>
                          <a:cs typeface="Times New Roman" panose="02020603050405020304" pitchFamily="18"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A B</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Yes (since A and B are productive)</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A</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b="0" i="1" dirty="0"/>
                    </a:p>
                  </a:txBody>
                  <a:tcPr/>
                </a:tc>
                <a:tc>
                  <a:txBody>
                    <a:bodyPr/>
                    <a:lstStyle/>
                    <a:p>
                      <a:r>
                        <a:rPr lang="en-US" dirty="0" smtClean="0">
                          <a:solidFill>
                            <a:schemeClr val="bg1">
                              <a:lumMod val="50000"/>
                            </a:schemeClr>
                          </a:solidFill>
                        </a:rPr>
                        <a:t>Yes</a:t>
                      </a:r>
                      <a:endParaRPr lang="en-US" dirty="0">
                        <a:solidFill>
                          <a:schemeClr val="bg1">
                            <a:lumMod val="50000"/>
                          </a:schemeClr>
                        </a:solidFill>
                      </a:endParaRP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B</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1" dirty="0" smtClean="0">
                          <a:latin typeface="Courier New" panose="02070309020205020404" pitchFamily="49" charset="0"/>
                          <a:cs typeface="Courier New" panose="02070309020205020404" pitchFamily="49" charset="0"/>
                          <a:sym typeface="Wingdings" panose="05000000000000000000" pitchFamily="2" charset="2"/>
                        </a:rPr>
                        <a:t>C</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Yes (since C is productive)</a:t>
                      </a: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latin typeface="Courier New" panose="02070309020205020404" pitchFamily="49" charset="0"/>
                          <a:cs typeface="Courier New" panose="02070309020205020404" pitchFamily="49" charset="0"/>
                          <a:sym typeface="Wingdings" panose="05000000000000000000" pitchFamily="2" charset="2"/>
                        </a:rPr>
                        <a:t>C</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b="1" dirty="0" smtClean="0">
                        <a:latin typeface="Courier New" panose="02070309020205020404" pitchFamily="49" charset="0"/>
                        <a:cs typeface="Courier New" panose="02070309020205020404" pitchFamily="49" charset="0"/>
                        <a:sym typeface="Wingdings" panose="05000000000000000000" pitchFamily="2" charset="2"/>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Yes</a:t>
                      </a:r>
                    </a:p>
                  </a:txBody>
                  <a:tcPr/>
                </a:tc>
              </a:tr>
              <a:tr h="370840">
                <a:tc>
                  <a:txBody>
                    <a:bodyPr/>
                    <a:lstStyle/>
                    <a:p>
                      <a:r>
                        <a:rPr lang="en-US" b="1" dirty="0" smtClean="0">
                          <a:latin typeface="Courier New" panose="02070309020205020404" pitchFamily="49" charset="0"/>
                          <a:cs typeface="Courier New" panose="02070309020205020404" pitchFamily="49" charset="0"/>
                          <a:sym typeface="Wingdings" panose="05000000000000000000" pitchFamily="2" charset="2"/>
                        </a:rPr>
                        <a:t>E</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dirty="0" smtClean="0">
                          <a:latin typeface="Arial" panose="020B0604020202020204" pitchFamily="34" charset="0"/>
                          <a:ea typeface="Verdana" panose="020B0604030504040204" pitchFamily="34" charset="0"/>
                          <a:cs typeface="Arial" panose="020B0604020202020204" pitchFamily="34" charset="0"/>
                        </a:rPr>
                        <a:t>→</a:t>
                      </a:r>
                      <a:r>
                        <a:rPr lang="en-US" dirty="0" smtClean="0">
                          <a:latin typeface="Courier New" panose="02070309020205020404" pitchFamily="49" charset="0"/>
                          <a:cs typeface="Courier New" panose="02070309020205020404" pitchFamily="49" charset="0"/>
                          <a:sym typeface="Wingdings" panose="05000000000000000000" pitchFamily="2" charset="2"/>
                        </a:rPr>
                        <a:t> </a:t>
                      </a:r>
                      <a:r>
                        <a:rPr lang="en-US" b="0" i="1" dirty="0" smtClean="0">
                          <a:latin typeface="Courier New" panose="02070309020205020404" pitchFamily="49" charset="0"/>
                          <a:cs typeface="Courier New" panose="02070309020205020404" pitchFamily="49" charset="0"/>
                          <a:sym typeface="Wingdings" panose="05000000000000000000" pitchFamily="2" charset="2"/>
                        </a:rPr>
                        <a:t>string</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Yes</a:t>
                      </a:r>
                    </a:p>
                  </a:txBody>
                  <a:tcPr/>
                </a:tc>
              </a:tr>
            </a:tbl>
          </a:graphicData>
        </a:graphic>
      </p:graphicFrame>
    </p:spTree>
    <p:extLst>
      <p:ext uri="{BB962C8B-B14F-4D97-AF65-F5344CB8AC3E}">
        <p14:creationId xmlns:p14="http://schemas.microsoft.com/office/powerpoint/2010/main" val="930033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dirty="0" smtClean="0"/>
              <a:t>Cleaned XML Schema</a:t>
            </a:r>
            <a:endParaRPr lang="en-US" dirty="0"/>
          </a:p>
        </p:txBody>
      </p:sp>
      <p:sp>
        <p:nvSpPr>
          <p:cNvPr id="3" name="Content Placeholder 2"/>
          <p:cNvSpPr>
            <a:spLocks noGrp="1"/>
          </p:cNvSpPr>
          <p:nvPr>
            <p:ph idx="1"/>
          </p:nvPr>
        </p:nvSpPr>
        <p:spPr>
          <a:xfrm>
            <a:off x="457200" y="1600200"/>
            <a:ext cx="5257800" cy="3733800"/>
          </a:xfrm>
        </p:spPr>
        <p:txBody>
          <a:bodyPr>
            <a:normAutofit/>
          </a:bodyPr>
          <a:lstStyle/>
          <a:p>
            <a:r>
              <a:rPr lang="en-US" b="1" i="1" dirty="0" smtClean="0">
                <a:solidFill>
                  <a:srgbClr val="FF0000"/>
                </a:solidFill>
              </a:rPr>
              <a:t>Problem:</a:t>
            </a:r>
            <a:r>
              <a:rPr lang="en-US" dirty="0" smtClean="0"/>
              <a:t> Does the XML Schema have any </a:t>
            </a:r>
            <a:r>
              <a:rPr lang="en-US" i="1" dirty="0" smtClean="0"/>
              <a:t>non-productive</a:t>
            </a:r>
            <a:r>
              <a:rPr lang="en-US" dirty="0" smtClean="0"/>
              <a:t> element declarations?</a:t>
            </a:r>
          </a:p>
          <a:p>
            <a:r>
              <a:rPr lang="en-US" b="1" i="1" dirty="0" smtClean="0">
                <a:solidFill>
                  <a:srgbClr val="FF0000"/>
                </a:solidFill>
              </a:rPr>
              <a:t>Answer:</a:t>
            </a:r>
            <a:r>
              <a:rPr lang="en-US" dirty="0" smtClean="0"/>
              <a:t> Yes, and the cleaned XML Schema is shown in the adjacent box.</a:t>
            </a:r>
            <a:endParaRPr lang="en-US" dirty="0"/>
          </a:p>
        </p:txBody>
      </p:sp>
      <p:sp>
        <p:nvSpPr>
          <p:cNvPr id="4" name="TextBox 3"/>
          <p:cNvSpPr txBox="1"/>
          <p:nvPr/>
        </p:nvSpPr>
        <p:spPr>
          <a:xfrm>
            <a:off x="5486400" y="1676400"/>
            <a:ext cx="3544560" cy="4093428"/>
          </a:xfrm>
          <a:prstGeom prst="rect">
            <a:avLst/>
          </a:prstGeom>
          <a:noFill/>
          <a:ln>
            <a:solidFill>
              <a:schemeClr val="bg1">
                <a:lumMod val="65000"/>
              </a:schemeClr>
            </a:solidFill>
          </a:ln>
        </p:spPr>
        <p:txBody>
          <a:bodyPr wrap="none" rtlCol="0">
            <a:spAutoFit/>
          </a:bodyPr>
          <a:lstStyle/>
          <a:p>
            <a:r>
              <a:rPr lang="en-US" sz="1000" dirty="0"/>
              <a:t>&lt;xs:schema xmlns:xs="http://www.w3.org/2001/XMLSchema"&gt; </a:t>
            </a:r>
            <a:br>
              <a:rPr lang="en-US" sz="1000" dirty="0"/>
            </a:br>
            <a:r>
              <a:rPr lang="en-US" sz="1000" dirty="0"/>
              <a:t>    </a:t>
            </a:r>
            <a:br>
              <a:rPr lang="en-US" sz="1000" dirty="0"/>
            </a:br>
            <a:r>
              <a:rPr lang="en-US" sz="1000" dirty="0"/>
              <a:t>    &lt;xs:element name="Document"&gt;</a:t>
            </a:r>
            <a:br>
              <a:rPr lang="en-US" sz="1000" dirty="0"/>
            </a:br>
            <a:r>
              <a:rPr lang="en-US" sz="1000" dirty="0"/>
              <a:t>        &lt;xs:complexType&gt;</a:t>
            </a:r>
            <a:br>
              <a:rPr lang="en-US" sz="1000" dirty="0"/>
            </a:br>
            <a:r>
              <a:rPr lang="en-US" sz="1000" dirty="0"/>
              <a:t>            &lt;xs:sequence&gt;</a:t>
            </a:r>
            <a:br>
              <a:rPr lang="en-US" sz="1000" dirty="0"/>
            </a:br>
            <a:r>
              <a:rPr lang="en-US" sz="1000" dirty="0"/>
              <a:t>                &lt;xs:element ref="A" /&gt;</a:t>
            </a:r>
            <a:br>
              <a:rPr lang="en-US" sz="1000" dirty="0"/>
            </a:br>
            <a:r>
              <a:rPr lang="en-US" sz="1000" dirty="0"/>
              <a:t>                &lt;xs:element ref="B" /&gt;</a:t>
            </a:r>
            <a:br>
              <a:rPr lang="en-US" sz="1000" dirty="0"/>
            </a:br>
            <a:r>
              <a:rPr lang="en-US" sz="1000" dirty="0"/>
              <a:t>            &lt;/xs:sequence&gt;</a:t>
            </a:r>
            <a:br>
              <a:rPr lang="en-US" sz="1000" dirty="0"/>
            </a:br>
            <a:r>
              <a:rPr lang="en-US" sz="1000" dirty="0"/>
              <a:t>        &lt;/xs:complexType&gt;</a:t>
            </a:r>
            <a:br>
              <a:rPr lang="en-US" sz="1000" dirty="0"/>
            </a:br>
            <a:r>
              <a:rPr lang="en-US" sz="1000" dirty="0"/>
              <a:t>    &lt;/xs:element&gt;</a:t>
            </a:r>
            <a:br>
              <a:rPr lang="en-US" sz="1000" dirty="0"/>
            </a:br>
            <a:r>
              <a:rPr lang="en-US" sz="1000" dirty="0"/>
              <a:t>    </a:t>
            </a:r>
            <a:br>
              <a:rPr lang="en-US" sz="1000" dirty="0"/>
            </a:br>
            <a:r>
              <a:rPr lang="en-US" sz="1000" dirty="0"/>
              <a:t>    &lt;xs:element name="A" type="xs:string" /&gt;</a:t>
            </a:r>
            <a:br>
              <a:rPr lang="en-US" sz="1000" dirty="0"/>
            </a:br>
            <a:r>
              <a:rPr lang="en-US" sz="1000" dirty="0"/>
              <a:t>    </a:t>
            </a:r>
            <a:br>
              <a:rPr lang="en-US" sz="1000" dirty="0"/>
            </a:br>
            <a:r>
              <a:rPr lang="en-US" sz="1000" dirty="0"/>
              <a:t>    &lt;xs:element name="B"&gt;</a:t>
            </a:r>
            <a:br>
              <a:rPr lang="en-US" sz="1000" dirty="0"/>
            </a:br>
            <a:r>
              <a:rPr lang="en-US" sz="1000" dirty="0"/>
              <a:t>        &lt;xs:complexType mixed="true"&gt;</a:t>
            </a:r>
            <a:br>
              <a:rPr lang="en-US" sz="1000" dirty="0"/>
            </a:br>
            <a:r>
              <a:rPr lang="en-US" sz="1000" dirty="0"/>
              <a:t>            &lt;xs:sequence&gt;</a:t>
            </a:r>
            <a:br>
              <a:rPr lang="en-US" sz="1000" dirty="0"/>
            </a:br>
            <a:r>
              <a:rPr lang="en-US" sz="1000" dirty="0"/>
              <a:t>                &lt;xs:element ref="C" /&gt;</a:t>
            </a:r>
            <a:br>
              <a:rPr lang="en-US" sz="1000" dirty="0"/>
            </a:br>
            <a:r>
              <a:rPr lang="en-US" sz="1000" dirty="0"/>
              <a:t>            &lt;/xs:sequence&gt;</a:t>
            </a:r>
            <a:br>
              <a:rPr lang="en-US" sz="1000" dirty="0"/>
            </a:br>
            <a:r>
              <a:rPr lang="en-US" sz="1000" dirty="0"/>
              <a:t>        &lt;/xs:complexType&gt;</a:t>
            </a:r>
            <a:br>
              <a:rPr lang="en-US" sz="1000" dirty="0"/>
            </a:br>
            <a:r>
              <a:rPr lang="en-US" sz="1000" dirty="0"/>
              <a:t>    &lt;/xs:element&gt;</a:t>
            </a:r>
            <a:br>
              <a:rPr lang="en-US" sz="1000" dirty="0"/>
            </a:br>
            <a:r>
              <a:rPr lang="en-US" sz="1000" dirty="0"/>
              <a:t>    </a:t>
            </a:r>
            <a:br>
              <a:rPr lang="en-US" sz="1000" dirty="0"/>
            </a:br>
            <a:r>
              <a:rPr lang="en-US" sz="1000" dirty="0"/>
              <a:t>    &lt;xs:element name="C" type="xs:string" /&gt;</a:t>
            </a:r>
            <a:br>
              <a:rPr lang="en-US" sz="1000" dirty="0"/>
            </a:br>
            <a:r>
              <a:rPr lang="en-US" sz="1000" dirty="0"/>
              <a:t>    </a:t>
            </a:r>
            <a:br>
              <a:rPr lang="en-US" sz="1000" dirty="0"/>
            </a:br>
            <a:r>
              <a:rPr lang="en-US" sz="1000" dirty="0"/>
              <a:t>    &lt;xs:element name="E" type="xs:string" /&gt;</a:t>
            </a:r>
            <a:br>
              <a:rPr lang="en-US" sz="1000" dirty="0"/>
            </a:br>
            <a:r>
              <a:rPr lang="en-US" sz="1000" dirty="0"/>
              <a:t>    </a:t>
            </a:r>
            <a:br>
              <a:rPr lang="en-US" sz="1000" dirty="0"/>
            </a:br>
            <a:r>
              <a:rPr lang="en-US" sz="1000" dirty="0"/>
              <a:t>&lt;/xs:schema&gt;</a:t>
            </a:r>
            <a:endParaRPr lang="en-US" sz="1000" b="1" dirty="0">
              <a:latin typeface="Courier New" panose="02070309020205020404" pitchFamily="49" charset="0"/>
              <a:cs typeface="Courier New" panose="02070309020205020404" pitchFamily="49" charset="0"/>
            </a:endParaRPr>
          </a:p>
        </p:txBody>
      </p:sp>
      <p:sp>
        <p:nvSpPr>
          <p:cNvPr id="5"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23</a:t>
            </a:fld>
            <a:endParaRPr lang="en-US"/>
          </a:p>
        </p:txBody>
      </p:sp>
    </p:spTree>
    <p:extLst>
      <p:ext uri="{BB962C8B-B14F-4D97-AF65-F5344CB8AC3E}">
        <p14:creationId xmlns:p14="http://schemas.microsoft.com/office/powerpoint/2010/main" val="34059612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Bottom-up process</a:t>
            </a:r>
            <a:endParaRPr lang="en-US" dirty="0"/>
          </a:p>
        </p:txBody>
      </p:sp>
      <p:sp>
        <p:nvSpPr>
          <p:cNvPr id="3" name="Content Placeholder 2"/>
          <p:cNvSpPr>
            <a:spLocks noGrp="1"/>
          </p:cNvSpPr>
          <p:nvPr>
            <p:ph idx="1"/>
          </p:nvPr>
        </p:nvSpPr>
        <p:spPr/>
        <p:txBody>
          <a:bodyPr/>
          <a:lstStyle/>
          <a:p>
            <a:r>
              <a:rPr lang="en-US" dirty="0" smtClean="0"/>
              <a:t>Removing the non-productive rules is a bottom-up process: only the bottom level, where the terminal symbols live, can we know what is productive.</a:t>
            </a:r>
            <a:endParaRPr lang="en-US" dirty="0"/>
          </a:p>
        </p:txBody>
      </p:sp>
      <p:sp>
        <p:nvSpPr>
          <p:cNvPr id="4" name="Slide Number Placeholder 3"/>
          <p:cNvSpPr>
            <a:spLocks noGrp="1"/>
          </p:cNvSpPr>
          <p:nvPr>
            <p:ph type="sldNum" sz="quarter" idx="12"/>
          </p:nvPr>
        </p:nvSpPr>
        <p:spPr/>
        <p:txBody>
          <a:bodyPr/>
          <a:lstStyle/>
          <a:p>
            <a:fld id="{6E48A2AE-B20F-427A-8870-6F82386E0A82}" type="slidenum">
              <a:rPr lang="en-US" smtClean="0"/>
              <a:t>24</a:t>
            </a:fld>
            <a:endParaRPr lang="en-US"/>
          </a:p>
        </p:txBody>
      </p:sp>
    </p:spTree>
    <p:extLst>
      <p:ext uri="{BB962C8B-B14F-4D97-AF65-F5344CB8AC3E}">
        <p14:creationId xmlns:p14="http://schemas.microsoft.com/office/powerpoint/2010/main" val="121164463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it called “closure”?</a:t>
            </a:r>
            <a:endParaRPr lang="en-US" dirty="0"/>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smtClean="0"/>
              <a:t>We have seen two examples where new knowledge was incrementally, systematically acquired using a closure algorithm.</a:t>
            </a:r>
          </a:p>
          <a:p>
            <a:r>
              <a:rPr lang="en-US" b="1" i="1" dirty="0" smtClean="0">
                <a:solidFill>
                  <a:srgbClr val="FF0000"/>
                </a:solidFill>
              </a:rPr>
              <a:t>Question:</a:t>
            </a:r>
            <a:r>
              <a:rPr lang="en-US" dirty="0" smtClean="0"/>
              <a:t> Where does the term “closure” come from?</a:t>
            </a:r>
          </a:p>
          <a:p>
            <a:r>
              <a:rPr lang="en-US" b="1" i="1" dirty="0" smtClean="0">
                <a:solidFill>
                  <a:srgbClr val="FF0000"/>
                </a:solidFill>
              </a:rPr>
              <a:t>Answer:</a:t>
            </a:r>
            <a:r>
              <a:rPr lang="en-US" dirty="0" smtClean="0"/>
              <a:t> Applying the inference rule yields knowledge about existing symbols, without going outside the universe of discourse. </a:t>
            </a:r>
          </a:p>
          <a:p>
            <a:pPr lvl="1"/>
            <a:r>
              <a:rPr lang="en-US" dirty="0" smtClean="0"/>
              <a:t>In the last example, applying the inference rule resulted in new knowledge about the elements that are productive in the XML Schema. Conversely, say the inference rule were to result in knowledge about elements in a completely different XML Schema, then the algorithm would not be closed.</a:t>
            </a:r>
          </a:p>
          <a:p>
            <a:pPr marL="457200" lvl="1" indent="0">
              <a:buNone/>
            </a:pPr>
            <a:r>
              <a:rPr lang="en-US" sz="3200" dirty="0" smtClean="0"/>
              <a:t>In a closure algorithm the universe of discourse is self-contained, no information outside of the universe is generated.</a:t>
            </a:r>
            <a:endParaRPr lang="en-US" sz="3200" dirty="0"/>
          </a:p>
        </p:txBody>
      </p:sp>
      <p:sp>
        <p:nvSpPr>
          <p:cNvPr id="4"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25</a:t>
            </a:fld>
            <a:endParaRPr lang="en-US" dirty="0"/>
          </a:p>
        </p:txBody>
      </p:sp>
    </p:spTree>
    <p:extLst>
      <p:ext uri="{BB962C8B-B14F-4D97-AF65-F5344CB8AC3E}">
        <p14:creationId xmlns:p14="http://schemas.microsoft.com/office/powerpoint/2010/main" val="16242639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Acknowledgement</a:t>
            </a:r>
            <a:endParaRPr lang="en-US" dirty="0"/>
          </a:p>
        </p:txBody>
      </p:sp>
      <p:sp>
        <p:nvSpPr>
          <p:cNvPr id="3" name="Content Placeholder 2"/>
          <p:cNvSpPr>
            <a:spLocks noGrp="1"/>
          </p:cNvSpPr>
          <p:nvPr>
            <p:ph idx="1"/>
          </p:nvPr>
        </p:nvSpPr>
        <p:spPr/>
        <p:txBody>
          <a:bodyPr/>
          <a:lstStyle/>
          <a:p>
            <a:r>
              <a:rPr lang="en-US" dirty="0" smtClean="0"/>
              <a:t>Some of the information in these slides come from this fabulous book:</a:t>
            </a:r>
            <a:br>
              <a:rPr lang="en-US" dirty="0" smtClean="0"/>
            </a:br>
            <a:r>
              <a:rPr lang="en-US" sz="1800" i="1" dirty="0" smtClean="0">
                <a:latin typeface="Courier New" panose="02070309020205020404" pitchFamily="49" charset="0"/>
                <a:cs typeface="Courier New" panose="02070309020205020404" pitchFamily="49" charset="0"/>
              </a:rPr>
              <a:t>Parsing Techniques</a:t>
            </a:r>
            <a:r>
              <a:rPr lang="en-US" sz="1800" dirty="0" smtClean="0">
                <a:latin typeface="Courier New" panose="02070309020205020404" pitchFamily="49" charset="0"/>
                <a:cs typeface="Courier New" panose="02070309020205020404" pitchFamily="49" charset="0"/>
              </a:rPr>
              <a:t> by Dick </a:t>
            </a:r>
            <a:r>
              <a:rPr lang="en-US" sz="1800" dirty="0" err="1" smtClean="0">
                <a:latin typeface="Courier New" panose="02070309020205020404" pitchFamily="49" charset="0"/>
                <a:cs typeface="Courier New" panose="02070309020205020404" pitchFamily="49" charset="0"/>
              </a:rPr>
              <a:t>Grune</a:t>
            </a:r>
            <a:r>
              <a:rPr lang="en-US" sz="1800" dirty="0" smtClean="0">
                <a:latin typeface="Courier New" panose="02070309020205020404" pitchFamily="49" charset="0"/>
                <a:cs typeface="Courier New" panose="02070309020205020404" pitchFamily="49" charset="0"/>
              </a:rPr>
              <a:t> and </a:t>
            </a:r>
            <a:r>
              <a:rPr lang="en-US" sz="1800" dirty="0" err="1" smtClean="0">
                <a:latin typeface="Courier New" panose="02070309020205020404" pitchFamily="49" charset="0"/>
                <a:cs typeface="Courier New" panose="02070309020205020404" pitchFamily="49" charset="0"/>
              </a:rPr>
              <a:t>Ceriel</a:t>
            </a:r>
            <a:r>
              <a:rPr lang="en-US" sz="1800" dirty="0" smtClean="0">
                <a:latin typeface="Courier New" panose="02070309020205020404" pitchFamily="49" charset="0"/>
                <a:cs typeface="Courier New" panose="02070309020205020404" pitchFamily="49" charset="0"/>
              </a:rPr>
              <a:t> </a:t>
            </a:r>
            <a:r>
              <a:rPr lang="en-US" sz="1800" dirty="0" err="1" smtClean="0">
                <a:latin typeface="Courier New" panose="02070309020205020404" pitchFamily="49" charset="0"/>
                <a:cs typeface="Courier New" panose="02070309020205020404" pitchFamily="49" charset="0"/>
              </a:rPr>
              <a:t>Jacobs.</a:t>
            </a:r>
            <a:r>
              <a:rPr lang="en-US" sz="2800" dirty="0" err="1" smtClean="0">
                <a:solidFill>
                  <a:schemeClr val="bg1"/>
                </a:solidFill>
                <a:latin typeface="Courier New" panose="02070309020205020404" pitchFamily="49" charset="0"/>
                <a:cs typeface="Courier New" panose="02070309020205020404" pitchFamily="49" charset="0"/>
              </a:rPr>
              <a:t>X</a:t>
            </a:r>
            <a:endParaRPr lang="en-US" sz="2800" dirty="0">
              <a:solidFill>
                <a:schemeClr val="bg1"/>
              </a:solidFill>
              <a:latin typeface="Courier New" panose="02070309020205020404" pitchFamily="49" charset="0"/>
              <a:cs typeface="Courier New" panose="02070309020205020404" pitchFamily="49" charset="0"/>
            </a:endParaRPr>
          </a:p>
        </p:txBody>
      </p:sp>
      <p:sp>
        <p:nvSpPr>
          <p:cNvPr id="4"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26</a:t>
            </a:fld>
            <a:endParaRPr lang="en-US" dirty="0"/>
          </a:p>
        </p:txBody>
      </p:sp>
    </p:spTree>
    <p:extLst>
      <p:ext uri="{BB962C8B-B14F-4D97-AF65-F5344CB8AC3E}">
        <p14:creationId xmlns:p14="http://schemas.microsoft.com/office/powerpoint/2010/main" val="815545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Statement</a:t>
            </a:r>
            <a:endParaRPr lang="en-US" dirty="0"/>
          </a:p>
        </p:txBody>
      </p:sp>
      <p:sp>
        <p:nvSpPr>
          <p:cNvPr id="3" name="Content Placeholder 2"/>
          <p:cNvSpPr>
            <a:spLocks noGrp="1"/>
          </p:cNvSpPr>
          <p:nvPr>
            <p:ph idx="1"/>
          </p:nvPr>
        </p:nvSpPr>
        <p:spPr>
          <a:xfrm>
            <a:off x="457200" y="1600201"/>
            <a:ext cx="8229600" cy="1295400"/>
          </a:xfrm>
        </p:spPr>
        <p:txBody>
          <a:bodyPr/>
          <a:lstStyle/>
          <a:p>
            <a:r>
              <a:rPr lang="en-US" b="1" i="1" dirty="0" smtClean="0">
                <a:solidFill>
                  <a:srgbClr val="FF0000"/>
                </a:solidFill>
              </a:rPr>
              <a:t>Problem:</a:t>
            </a:r>
            <a:r>
              <a:rPr lang="en-US" dirty="0" smtClean="0"/>
              <a:t> What cities can you get to from Boston?</a:t>
            </a:r>
            <a:endParaRPr lang="en-US" dirty="0"/>
          </a:p>
        </p:txBody>
      </p:sp>
      <p:sp>
        <p:nvSpPr>
          <p:cNvPr id="4" name="TextBox 3"/>
          <p:cNvSpPr txBox="1"/>
          <p:nvPr/>
        </p:nvSpPr>
        <p:spPr>
          <a:xfrm>
            <a:off x="1905000" y="2743200"/>
            <a:ext cx="2404441" cy="3970318"/>
          </a:xfrm>
          <a:prstGeom prst="rect">
            <a:avLst/>
          </a:prstGeom>
          <a:noFill/>
          <a:ln>
            <a:solidFill>
              <a:schemeClr val="bg1">
                <a:lumMod val="65000"/>
              </a:schemeClr>
            </a:solidFill>
          </a:ln>
        </p:spPr>
        <p:txBody>
          <a:bodyPr wrap="none" rtlCol="0">
            <a:spAutoFit/>
          </a:bodyPr>
          <a:lstStyle/>
          <a:p>
            <a:r>
              <a:rPr lang="en-US" sz="1400" dirty="0"/>
              <a:t>&lt;Flights&gt;</a:t>
            </a:r>
            <a:br>
              <a:rPr lang="en-US" sz="1400" dirty="0"/>
            </a:br>
            <a:r>
              <a:rPr lang="en-US" sz="1400" dirty="0"/>
              <a:t>    &lt;Flight&gt;</a:t>
            </a:r>
            <a:br>
              <a:rPr lang="en-US" sz="1400" dirty="0"/>
            </a:br>
            <a:r>
              <a:rPr lang="en-US" sz="1400" dirty="0"/>
              <a:t>        &lt;From&gt;Boston&lt;/From&gt;</a:t>
            </a:r>
            <a:br>
              <a:rPr lang="en-US" sz="1400" dirty="0"/>
            </a:br>
            <a:r>
              <a:rPr lang="en-US" sz="1400" dirty="0"/>
              <a:t>        &lt;To&gt;Miami&lt;/To&gt;</a:t>
            </a:r>
            <a:br>
              <a:rPr lang="en-US" sz="1400" dirty="0"/>
            </a:br>
            <a:r>
              <a:rPr lang="en-US" sz="1400" dirty="0"/>
              <a:t>    &lt;/Flight&gt;</a:t>
            </a:r>
            <a:br>
              <a:rPr lang="en-US" sz="1400" dirty="0"/>
            </a:br>
            <a:r>
              <a:rPr lang="en-US" sz="1400" dirty="0"/>
              <a:t>    &lt;Flight&gt;</a:t>
            </a:r>
            <a:br>
              <a:rPr lang="en-US" sz="1400" dirty="0"/>
            </a:br>
            <a:r>
              <a:rPr lang="en-US" sz="1400" dirty="0"/>
              <a:t>        &lt;From&gt;Miami&lt;/From&gt;</a:t>
            </a:r>
            <a:br>
              <a:rPr lang="en-US" sz="1400" dirty="0"/>
            </a:br>
            <a:r>
              <a:rPr lang="en-US" sz="1400" dirty="0"/>
              <a:t>        &lt;To&gt;Houston&lt;/To&gt;</a:t>
            </a:r>
            <a:br>
              <a:rPr lang="en-US" sz="1400" dirty="0"/>
            </a:br>
            <a:r>
              <a:rPr lang="en-US" sz="1400" dirty="0"/>
              <a:t>    &lt;/Flight&gt;</a:t>
            </a:r>
            <a:br>
              <a:rPr lang="en-US" sz="1400" dirty="0"/>
            </a:br>
            <a:r>
              <a:rPr lang="en-US" sz="1400" dirty="0"/>
              <a:t>    &lt;Flight&gt;</a:t>
            </a:r>
            <a:br>
              <a:rPr lang="en-US" sz="1400" dirty="0"/>
            </a:br>
            <a:r>
              <a:rPr lang="en-US" sz="1400" dirty="0"/>
              <a:t>        &lt;From&gt;Cleveland&lt;/From&gt;</a:t>
            </a:r>
            <a:br>
              <a:rPr lang="en-US" sz="1400" dirty="0"/>
            </a:br>
            <a:r>
              <a:rPr lang="en-US" sz="1400" dirty="0"/>
              <a:t>        &lt;</a:t>
            </a:r>
            <a:r>
              <a:rPr lang="en-US" sz="1400" dirty="0" smtClean="0"/>
              <a:t>To&gt;Akron</a:t>
            </a:r>
            <a:r>
              <a:rPr lang="en-US" sz="1400" dirty="0"/>
              <a:t>&lt;/To&gt;</a:t>
            </a:r>
            <a:br>
              <a:rPr lang="en-US" sz="1400" dirty="0"/>
            </a:br>
            <a:r>
              <a:rPr lang="en-US" sz="1400" dirty="0"/>
              <a:t>    &lt;/Flight&gt;</a:t>
            </a:r>
            <a:br>
              <a:rPr lang="en-US" sz="1400" dirty="0"/>
            </a:br>
            <a:r>
              <a:rPr lang="en-US" sz="1400" dirty="0"/>
              <a:t>    &lt;Flight&gt;</a:t>
            </a:r>
            <a:br>
              <a:rPr lang="en-US" sz="1400" dirty="0"/>
            </a:br>
            <a:r>
              <a:rPr lang="en-US" sz="1400" dirty="0"/>
              <a:t>        &lt;From&gt;Boston&lt;/From&gt;</a:t>
            </a:r>
            <a:br>
              <a:rPr lang="en-US" sz="1400" dirty="0"/>
            </a:br>
            <a:r>
              <a:rPr lang="en-US" sz="1400" dirty="0"/>
              <a:t>        &lt;To&gt;Denver&lt;/To&gt;</a:t>
            </a:r>
            <a:br>
              <a:rPr lang="en-US" sz="1400" dirty="0"/>
            </a:br>
            <a:r>
              <a:rPr lang="en-US" sz="1400" dirty="0"/>
              <a:t>    &lt;/Flight&gt;</a:t>
            </a:r>
            <a:br>
              <a:rPr lang="en-US" sz="1400" dirty="0"/>
            </a:br>
            <a:r>
              <a:rPr lang="en-US" sz="1400" dirty="0"/>
              <a:t>&lt;/Flights&gt;</a:t>
            </a:r>
            <a:endParaRPr lang="en-US" sz="1400" b="1" dirty="0">
              <a:latin typeface="Courier New" panose="02070309020205020404" pitchFamily="49" charset="0"/>
              <a:cs typeface="Courier New" panose="02070309020205020404" pitchFamily="49" charset="0"/>
            </a:endParaRPr>
          </a:p>
        </p:txBody>
      </p:sp>
      <p:sp>
        <p:nvSpPr>
          <p:cNvPr id="5" name="TextBox 4"/>
          <p:cNvSpPr txBox="1"/>
          <p:nvPr/>
        </p:nvSpPr>
        <p:spPr>
          <a:xfrm>
            <a:off x="4495800" y="3429000"/>
            <a:ext cx="4191000" cy="2031325"/>
          </a:xfrm>
          <a:prstGeom prst="rect">
            <a:avLst/>
          </a:prstGeom>
          <a:noFill/>
        </p:spPr>
        <p:txBody>
          <a:bodyPr wrap="square" rtlCol="0">
            <a:spAutoFit/>
          </a:bodyPr>
          <a:lstStyle/>
          <a:p>
            <a:r>
              <a:rPr lang="en-US" dirty="0" smtClean="0"/>
              <a:t>It is easy to eyeball this sample XML and see that from Boston you can get to Miami, Houston (via Miami), and Denver.</a:t>
            </a:r>
          </a:p>
          <a:p>
            <a:endParaRPr lang="en-US" dirty="0"/>
          </a:p>
          <a:p>
            <a:r>
              <a:rPr lang="en-US" dirty="0" smtClean="0"/>
              <a:t>But if the XML document had thousands of flights, it would be impossible to eyeball it to get the answer. </a:t>
            </a:r>
            <a:endParaRPr lang="en-US" dirty="0"/>
          </a:p>
        </p:txBody>
      </p:sp>
      <p:sp>
        <p:nvSpPr>
          <p:cNvPr id="6"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3</a:t>
            </a:fld>
            <a:endParaRPr lang="en-US"/>
          </a:p>
        </p:txBody>
      </p:sp>
    </p:spTree>
    <p:extLst>
      <p:ext uri="{BB962C8B-B14F-4D97-AF65-F5344CB8AC3E}">
        <p14:creationId xmlns:p14="http://schemas.microsoft.com/office/powerpoint/2010/main" val="5334577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Need a Strategy</a:t>
            </a:r>
            <a:endParaRPr lang="en-US" dirty="0"/>
          </a:p>
        </p:txBody>
      </p:sp>
      <p:sp>
        <p:nvSpPr>
          <p:cNvPr id="3" name="Content Placeholder 2"/>
          <p:cNvSpPr>
            <a:spLocks noGrp="1"/>
          </p:cNvSpPr>
          <p:nvPr>
            <p:ph idx="1"/>
          </p:nvPr>
        </p:nvSpPr>
        <p:spPr/>
        <p:txBody>
          <a:bodyPr/>
          <a:lstStyle/>
          <a:p>
            <a:r>
              <a:rPr lang="en-US" dirty="0" smtClean="0"/>
              <a:t>We need a systematic, incremental approach to obtaining the answer. </a:t>
            </a:r>
          </a:p>
          <a:p>
            <a:r>
              <a:rPr lang="en-US" dirty="0" smtClean="0"/>
              <a:t>That’s what closure algorithms give us.</a:t>
            </a: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4</a:t>
            </a:fld>
            <a:endParaRPr lang="en-US"/>
          </a:p>
        </p:txBody>
      </p:sp>
    </p:spTree>
    <p:extLst>
      <p:ext uri="{BB962C8B-B14F-4D97-AF65-F5344CB8AC3E}">
        <p14:creationId xmlns:p14="http://schemas.microsoft.com/office/powerpoint/2010/main" val="1488835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Closure algorithms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 </a:t>
            </a:r>
            <a:r>
              <a:rPr lang="en-US" i="1" dirty="0" smtClean="0"/>
              <a:t>closure algorithm</a:t>
            </a:r>
            <a:r>
              <a:rPr lang="en-US" dirty="0"/>
              <a:t> </a:t>
            </a:r>
            <a:r>
              <a:rPr lang="en-US" dirty="0" smtClean="0"/>
              <a:t>enables the incremental, systematic acquiring of knowledge. </a:t>
            </a:r>
          </a:p>
          <a:p>
            <a:r>
              <a:rPr lang="en-US" dirty="0" smtClean="0"/>
              <a:t>Closure algorithms are characterized by two components:</a:t>
            </a:r>
          </a:p>
          <a:p>
            <a:pPr lvl="1"/>
            <a:r>
              <a:rPr lang="en-US" dirty="0" smtClean="0"/>
              <a:t>An initialization, which is an assessment of what we know initially. </a:t>
            </a:r>
          </a:p>
          <a:p>
            <a:pPr lvl="1"/>
            <a:r>
              <a:rPr lang="en-US" dirty="0" smtClean="0"/>
              <a:t>An inference rule, which is a rule telling how knowledge from several places is to be combined. </a:t>
            </a:r>
          </a:p>
          <a:p>
            <a:r>
              <a:rPr lang="en-US" dirty="0" smtClean="0"/>
              <a:t>The inference rule(s) are repeated until nothing changes any more. </a:t>
            </a:r>
            <a:endParaRPr lang="en-US" dirty="0"/>
          </a:p>
        </p:txBody>
      </p:sp>
      <p:sp>
        <p:nvSpPr>
          <p:cNvPr id="4" name="Slide Number Placeholder 3"/>
          <p:cNvSpPr>
            <a:spLocks noGrp="1"/>
          </p:cNvSpPr>
          <p:nvPr>
            <p:ph type="sldNum" sz="quarter" idx="12"/>
          </p:nvPr>
        </p:nvSpPr>
        <p:spPr/>
        <p:txBody>
          <a:bodyPr/>
          <a:lstStyle/>
          <a:p>
            <a:fld id="{6E48A2AE-B20F-427A-8870-6F82386E0A82}" type="slidenum">
              <a:rPr lang="en-US" smtClean="0"/>
              <a:t>5</a:t>
            </a:fld>
            <a:endParaRPr lang="en-US"/>
          </a:p>
        </p:txBody>
      </p:sp>
    </p:spTree>
    <p:extLst>
      <p:ext uri="{BB962C8B-B14F-4D97-AF65-F5344CB8AC3E}">
        <p14:creationId xmlns:p14="http://schemas.microsoft.com/office/powerpoint/2010/main" val="30964948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Initial Knowledge</a:t>
            </a:r>
            <a:endParaRPr lang="en-US" dirty="0"/>
          </a:p>
        </p:txBody>
      </p:sp>
      <p:sp>
        <p:nvSpPr>
          <p:cNvPr id="3" name="Content Placeholder 2"/>
          <p:cNvSpPr>
            <a:spLocks noGrp="1"/>
          </p:cNvSpPr>
          <p:nvPr>
            <p:ph idx="1"/>
          </p:nvPr>
        </p:nvSpPr>
        <p:spPr>
          <a:xfrm>
            <a:off x="457200" y="1600201"/>
            <a:ext cx="8229600" cy="1219200"/>
          </a:xfrm>
        </p:spPr>
        <p:txBody>
          <a:bodyPr>
            <a:normAutofit fontScale="70000" lnSpcReduction="20000"/>
          </a:bodyPr>
          <a:lstStyle/>
          <a:p>
            <a:pPr marL="0" indent="0">
              <a:buNone/>
            </a:pPr>
            <a:r>
              <a:rPr lang="en-US" dirty="0" smtClean="0"/>
              <a:t>This is what we know initially:</a:t>
            </a:r>
          </a:p>
          <a:p>
            <a:pPr lvl="1"/>
            <a:r>
              <a:rPr lang="en-US" dirty="0" smtClean="0"/>
              <a:t>All the flights</a:t>
            </a:r>
          </a:p>
          <a:p>
            <a:pPr lvl="1"/>
            <a:r>
              <a:rPr lang="en-US" dirty="0" smtClean="0"/>
              <a:t>From Boston we can get to Miami and Denver since there are direct flights to those cities.</a:t>
            </a:r>
            <a:endParaRPr lang="en-US" dirty="0"/>
          </a:p>
        </p:txBody>
      </p:sp>
      <p:sp>
        <p:nvSpPr>
          <p:cNvPr id="4" name="TextBox 3"/>
          <p:cNvSpPr txBox="1"/>
          <p:nvPr/>
        </p:nvSpPr>
        <p:spPr>
          <a:xfrm>
            <a:off x="3886200" y="2667000"/>
            <a:ext cx="2404441" cy="3970318"/>
          </a:xfrm>
          <a:prstGeom prst="rect">
            <a:avLst/>
          </a:prstGeom>
          <a:noFill/>
          <a:ln>
            <a:solidFill>
              <a:schemeClr val="bg1">
                <a:lumMod val="65000"/>
              </a:schemeClr>
            </a:solidFill>
          </a:ln>
        </p:spPr>
        <p:txBody>
          <a:bodyPr wrap="none" rtlCol="0">
            <a:spAutoFit/>
          </a:bodyPr>
          <a:lstStyle/>
          <a:p>
            <a:r>
              <a:rPr lang="en-US" sz="1400" dirty="0"/>
              <a:t>&lt;Flights&gt;</a:t>
            </a:r>
            <a:br>
              <a:rPr lang="en-US" sz="1400" dirty="0"/>
            </a:br>
            <a:r>
              <a:rPr lang="en-US" sz="1400" dirty="0"/>
              <a:t>    &lt;Flight&gt;</a:t>
            </a:r>
            <a:br>
              <a:rPr lang="en-US" sz="1400" dirty="0"/>
            </a:br>
            <a:r>
              <a:rPr lang="en-US" sz="1400" dirty="0"/>
              <a:t>        &lt;From&gt;Boston&lt;/From&gt;</a:t>
            </a:r>
            <a:br>
              <a:rPr lang="en-US" sz="1400" dirty="0"/>
            </a:br>
            <a:r>
              <a:rPr lang="en-US" sz="1400" dirty="0"/>
              <a:t>        &lt;To&gt;Miami&lt;/To&gt;</a:t>
            </a:r>
            <a:br>
              <a:rPr lang="en-US" sz="1400" dirty="0"/>
            </a:br>
            <a:r>
              <a:rPr lang="en-US" sz="1400" dirty="0"/>
              <a:t>    &lt;/Flight&gt;</a:t>
            </a:r>
            <a:br>
              <a:rPr lang="en-US" sz="1400" dirty="0"/>
            </a:br>
            <a:r>
              <a:rPr lang="en-US" sz="1400" dirty="0"/>
              <a:t>    &lt;Flight&gt;</a:t>
            </a:r>
            <a:br>
              <a:rPr lang="en-US" sz="1400" dirty="0"/>
            </a:br>
            <a:r>
              <a:rPr lang="en-US" sz="1400" dirty="0"/>
              <a:t>        &lt;From&gt;Miami&lt;/From&gt;</a:t>
            </a:r>
            <a:br>
              <a:rPr lang="en-US" sz="1400" dirty="0"/>
            </a:br>
            <a:r>
              <a:rPr lang="en-US" sz="1400" dirty="0"/>
              <a:t>        &lt;To&gt;Houston&lt;/To&gt;</a:t>
            </a:r>
            <a:br>
              <a:rPr lang="en-US" sz="1400" dirty="0"/>
            </a:br>
            <a:r>
              <a:rPr lang="en-US" sz="1400" dirty="0"/>
              <a:t>    &lt;/Flight&gt;</a:t>
            </a:r>
            <a:br>
              <a:rPr lang="en-US" sz="1400" dirty="0"/>
            </a:br>
            <a:r>
              <a:rPr lang="en-US" sz="1400" dirty="0"/>
              <a:t>    &lt;Flight&gt;</a:t>
            </a:r>
            <a:br>
              <a:rPr lang="en-US" sz="1400" dirty="0"/>
            </a:br>
            <a:r>
              <a:rPr lang="en-US" sz="1400" dirty="0"/>
              <a:t>        &lt;From&gt;Cleveland&lt;/From&gt;</a:t>
            </a:r>
            <a:br>
              <a:rPr lang="en-US" sz="1400" dirty="0"/>
            </a:br>
            <a:r>
              <a:rPr lang="en-US" sz="1400" dirty="0"/>
              <a:t>        &lt;</a:t>
            </a:r>
            <a:r>
              <a:rPr lang="en-US" sz="1400" dirty="0" smtClean="0"/>
              <a:t>To&gt;Akron</a:t>
            </a:r>
            <a:r>
              <a:rPr lang="en-US" sz="1400" dirty="0"/>
              <a:t>&lt;/To&gt;</a:t>
            </a:r>
            <a:br>
              <a:rPr lang="en-US" sz="1400" dirty="0"/>
            </a:br>
            <a:r>
              <a:rPr lang="en-US" sz="1400" dirty="0"/>
              <a:t>    &lt;/Flight&gt;</a:t>
            </a:r>
            <a:br>
              <a:rPr lang="en-US" sz="1400" dirty="0"/>
            </a:br>
            <a:r>
              <a:rPr lang="en-US" sz="1400" dirty="0"/>
              <a:t>    &lt;Flight&gt;</a:t>
            </a:r>
            <a:br>
              <a:rPr lang="en-US" sz="1400" dirty="0"/>
            </a:br>
            <a:r>
              <a:rPr lang="en-US" sz="1400" dirty="0"/>
              <a:t>        &lt;From&gt;Boston&lt;/From&gt;</a:t>
            </a:r>
            <a:br>
              <a:rPr lang="en-US" sz="1400" dirty="0"/>
            </a:br>
            <a:r>
              <a:rPr lang="en-US" sz="1400" dirty="0"/>
              <a:t>        &lt;To&gt;Denver&lt;/To&gt;</a:t>
            </a:r>
            <a:br>
              <a:rPr lang="en-US" sz="1400" dirty="0"/>
            </a:br>
            <a:r>
              <a:rPr lang="en-US" sz="1400" dirty="0"/>
              <a:t>    &lt;/Flight&gt;</a:t>
            </a:r>
            <a:br>
              <a:rPr lang="en-US" sz="1400" dirty="0"/>
            </a:br>
            <a:r>
              <a:rPr lang="en-US" sz="1400" dirty="0"/>
              <a:t>&lt;/Flights&gt;</a:t>
            </a:r>
            <a:endParaRPr lang="en-US" sz="1400" b="1" dirty="0">
              <a:latin typeface="Courier New" panose="02070309020205020404" pitchFamily="49" charset="0"/>
              <a:cs typeface="Courier New" panose="02070309020205020404" pitchFamily="49" charset="0"/>
            </a:endParaRPr>
          </a:p>
        </p:txBody>
      </p:sp>
      <p:sp>
        <p:nvSpPr>
          <p:cNvPr id="5"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6</a:t>
            </a:fld>
            <a:endParaRPr lang="en-US"/>
          </a:p>
        </p:txBody>
      </p:sp>
    </p:spTree>
    <p:extLst>
      <p:ext uri="{BB962C8B-B14F-4D97-AF65-F5344CB8AC3E}">
        <p14:creationId xmlns:p14="http://schemas.microsoft.com/office/powerpoint/2010/main" val="18920910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Inference Rule</a:t>
            </a:r>
            <a:endParaRPr lang="en-US" dirty="0"/>
          </a:p>
        </p:txBody>
      </p:sp>
      <p:sp>
        <p:nvSpPr>
          <p:cNvPr id="3" name="Content Placeholder 2"/>
          <p:cNvSpPr>
            <a:spLocks noGrp="1"/>
          </p:cNvSpPr>
          <p:nvPr>
            <p:ph idx="1"/>
          </p:nvPr>
        </p:nvSpPr>
        <p:spPr/>
        <p:txBody>
          <a:bodyPr/>
          <a:lstStyle/>
          <a:p>
            <a:r>
              <a:rPr lang="en-US" sz="4000" b="1" dirty="0" smtClean="0"/>
              <a:t>If</a:t>
            </a:r>
            <a:r>
              <a:rPr lang="en-US" dirty="0" smtClean="0"/>
              <a:t> we can get to the city identified in &lt;From&gt;, </a:t>
            </a:r>
            <a:r>
              <a:rPr lang="en-US" sz="4000" b="1" dirty="0" smtClean="0"/>
              <a:t>then</a:t>
            </a:r>
            <a:r>
              <a:rPr lang="en-US" dirty="0" smtClean="0"/>
              <a:t> we can get to the city identified in &lt;To&gt;.</a:t>
            </a:r>
            <a:endParaRPr lang="en-US" dirty="0"/>
          </a:p>
        </p:txBody>
      </p:sp>
      <p:sp>
        <p:nvSpPr>
          <p:cNvPr id="4" name="Slide Number Placeholder 3"/>
          <p:cNvSpPr>
            <a:spLocks noGrp="1"/>
          </p:cNvSpPr>
          <p:nvPr>
            <p:ph type="sldNum" sz="quarter" idx="12"/>
          </p:nvPr>
        </p:nvSpPr>
        <p:spPr>
          <a:xfrm>
            <a:off x="6553200" y="6356350"/>
            <a:ext cx="2133600" cy="365125"/>
          </a:xfrm>
        </p:spPr>
        <p:txBody>
          <a:bodyPr/>
          <a:lstStyle/>
          <a:p>
            <a:fld id="{6E48A2AE-B20F-427A-8870-6F82386E0A82}" type="slidenum">
              <a:rPr lang="en-US" smtClean="0"/>
              <a:t>7</a:t>
            </a:fld>
            <a:endParaRPr lang="en-US"/>
          </a:p>
        </p:txBody>
      </p:sp>
    </p:spTree>
    <p:extLst>
      <p:ext uri="{BB962C8B-B14F-4D97-AF65-F5344CB8AC3E}">
        <p14:creationId xmlns:p14="http://schemas.microsoft.com/office/powerpoint/2010/main" val="36502353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Initial knowledge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721863316"/>
              </p:ext>
            </p:extLst>
          </p:nvPr>
        </p:nvGraphicFramePr>
        <p:xfrm>
          <a:off x="457200" y="3200400"/>
          <a:ext cx="8229600" cy="2123440"/>
        </p:xfrm>
        <a:graphic>
          <a:graphicData uri="http://schemas.openxmlformats.org/drawingml/2006/table">
            <a:tbl>
              <a:tblPr firstRow="1" bandRow="1">
                <a:tableStyleId>{5C22544A-7EE6-4342-B048-85BDC9FD1C3A}</a:tableStyleId>
              </a:tblPr>
              <a:tblGrid>
                <a:gridCol w="5919355"/>
                <a:gridCol w="2310245"/>
              </a:tblGrid>
              <a:tr h="370840">
                <a:tc>
                  <a:txBody>
                    <a:bodyPr/>
                    <a:lstStyle/>
                    <a:p>
                      <a:r>
                        <a:rPr lang="en-US" dirty="0" smtClean="0"/>
                        <a:t>Flight</a:t>
                      </a:r>
                      <a:endParaRPr lang="en-US" dirty="0"/>
                    </a:p>
                  </a:txBody>
                  <a:tcPr/>
                </a:tc>
                <a:tc>
                  <a:txBody>
                    <a:bodyPr/>
                    <a:lstStyle/>
                    <a:p>
                      <a:r>
                        <a:rPr lang="en-US" dirty="0" smtClean="0"/>
                        <a:t>Can get there from Boston?</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&lt;Flight&gt;&lt;From&gt;Boston&lt;/From&gt;&lt;To&gt;Miami&lt;/To&gt;&lt;/Flight&gt;</a:t>
                      </a:r>
                      <a:endParaRPr lang="en-US" b="1" dirty="0" smtClean="0">
                        <a:latin typeface="Courier New" panose="02070309020205020404" pitchFamily="49" charset="0"/>
                        <a:cs typeface="Courier New" panose="02070309020205020404" pitchFamily="49" charset="0"/>
                        <a:sym typeface="Wingdings" panose="05000000000000000000" pitchFamily="2" charset="2"/>
                      </a:endParaRPr>
                    </a:p>
                  </a:txBody>
                  <a:tcPr/>
                </a:tc>
                <a:tc>
                  <a:txBody>
                    <a:bodyPr/>
                    <a:lstStyle/>
                    <a:p>
                      <a:r>
                        <a:rPr lang="en-US" dirty="0" smtClean="0"/>
                        <a:t>Yes</a:t>
                      </a:r>
                      <a:endParaRPr lang="en-US" dirty="0"/>
                    </a:p>
                  </a:txBody>
                  <a:tcPr/>
                </a:tc>
              </a:tr>
              <a:tr h="370840">
                <a:tc>
                  <a:txBody>
                    <a:bodyPr/>
                    <a:lstStyle/>
                    <a:p>
                      <a:r>
                        <a:rPr lang="en-US" sz="1800" kern="1200" dirty="0" smtClean="0">
                          <a:solidFill>
                            <a:schemeClr val="dk1"/>
                          </a:solidFill>
                          <a:latin typeface="+mn-lt"/>
                          <a:ea typeface="+mn-ea"/>
                          <a:cs typeface="+mn-cs"/>
                        </a:rPr>
                        <a:t>&lt;Flight&gt;&lt;From&gt;Miami&lt;/From&gt;&lt;To&gt;Houston&lt;/To&gt;&lt;/Flight&gt;</a:t>
                      </a:r>
                      <a:endParaRPr lang="en-US" dirty="0"/>
                    </a:p>
                  </a:txBody>
                  <a:tcPr/>
                </a:tc>
                <a:tc>
                  <a:txBody>
                    <a:bodyPr/>
                    <a:lstStyle/>
                    <a:p>
                      <a:endParaRPr lang="en-US" dirty="0"/>
                    </a:p>
                  </a:txBody>
                  <a:tcPr/>
                </a:tc>
              </a:tr>
              <a:tr h="370840">
                <a:tc>
                  <a:txBody>
                    <a:bodyPr/>
                    <a:lstStyle/>
                    <a:p>
                      <a:r>
                        <a:rPr lang="en-US" sz="1800" kern="1200" dirty="0" smtClean="0">
                          <a:solidFill>
                            <a:schemeClr val="dk1"/>
                          </a:solidFill>
                          <a:latin typeface="+mn-lt"/>
                          <a:ea typeface="+mn-ea"/>
                          <a:cs typeface="+mn-cs"/>
                        </a:rPr>
                        <a:t>&lt;Flight&gt;&lt;From&gt;Cleveland&lt;/From&gt;&lt;To&gt;Akron&lt;/To&gt;&lt;/Flight&gt;</a:t>
                      </a:r>
                      <a:endParaRPr lang="en-US" dirty="0"/>
                    </a:p>
                  </a:txBody>
                  <a:tcPr/>
                </a:tc>
                <a:tc>
                  <a:txBody>
                    <a:bodyPr/>
                    <a:lstStyle/>
                    <a:p>
                      <a:endParaRPr lang="en-US"/>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&lt;Flight&gt;&lt;From&gt;Boston&lt;/From&gt;&lt;To&gt;Denver&lt;/To&gt;&lt;/Flight&gt;</a:t>
                      </a:r>
                      <a:endParaRPr lang="en-US" b="1" dirty="0" smtClean="0">
                        <a:latin typeface="Courier New" panose="02070309020205020404" pitchFamily="49" charset="0"/>
                        <a:cs typeface="Courier New" panose="02070309020205020404" pitchFamily="49" charset="0"/>
                        <a:sym typeface="Wingdings" panose="05000000000000000000" pitchFamily="2" charset="2"/>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Yes</a:t>
                      </a:r>
                    </a:p>
                  </a:txBody>
                  <a:tcPr/>
                </a:tc>
              </a:tr>
            </a:tbl>
          </a:graphicData>
        </a:graphic>
      </p:graphicFrame>
      <p:sp>
        <p:nvSpPr>
          <p:cNvPr id="4" name="Slide Number Placeholder 3"/>
          <p:cNvSpPr>
            <a:spLocks noGrp="1"/>
          </p:cNvSpPr>
          <p:nvPr>
            <p:ph type="sldNum" sz="quarter" idx="12"/>
          </p:nvPr>
        </p:nvSpPr>
        <p:spPr/>
        <p:txBody>
          <a:bodyPr/>
          <a:lstStyle/>
          <a:p>
            <a:fld id="{6E48A2AE-B20F-427A-8870-6F82386E0A82}" type="slidenum">
              <a:rPr lang="en-US" smtClean="0"/>
              <a:t>8</a:t>
            </a:fld>
            <a:endParaRPr lang="en-US"/>
          </a:p>
        </p:txBody>
      </p:sp>
      <p:sp>
        <p:nvSpPr>
          <p:cNvPr id="8" name="Content Placeholder 2"/>
          <p:cNvSpPr txBox="1">
            <a:spLocks/>
          </p:cNvSpPr>
          <p:nvPr/>
        </p:nvSpPr>
        <p:spPr>
          <a:xfrm>
            <a:off x="457200" y="1600201"/>
            <a:ext cx="8229600" cy="15240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700" dirty="0" smtClean="0"/>
              <a:t>Go through the XML and for each &lt;Flight&gt; with a direct flight from Boston, mark it as “Can get there from Boston”.</a:t>
            </a:r>
          </a:p>
        </p:txBody>
      </p:sp>
    </p:spTree>
    <p:extLst>
      <p:ext uri="{BB962C8B-B14F-4D97-AF65-F5344CB8AC3E}">
        <p14:creationId xmlns:p14="http://schemas.microsoft.com/office/powerpoint/2010/main" val="28389622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Build on top of our knowledge</a:t>
            </a:r>
            <a:endParaRPr lang="en-US" dirty="0"/>
          </a:p>
        </p:txBody>
      </p:sp>
      <p:sp>
        <p:nvSpPr>
          <p:cNvPr id="4" name="Slide Number Placeholder 3"/>
          <p:cNvSpPr>
            <a:spLocks noGrp="1"/>
          </p:cNvSpPr>
          <p:nvPr>
            <p:ph type="sldNum" sz="quarter" idx="12"/>
          </p:nvPr>
        </p:nvSpPr>
        <p:spPr/>
        <p:txBody>
          <a:bodyPr/>
          <a:lstStyle/>
          <a:p>
            <a:fld id="{6E48A2AE-B20F-427A-8870-6F82386E0A82}" type="slidenum">
              <a:rPr lang="en-US" smtClean="0"/>
              <a:t>9</a:t>
            </a:fld>
            <a:endParaRPr lang="en-US"/>
          </a:p>
        </p:txBody>
      </p:sp>
      <p:sp>
        <p:nvSpPr>
          <p:cNvPr id="8" name="Content Placeholder 2"/>
          <p:cNvSpPr txBox="1">
            <a:spLocks/>
          </p:cNvSpPr>
          <p:nvPr/>
        </p:nvSpPr>
        <p:spPr>
          <a:xfrm>
            <a:off x="457200" y="1600201"/>
            <a:ext cx="8229600" cy="12192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en-US" sz="2700" dirty="0" smtClean="0"/>
              <a:t>Apply the inference rule to gain more knowledge. </a:t>
            </a:r>
          </a:p>
          <a:p>
            <a:r>
              <a:rPr lang="en-US" sz="2700" dirty="0" smtClean="0"/>
              <a:t>This is round two (round one was marking the initial knowledge).</a:t>
            </a:r>
          </a:p>
        </p:txBody>
      </p:sp>
      <p:graphicFrame>
        <p:nvGraphicFramePr>
          <p:cNvPr id="9" name="Content Placeholder 5"/>
          <p:cNvGraphicFramePr>
            <a:graphicFrameLocks noGrp="1"/>
          </p:cNvGraphicFramePr>
          <p:nvPr>
            <p:ph idx="1"/>
            <p:extLst>
              <p:ext uri="{D42A27DB-BD31-4B8C-83A1-F6EECF244321}">
                <p14:modId xmlns:p14="http://schemas.microsoft.com/office/powerpoint/2010/main" val="1329722923"/>
              </p:ext>
            </p:extLst>
          </p:nvPr>
        </p:nvGraphicFramePr>
        <p:xfrm>
          <a:off x="457200" y="3124200"/>
          <a:ext cx="8229600" cy="2392680"/>
        </p:xfrm>
        <a:graphic>
          <a:graphicData uri="http://schemas.openxmlformats.org/drawingml/2006/table">
            <a:tbl>
              <a:tblPr firstRow="1" bandRow="1">
                <a:tableStyleId>{5C22544A-7EE6-4342-B048-85BDC9FD1C3A}</a:tableStyleId>
              </a:tblPr>
              <a:tblGrid>
                <a:gridCol w="5919355"/>
                <a:gridCol w="2310245"/>
              </a:tblGrid>
              <a:tr h="370840">
                <a:tc>
                  <a:txBody>
                    <a:bodyPr/>
                    <a:lstStyle/>
                    <a:p>
                      <a:r>
                        <a:rPr lang="en-US" dirty="0" smtClean="0"/>
                        <a:t>Flight</a:t>
                      </a:r>
                      <a:endParaRPr lang="en-US" dirty="0"/>
                    </a:p>
                  </a:txBody>
                  <a:tcPr/>
                </a:tc>
                <a:tc>
                  <a:txBody>
                    <a:bodyPr/>
                    <a:lstStyle/>
                    <a:p>
                      <a:r>
                        <a:rPr lang="en-US" dirty="0" smtClean="0"/>
                        <a:t>Can get there from Boston?</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&lt;Flight&gt;&lt;From&gt;Boston&lt;/From&gt;&lt;To&gt;Miami&lt;/To&gt;&lt;/Flight&gt;</a:t>
                      </a:r>
                      <a:endParaRPr lang="en-US" b="1" dirty="0" smtClean="0">
                        <a:latin typeface="Courier New" panose="02070309020205020404" pitchFamily="49" charset="0"/>
                        <a:cs typeface="Courier New" panose="02070309020205020404" pitchFamily="49" charset="0"/>
                        <a:sym typeface="Wingdings" panose="05000000000000000000" pitchFamily="2" charset="2"/>
                      </a:endParaRPr>
                    </a:p>
                  </a:txBody>
                  <a:tcPr/>
                </a:tc>
                <a:tc>
                  <a:txBody>
                    <a:bodyPr/>
                    <a:lstStyle/>
                    <a:p>
                      <a:r>
                        <a:rPr lang="en-US" dirty="0" smtClean="0">
                          <a:solidFill>
                            <a:schemeClr val="bg1">
                              <a:lumMod val="50000"/>
                            </a:schemeClr>
                          </a:solidFill>
                        </a:rPr>
                        <a:t>Yes</a:t>
                      </a:r>
                      <a:endParaRPr lang="en-US" dirty="0">
                        <a:solidFill>
                          <a:schemeClr val="bg1">
                            <a:lumMod val="50000"/>
                          </a:schemeClr>
                        </a:solidFill>
                      </a:endParaRPr>
                    </a:p>
                  </a:txBody>
                  <a:tcPr/>
                </a:tc>
              </a:tr>
              <a:tr h="370840">
                <a:tc>
                  <a:txBody>
                    <a:bodyPr/>
                    <a:lstStyle/>
                    <a:p>
                      <a:r>
                        <a:rPr lang="en-US" sz="1800" kern="1200" dirty="0" smtClean="0">
                          <a:solidFill>
                            <a:schemeClr val="dk1"/>
                          </a:solidFill>
                          <a:latin typeface="+mn-lt"/>
                          <a:ea typeface="+mn-ea"/>
                          <a:cs typeface="+mn-cs"/>
                        </a:rPr>
                        <a:t>&lt;Flight&gt;&lt;From&gt;Miami&lt;/From&gt;&lt;To&gt;Houston&lt;/To&gt;&lt;/Flight&gt;</a:t>
                      </a:r>
                      <a:endParaRPr lang="en-US" dirty="0"/>
                    </a:p>
                  </a:txBody>
                  <a:tcPr/>
                </a:tc>
                <a:tc>
                  <a:txBody>
                    <a:bodyPr/>
                    <a:lstStyle/>
                    <a:p>
                      <a:r>
                        <a:rPr lang="en-US" dirty="0" smtClean="0"/>
                        <a:t>Yes (since we can get to Miami)</a:t>
                      </a:r>
                      <a:endParaRPr lang="en-US" dirty="0"/>
                    </a:p>
                  </a:txBody>
                  <a:tcPr/>
                </a:tc>
              </a:tr>
              <a:tr h="370840">
                <a:tc>
                  <a:txBody>
                    <a:bodyPr/>
                    <a:lstStyle/>
                    <a:p>
                      <a:r>
                        <a:rPr lang="en-US" sz="1800" kern="1200" dirty="0" smtClean="0">
                          <a:solidFill>
                            <a:schemeClr val="dk1"/>
                          </a:solidFill>
                          <a:latin typeface="+mn-lt"/>
                          <a:ea typeface="+mn-ea"/>
                          <a:cs typeface="+mn-cs"/>
                        </a:rPr>
                        <a:t>&lt;Flight&gt;&lt;From&gt;Cleveland&lt;/From&gt;&lt;To&gt;Akron&lt;/To&gt;&lt;/Flight&gt;</a:t>
                      </a:r>
                      <a:endParaRPr lang="en-US" dirty="0"/>
                    </a:p>
                  </a:txBody>
                  <a:tcPr/>
                </a:tc>
                <a:tc>
                  <a:txBody>
                    <a:bodyPr/>
                    <a:lstStyle/>
                    <a:p>
                      <a:endParaRPr lang="en-US"/>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chemeClr val="dk1"/>
                          </a:solidFill>
                          <a:latin typeface="+mn-lt"/>
                          <a:ea typeface="+mn-ea"/>
                          <a:cs typeface="+mn-cs"/>
                        </a:rPr>
                        <a:t>&lt;Flight&gt;&lt;From&gt;Boston&lt;/From&gt;&lt;To&gt;Denver&lt;/To&gt;&lt;/Flight&gt;</a:t>
                      </a:r>
                      <a:endParaRPr lang="en-US" b="1" dirty="0" smtClean="0">
                        <a:latin typeface="Courier New" panose="02070309020205020404" pitchFamily="49" charset="0"/>
                        <a:cs typeface="Courier New" panose="02070309020205020404" pitchFamily="49" charset="0"/>
                        <a:sym typeface="Wingdings" panose="05000000000000000000" pitchFamily="2" charset="2"/>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chemeClr val="bg1">
                              <a:lumMod val="50000"/>
                            </a:schemeClr>
                          </a:solidFill>
                        </a:rPr>
                        <a:t>Yes</a:t>
                      </a:r>
                    </a:p>
                  </a:txBody>
                  <a:tcPr/>
                </a:tc>
              </a:tr>
            </a:tbl>
          </a:graphicData>
        </a:graphic>
      </p:graphicFrame>
    </p:spTree>
    <p:extLst>
      <p:ext uri="{BB962C8B-B14F-4D97-AF65-F5344CB8AC3E}">
        <p14:creationId xmlns:p14="http://schemas.microsoft.com/office/powerpoint/2010/main" val="21023667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647</TotalTime>
  <Words>1459</Words>
  <Application>Microsoft Office PowerPoint</Application>
  <PresentationFormat>On-screen Show (4:3)</PresentationFormat>
  <Paragraphs>230</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Incremental, Systematic  Acquiring of Knowledge (using Closure Algorithms)</vt:lpstr>
      <vt:lpstr>Example #1</vt:lpstr>
      <vt:lpstr>Problem Statement</vt:lpstr>
      <vt:lpstr>Need a Strategy</vt:lpstr>
      <vt:lpstr>Closure algorithms</vt:lpstr>
      <vt:lpstr>Initial Knowledge</vt:lpstr>
      <vt:lpstr>Inference Rule</vt:lpstr>
      <vt:lpstr>Initial knowledge</vt:lpstr>
      <vt:lpstr>Build on top of our knowledge</vt:lpstr>
      <vt:lpstr>Round Three</vt:lpstr>
      <vt:lpstr>Problem/Answer</vt:lpstr>
      <vt:lpstr>Example #2</vt:lpstr>
      <vt:lpstr>Clean XML Schema</vt:lpstr>
      <vt:lpstr>Concise Notation</vt:lpstr>
      <vt:lpstr>Terminology</vt:lpstr>
      <vt:lpstr>Find the productive rules</vt:lpstr>
      <vt:lpstr>Initial knowledge</vt:lpstr>
      <vt:lpstr>Build on top of our knowledge</vt:lpstr>
      <vt:lpstr>Round three</vt:lpstr>
      <vt:lpstr>Round four</vt:lpstr>
      <vt:lpstr>Recap</vt:lpstr>
      <vt:lpstr>Remove non-productive rules</vt:lpstr>
      <vt:lpstr>Cleaned XML Schema</vt:lpstr>
      <vt:lpstr>Bottom-up process</vt:lpstr>
      <vt:lpstr>Why is it called “closure”?</vt:lpstr>
      <vt:lpstr>Acknowledgement</vt:lpstr>
    </vt:vector>
  </TitlesOfParts>
  <Company>The MITRE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Incremental, Systematic Acquiring of Knowledge (using closure algorithms)</dc:title>
  <dc:creator>Costello, Roger L.</dc:creator>
  <cp:keywords>Closure algorithm, knowledge, acquiring knowledge, algorithm</cp:keywords>
  <cp:lastModifiedBy>Costello, Roger L.</cp:lastModifiedBy>
  <cp:revision>63</cp:revision>
  <dcterms:created xsi:type="dcterms:W3CDTF">2014-02-01T12:22:17Z</dcterms:created>
  <dcterms:modified xsi:type="dcterms:W3CDTF">2014-02-01T23:20:50Z</dcterms:modified>
</cp:coreProperties>
</file>