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6"/>
  </p:notesMasterIdLst>
  <p:sldIdLst>
    <p:sldId id="256" r:id="rId2"/>
    <p:sldId id="257" r:id="rId3"/>
    <p:sldId id="393" r:id="rId4"/>
    <p:sldId id="261" r:id="rId5"/>
    <p:sldId id="305" r:id="rId6"/>
    <p:sldId id="263" r:id="rId7"/>
    <p:sldId id="311" r:id="rId8"/>
    <p:sldId id="307" r:id="rId9"/>
    <p:sldId id="258" r:id="rId10"/>
    <p:sldId id="306" r:id="rId11"/>
    <p:sldId id="259" r:id="rId12"/>
    <p:sldId id="260" r:id="rId13"/>
    <p:sldId id="265" r:id="rId14"/>
    <p:sldId id="264" r:id="rId15"/>
    <p:sldId id="266" r:id="rId16"/>
    <p:sldId id="312" r:id="rId17"/>
    <p:sldId id="308" r:id="rId18"/>
    <p:sldId id="267" r:id="rId19"/>
    <p:sldId id="309" r:id="rId20"/>
    <p:sldId id="310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  <p:sldId id="283" r:id="rId37"/>
    <p:sldId id="284" r:id="rId38"/>
    <p:sldId id="285" r:id="rId39"/>
    <p:sldId id="286" r:id="rId40"/>
    <p:sldId id="287" r:id="rId41"/>
    <p:sldId id="288" r:id="rId42"/>
    <p:sldId id="289" r:id="rId43"/>
    <p:sldId id="290" r:id="rId44"/>
    <p:sldId id="291" r:id="rId45"/>
    <p:sldId id="292" r:id="rId46"/>
    <p:sldId id="293" r:id="rId47"/>
    <p:sldId id="294" r:id="rId48"/>
    <p:sldId id="295" r:id="rId49"/>
    <p:sldId id="296" r:id="rId50"/>
    <p:sldId id="297" r:id="rId51"/>
    <p:sldId id="298" r:id="rId52"/>
    <p:sldId id="299" r:id="rId53"/>
    <p:sldId id="300" r:id="rId54"/>
    <p:sldId id="301" r:id="rId55"/>
    <p:sldId id="302" r:id="rId56"/>
    <p:sldId id="303" r:id="rId57"/>
    <p:sldId id="304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8" r:id="rId92"/>
    <p:sldId id="349" r:id="rId93"/>
    <p:sldId id="350" r:id="rId94"/>
    <p:sldId id="351" r:id="rId95"/>
    <p:sldId id="352" r:id="rId96"/>
    <p:sldId id="353" r:id="rId97"/>
    <p:sldId id="354" r:id="rId98"/>
    <p:sldId id="355" r:id="rId99"/>
    <p:sldId id="356" r:id="rId100"/>
    <p:sldId id="357" r:id="rId101"/>
    <p:sldId id="358" r:id="rId102"/>
    <p:sldId id="359" r:id="rId103"/>
    <p:sldId id="360" r:id="rId104"/>
    <p:sldId id="361" r:id="rId105"/>
    <p:sldId id="362" r:id="rId106"/>
    <p:sldId id="363" r:id="rId107"/>
    <p:sldId id="366" r:id="rId108"/>
    <p:sldId id="367" r:id="rId109"/>
    <p:sldId id="368" r:id="rId110"/>
    <p:sldId id="369" r:id="rId111"/>
    <p:sldId id="370" r:id="rId112"/>
    <p:sldId id="371" r:id="rId113"/>
    <p:sldId id="372" r:id="rId114"/>
    <p:sldId id="373" r:id="rId115"/>
    <p:sldId id="374" r:id="rId116"/>
    <p:sldId id="375" r:id="rId117"/>
    <p:sldId id="376" r:id="rId118"/>
    <p:sldId id="377" r:id="rId119"/>
    <p:sldId id="378" r:id="rId120"/>
    <p:sldId id="379" r:id="rId121"/>
    <p:sldId id="380" r:id="rId122"/>
    <p:sldId id="381" r:id="rId123"/>
    <p:sldId id="382" r:id="rId124"/>
    <p:sldId id="383" r:id="rId125"/>
    <p:sldId id="384" r:id="rId126"/>
    <p:sldId id="385" r:id="rId127"/>
    <p:sldId id="386" r:id="rId128"/>
    <p:sldId id="387" r:id="rId129"/>
    <p:sldId id="388" r:id="rId130"/>
    <p:sldId id="389" r:id="rId131"/>
    <p:sldId id="390" r:id="rId132"/>
    <p:sldId id="391" r:id="rId133"/>
    <p:sldId id="394" r:id="rId134"/>
    <p:sldId id="392" r:id="rId1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9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viewProps" Target="view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E915C-087C-4402-A7EF-DB43EADA281D}" type="datetimeFigureOut">
              <a:rPr lang="en-US" smtClean="0"/>
              <a:t>6/11/2011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5FE8B-B09A-41E6-AABA-C3C8DC328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260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5FE8B-B09A-41E6-AABA-C3C8DC328A6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970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5CF1-035C-495E-8417-A22189F58F25}" type="datetime1">
              <a:rPr lang="en-US" smtClean="0"/>
              <a:t>6/11/2011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DE667-C51B-444A-ACDC-2BBEE4960534}" type="datetime1">
              <a:rPr lang="en-US" smtClean="0"/>
              <a:t>6/11/2011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5A75-EE7E-439D-A384-68F488775242}" type="datetime1">
              <a:rPr lang="en-US" smtClean="0"/>
              <a:t>6/11/2011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0C68C-24F2-4C09-9BF4-29228DD0615C}" type="datetime1">
              <a:rPr lang="en-US" smtClean="0"/>
              <a:t>6/11/2011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6952-FE70-4021-92A5-36FFD873070B}" type="datetime1">
              <a:rPr lang="en-US" smtClean="0"/>
              <a:t>6/11/2011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B707-2588-484C-B90E-850AC3F61BE1}" type="datetime1">
              <a:rPr lang="en-US" smtClean="0"/>
              <a:t>6/11/2011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F2FB4-760E-409B-B8D1-BAE2EB417DCC}" type="datetime1">
              <a:rPr lang="en-US" smtClean="0"/>
              <a:t>6/11/2011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18AE-AE4F-44A3-993B-1C14E4911901}" type="datetime1">
              <a:rPr lang="en-US" smtClean="0"/>
              <a:t>6/11/2011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007C-6F73-4FE2-8505-32C8C39D1071}" type="datetime1">
              <a:rPr lang="en-US" smtClean="0"/>
              <a:t>6/11/2011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0042A-99DF-44F0-A24F-12CDE358AA43}" type="datetime1">
              <a:rPr lang="en-US" smtClean="0"/>
              <a:t>6/11/2011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3AF3F-B17D-4422-9700-32F313902F13}" type="datetime1">
              <a:rPr lang="en-US" smtClean="0"/>
              <a:t>6/11/2011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22D9B-E01C-472A-8390-57BEFA83D3B1}" type="datetime1">
              <a:rPr lang="en-US" smtClean="0"/>
              <a:t>6/11/2011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Pearls of Functional Algorithm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917" y="3886200"/>
            <a:ext cx="7633700" cy="1752600"/>
          </a:xfrm>
        </p:spPr>
        <p:txBody>
          <a:bodyPr/>
          <a:lstStyle/>
          <a:p>
            <a:r>
              <a:rPr lang="en-US" dirty="0" smtClean="0"/>
              <a:t>Chapter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130143" y="5987143"/>
            <a:ext cx="18325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Roger L. Costello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June 2011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10</a:t>
            </a:fld>
            <a:endParaRPr lang="en-US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Recurring Problem (cont.)</a:t>
            </a:r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Product Inventory</a:t>
            </a:r>
            <a:r>
              <a:rPr lang="en-US" dirty="0" smtClean="0"/>
              <a:t>: the inventory sheet says one thing. The actual products on the shelf says another. Is there a difference between what the inventory sheet says versus what is actually on the shelves?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37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number that was not in the input</a:t>
            </a:r>
            <a:br>
              <a:rPr lang="en-US" dirty="0" smtClean="0"/>
            </a:br>
            <a:r>
              <a:rPr lang="en-US" dirty="0" smtClean="0"/>
              <a:t>will have the form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latin typeface="Consolas" pitchFamily="49" charset="0"/>
                <a:cs typeface="Consolas" pitchFamily="49" charset="0"/>
              </a:rPr>
              <a:t>_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0)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100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496600" y="2517169"/>
            <a:ext cx="0" cy="71919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03429" y="4578074"/>
            <a:ext cx="80226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array (0,19) [(0,1),(1,1),(2,1),(3,1),(4,1</a:t>
            </a:r>
            <a:r>
              <a:rPr lang="en-US" dirty="0" smtClean="0"/>
              <a:t>), … , </a:t>
            </a:r>
            <a:r>
              <a:rPr lang="en-US" dirty="0"/>
              <a:t>(14,3),(15,0),(16,0),(17,1),(18,0),</a:t>
            </a:r>
            <a:r>
              <a:rPr lang="en-US" dirty="0" smtClean="0"/>
              <a:t>(</a:t>
            </a:r>
            <a:r>
              <a:rPr lang="en-US" dirty="0"/>
              <a:t>19,1)]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27463" y="3102801"/>
            <a:ext cx="2393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countlist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___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505164" y="3727791"/>
            <a:ext cx="0" cy="71919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5606859" y="4947406"/>
            <a:ext cx="228865" cy="508172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163638" y="4947406"/>
            <a:ext cx="0" cy="508172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606859" y="5504590"/>
            <a:ext cx="32954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numbers were not in the input list, as indicated by 0 in the second value of their pairs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666772" y="2000895"/>
            <a:ext cx="56391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[8</a:t>
            </a:r>
            <a:r>
              <a:rPr lang="en-US" dirty="0" smtClean="0"/>
              <a:t>, 9, 0, 12, 11, 1, 10, 13, 7, 4, 14, 14, 14, 5, 17, 3, 19, 2, 6</a:t>
            </a:r>
            <a:r>
              <a:rPr lang="en-US" dirty="0"/>
              <a:t>]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462445" y="4948225"/>
            <a:ext cx="861415" cy="55636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349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all pairs with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(_,0)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101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092492" y="2517169"/>
            <a:ext cx="0" cy="71919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14437" y="3121048"/>
            <a:ext cx="66431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(x, k)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| (x, k) &lt;-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assocs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countlist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___),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k == 0]</a:t>
            </a:r>
          </a:p>
        </p:txBody>
      </p:sp>
      <p:sp>
        <p:nvSpPr>
          <p:cNvPr id="7" name="Rectangle 6"/>
          <p:cNvSpPr/>
          <p:nvPr/>
        </p:nvSpPr>
        <p:spPr>
          <a:xfrm>
            <a:off x="3276369" y="4518330"/>
            <a:ext cx="2242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[(15,0</a:t>
            </a:r>
            <a:r>
              <a:rPr lang="en-US" dirty="0" smtClean="0"/>
              <a:t>), (</a:t>
            </a:r>
            <a:r>
              <a:rPr lang="en-US" dirty="0"/>
              <a:t>16,0</a:t>
            </a:r>
            <a:r>
              <a:rPr lang="en-US" dirty="0" smtClean="0"/>
              <a:t>), (</a:t>
            </a:r>
            <a:r>
              <a:rPr lang="en-US" dirty="0"/>
              <a:t>18,0)]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402411" y="3635340"/>
            <a:ext cx="0" cy="71919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666772" y="2000895"/>
            <a:ext cx="56391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[8</a:t>
            </a:r>
            <a:r>
              <a:rPr lang="en-US" dirty="0" smtClean="0"/>
              <a:t>, 9, 0, 12, 11, 1, 10, 13, 7, 4, 14, 14, 14, 5, 17, 3, 19, 2, 6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20878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Explanation of this </a:t>
            </a:r>
            <a:br>
              <a:rPr lang="en-US" dirty="0" smtClean="0"/>
            </a:br>
            <a:r>
              <a:rPr lang="en-US" dirty="0" smtClean="0"/>
              <a:t>list comprehension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102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59660" y="3367629"/>
            <a:ext cx="66431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(x, k)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| (x, k) &lt;-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assocs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countlist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err="1" smtClean="0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),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k == 0]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58198" y="2539743"/>
            <a:ext cx="986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input set</a:t>
            </a:r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 rot="16200000">
            <a:off x="4756073" y="1846188"/>
            <a:ext cx="390418" cy="2652463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/>
          <p:cNvSpPr/>
          <p:nvPr/>
        </p:nvSpPr>
        <p:spPr>
          <a:xfrm rot="16200000">
            <a:off x="6790346" y="3525720"/>
            <a:ext cx="267129" cy="782582"/>
          </a:xfrm>
          <a:prstGeom prst="leftBrace">
            <a:avLst/>
          </a:prstGeom>
          <a:ln w="12700" cap="rnd">
            <a:solidFill>
              <a:schemeClr val="tx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11956" y="4142104"/>
            <a:ext cx="1031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predicate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400828" y="4955975"/>
            <a:ext cx="64326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“The (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k)</a:t>
            </a:r>
            <a:r>
              <a:rPr lang="en-US" dirty="0" smtClean="0">
                <a:cs typeface="Consolas" pitchFamily="49" charset="0"/>
              </a:rPr>
              <a:t> pairs</a:t>
            </a:r>
            <a:r>
              <a:rPr lang="en-US" dirty="0" smtClean="0"/>
              <a:t> are drawn from </a:t>
            </a:r>
            <a:r>
              <a:rPr lang="en-US" dirty="0" smtClean="0">
                <a:cs typeface="Consolas" pitchFamily="49" charset="0"/>
              </a:rPr>
              <a:t>the list of pairs returned by the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assocs</a:t>
            </a:r>
            <a:r>
              <a:rPr lang="en-US" dirty="0" smtClean="0">
                <a:cs typeface="Consolas" pitchFamily="49" charset="0"/>
              </a:rPr>
              <a:t> function (after applying the condition that the second value in each pair equal zero)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03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 just the first value </a:t>
            </a:r>
            <a:br>
              <a:rPr lang="en-US" dirty="0" smtClean="0"/>
            </a:br>
            <a:r>
              <a:rPr lang="en-US" dirty="0" smtClean="0"/>
              <a:t>in each pair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103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092492" y="2517169"/>
            <a:ext cx="0" cy="71919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10329" y="3121048"/>
            <a:ext cx="6009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[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x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| (x, k) &lt;-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assocs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countlist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___),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k == 0]</a:t>
            </a:r>
          </a:p>
        </p:txBody>
      </p:sp>
      <p:sp>
        <p:nvSpPr>
          <p:cNvPr id="7" name="Rectangle 6"/>
          <p:cNvSpPr/>
          <p:nvPr/>
        </p:nvSpPr>
        <p:spPr>
          <a:xfrm>
            <a:off x="3831165" y="4518330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[15</a:t>
            </a:r>
            <a:r>
              <a:rPr lang="en-US" dirty="0" smtClean="0"/>
              <a:t>, 16, 18</a:t>
            </a:r>
            <a:r>
              <a:rPr lang="en-US" dirty="0"/>
              <a:t>]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402411" y="3635340"/>
            <a:ext cx="0" cy="71919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976046" y="3490380"/>
            <a:ext cx="0" cy="18624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32208" y="5322018"/>
            <a:ext cx="3952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each pair, output only the first value.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666772" y="2000895"/>
            <a:ext cx="56391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[8</a:t>
            </a:r>
            <a:r>
              <a:rPr lang="en-US" dirty="0" smtClean="0"/>
              <a:t>, 9, 0, 12, 11, 1, 10, 13, 7, 4, 14, 14, 14, 5, 17, 3, 19, 2, 6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74567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the first value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104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708932" y="2517169"/>
            <a:ext cx="0" cy="71919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10329" y="3121048"/>
            <a:ext cx="66431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head [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x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| (x, k) &lt;-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assocs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countlist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___),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k == 0]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402411" y="3635340"/>
            <a:ext cx="0" cy="71919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666772" y="2000895"/>
            <a:ext cx="56391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[8</a:t>
            </a:r>
            <a:r>
              <a:rPr lang="en-US" dirty="0" smtClean="0"/>
              <a:t>, 9, 0, 12, 11, 1, 10, 13, 7, 4, 14, 14, 14, 5, 17, 3, 19, 2, 6</a:t>
            </a:r>
            <a:r>
              <a:rPr lang="en-US" dirty="0"/>
              <a:t>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94662" y="438733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976046" y="3490380"/>
            <a:ext cx="0" cy="18624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01386" y="5322018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head</a:t>
            </a:r>
            <a:r>
              <a:rPr lang="en-US" dirty="0" smtClean="0"/>
              <a:t> returns the first item in the list.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08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105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Here’s the Solution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6854" y="2239080"/>
            <a:ext cx="8527550" cy="230832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import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Data.Array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countlist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:: [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] -&gt; Array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countlist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accumArray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(+) 0 (0, n) (zip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(repeat 1))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              where n = length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findGap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:: [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] -&gt;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findGap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head [x | (x, k) &lt;-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assocs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$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countlist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, k == 0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31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Find the smallest free number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Version 3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106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1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107</a:t>
            </a:fld>
            <a:endParaRPr lang="en-US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The Problem We Will Solve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24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108</a:t>
            </a:fld>
            <a:endParaRPr lang="en-US"/>
          </a:p>
        </p:txBody>
      </p:sp>
      <p:sp>
        <p:nvSpPr>
          <p:cNvPr id="3" name="Title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Find the smallest natural number not in given finite list of natural numbers.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6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109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What is the smallest number </a:t>
            </a:r>
            <a:br>
              <a:rPr lang="en-US" smtClean="0"/>
            </a:br>
            <a:r>
              <a:rPr lang="en-US" smtClean="0"/>
              <a:t>not in this list?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784272" y="3092521"/>
            <a:ext cx="0" cy="1438382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92548" y="464392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954444" y="2442677"/>
            <a:ext cx="56391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[8, 9, 0, 12, 11, 1, 10, 13, 7, 4, 14, 24, 34, 5, 17, 3, 19, 2, 6]</a:t>
            </a:r>
          </a:p>
        </p:txBody>
      </p:sp>
    </p:spTree>
    <p:extLst>
      <p:ext uri="{BB962C8B-B14F-4D97-AF65-F5344CB8AC3E}">
        <p14:creationId xmlns:p14="http://schemas.microsoft.com/office/powerpoint/2010/main" val="297678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Recurring Problem (cont.)</a:t>
            </a: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Air Mission</a:t>
            </a:r>
            <a:r>
              <a:rPr lang="en-US" dirty="0" smtClean="0"/>
              <a:t>: the air mission calls for aircraft and weapons. In the military unit there are aircraft and weapons. Is there a difference between what the air mission requires versus what is in the military unit?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5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Divide and Conquer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0949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 will split the list in half, determine if the left half contains a missing number and if it does we will recurse on that, otherwise we recurse on the right half.</a:t>
            </a:r>
          </a:p>
          <a:p>
            <a:r>
              <a:rPr lang="en-US" dirty="0" smtClean="0"/>
              <a:t>We will use the Haskell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partition</a:t>
            </a:r>
            <a:r>
              <a:rPr lang="en-US" dirty="0" smtClean="0"/>
              <a:t> function. It divides a list into a pair consisting of two lists. It has two arguments: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B</a:t>
            </a:r>
            <a:r>
              <a:rPr lang="en-US" dirty="0" smtClean="0"/>
              <a:t>oolean function</a:t>
            </a:r>
          </a:p>
          <a:p>
            <a:pPr lvl="1"/>
            <a:r>
              <a:rPr lang="en-US" dirty="0" smtClean="0"/>
              <a:t>A list</a:t>
            </a:r>
          </a:p>
          <a:p>
            <a:pPr marL="457200" lvl="1" indent="0">
              <a:buNone/>
            </a:pPr>
            <a:r>
              <a:rPr lang="en-US" dirty="0" smtClean="0"/>
              <a:t>For each element in the list, if the Boolean function evaluates it to True then it goes in the first list, otherwise it goes in the second list.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110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46529" y="5843696"/>
            <a:ext cx="7909538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fr-FR" dirty="0">
                <a:latin typeface="Consolas" pitchFamily="49" charset="0"/>
                <a:cs typeface="Consolas" pitchFamily="49" charset="0"/>
              </a:rPr>
              <a:t>partition (&lt;10) [2, 45, 5, 18, 12</a:t>
            </a:r>
            <a:r>
              <a:rPr lang="fr-FR" dirty="0" smtClean="0">
                <a:latin typeface="Consolas" pitchFamily="49" charset="0"/>
                <a:cs typeface="Consolas" pitchFamily="49" charset="0"/>
              </a:rPr>
              <a:t>] </a:t>
            </a:r>
            <a:r>
              <a:rPr lang="fr-FR" dirty="0" err="1" smtClean="0">
                <a:latin typeface="Consolas" pitchFamily="49" charset="0"/>
                <a:cs typeface="Consolas" pitchFamily="49" charset="0"/>
              </a:rPr>
              <a:t>returns</a:t>
            </a:r>
            <a:r>
              <a:rPr lang="fr-F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([2,5],[45,18,12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])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89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list we are processing has no duplicates</a:t>
            </a:r>
          </a:p>
          <a:p>
            <a:r>
              <a:rPr lang="en-US" dirty="0" smtClean="0"/>
              <a:t>If the list has duplicates, the algorithm may enter into an infinite recursion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Partition using this function: (&lt;b)</a:t>
            </a:r>
            <a:br>
              <a:rPr lang="en-US" dirty="0" smtClean="0"/>
            </a:br>
            <a:r>
              <a:rPr lang="en-US" dirty="0" smtClean="0"/>
              <a:t>where b = half the length of the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9096" y="2224078"/>
            <a:ext cx="56391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[8, 9, 0, 12, 11, 1, 10, 13, 7, 4, 14, 24, 34, 5, 17, 3, 19, 2, 6]</a:t>
            </a:r>
          </a:p>
        </p:txBody>
      </p:sp>
      <p:sp>
        <p:nvSpPr>
          <p:cNvPr id="7" name="Rectangle 6"/>
          <p:cNvSpPr/>
          <p:nvPr/>
        </p:nvSpPr>
        <p:spPr>
          <a:xfrm>
            <a:off x="2039419" y="3193366"/>
            <a:ext cx="5337425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partition (&lt;b)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___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           where b =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1 + n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`div`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2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               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n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= length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202130" y="2732926"/>
            <a:ext cx="10274" cy="6267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3020602" y="4220967"/>
            <a:ext cx="933236" cy="7825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474187" y="5103956"/>
            <a:ext cx="2012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[8,9,0,1,7,4,5,3,2,6]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476048" y="4219071"/>
            <a:ext cx="924732" cy="782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745801" y="5103956"/>
            <a:ext cx="2946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[12,11,10,13,14,24,34,17,19</a:t>
            </a:r>
            <a:r>
              <a:rPr lang="en-US" dirty="0"/>
              <a:t>]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66796" y="4425771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b==10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38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the left list have gaps?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113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768738" y="1929242"/>
            <a:ext cx="25314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[8</a:t>
            </a:r>
            <a:r>
              <a:rPr lang="en-US" dirty="0" smtClean="0"/>
              <a:t>, 9, 0, 1, 7, 4, 5, 3, 2, 6]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33592" y="2702102"/>
            <a:ext cx="63802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do we tell if the list </a:t>
            </a:r>
            <a:r>
              <a:rPr lang="en-US" dirty="0"/>
              <a:t>i</a:t>
            </a:r>
            <a:r>
              <a:rPr lang="en-US" dirty="0" smtClean="0"/>
              <a:t>s any missing numbers?</a:t>
            </a:r>
          </a:p>
          <a:p>
            <a:r>
              <a:rPr lang="en-US" dirty="0" smtClean="0"/>
              <a:t>Here’s an easy way to tell: </a:t>
            </a:r>
          </a:p>
          <a:p>
            <a:pPr marL="342900" indent="-342900">
              <a:buAutoNum type="arabicPeriod"/>
            </a:pPr>
            <a:r>
              <a:rPr lang="en-US" dirty="0" smtClean="0"/>
              <a:t>Get the length of the list</a:t>
            </a:r>
          </a:p>
          <a:p>
            <a:pPr marL="342900" indent="-342900">
              <a:buAutoNum type="arabicPeriod"/>
            </a:pPr>
            <a:r>
              <a:rPr lang="en-US" dirty="0" smtClean="0"/>
              <a:t>If there are any missing numbers then the length is less than b.</a:t>
            </a:r>
          </a:p>
          <a:p>
            <a:endParaRPr lang="en-US" dirty="0" smtClean="0"/>
          </a:p>
          <a:p>
            <a:r>
              <a:rPr lang="en-US" dirty="0" smtClean="0"/>
              <a:t>Example: on the previous slide b = length </a:t>
            </a:r>
            <a:r>
              <a:rPr lang="en-US" dirty="0" err="1" smtClean="0"/>
              <a:t>xs</a:t>
            </a:r>
            <a:r>
              <a:rPr lang="en-US" dirty="0" smtClean="0"/>
              <a:t> `div` 2, which is 10. The length of the above list is 10. Thus, it must not have any gaps. Pretty neat, aye?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48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names we will use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114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420192" y="2224078"/>
            <a:ext cx="6083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 smtClean="0"/>
              <a:t>xs</a:t>
            </a:r>
            <a:r>
              <a:rPr lang="en-US" dirty="0" smtClean="0"/>
              <a:t> = </a:t>
            </a:r>
            <a:r>
              <a:rPr lang="en-US" dirty="0"/>
              <a:t>[8, 9, 0, 12, 11, 1, 10, 13, 7, 4, 14, 24, 34, 5, 17, 3, 19, 2, 6]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020602" y="2762059"/>
            <a:ext cx="933236" cy="7825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919391" y="3645048"/>
            <a:ext cx="2475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/>
              <a:t>us</a:t>
            </a:r>
            <a:r>
              <a:rPr lang="en-US" dirty="0" smtClean="0"/>
              <a:t> = </a:t>
            </a:r>
            <a:r>
              <a:rPr lang="en-US" dirty="0"/>
              <a:t>[8,9,0,1,7,4,5,3,2,6]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476048" y="2760163"/>
            <a:ext cx="924732" cy="782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458129" y="3645048"/>
            <a:ext cx="3306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 smtClean="0"/>
              <a:t>vs</a:t>
            </a:r>
            <a:r>
              <a:rPr lang="en-US" dirty="0" smtClean="0"/>
              <a:t> = </a:t>
            </a:r>
            <a:r>
              <a:rPr lang="en-US" dirty="0"/>
              <a:t>[12,11,10,13,14,24,34,17,19</a:t>
            </a:r>
            <a:r>
              <a:rPr lang="en-US" dirty="0" smtClean="0"/>
              <a:t>]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551397" y="3983558"/>
            <a:ext cx="0" cy="3829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407561" y="4294602"/>
            <a:ext cx="2584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r>
              <a:rPr lang="en-US" dirty="0" smtClean="0"/>
              <a:t> = index of the first item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1551397" y="4746661"/>
            <a:ext cx="0" cy="2465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296267" y="4755225"/>
            <a:ext cx="0" cy="2465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89754" y="466276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</a:t>
            </a:r>
            <a:endParaRPr lang="en-US" b="1" dirty="0"/>
          </a:p>
        </p:txBody>
      </p:sp>
      <p:cxnSp>
        <p:nvCxnSpPr>
          <p:cNvPr id="17" name="Straight Arrow Connector 16"/>
          <p:cNvCxnSpPr>
            <a:stCxn id="15" idx="1"/>
          </p:cNvCxnSpPr>
          <p:nvPr/>
        </p:nvCxnSpPr>
        <p:spPr>
          <a:xfrm flipH="1">
            <a:off x="1551398" y="4847426"/>
            <a:ext cx="7383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5" idx="3"/>
          </p:cNvCxnSpPr>
          <p:nvPr/>
        </p:nvCxnSpPr>
        <p:spPr>
          <a:xfrm>
            <a:off x="2666780" y="4847426"/>
            <a:ext cx="6294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35532" y="5660524"/>
            <a:ext cx="22413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</a:t>
            </a:r>
            <a:r>
              <a:rPr lang="en-US" dirty="0" smtClean="0"/>
              <a:t> = length </a:t>
            </a:r>
            <a:r>
              <a:rPr lang="en-US" b="1" i="1" dirty="0" err="1" smtClean="0"/>
              <a:t>xs</a:t>
            </a:r>
            <a:endParaRPr lang="en-US" b="1" i="1" dirty="0" smtClean="0"/>
          </a:p>
          <a:p>
            <a:r>
              <a:rPr lang="en-US" b="1" dirty="0" smtClean="0"/>
              <a:t>b</a:t>
            </a:r>
            <a:r>
              <a:rPr lang="en-US" dirty="0" smtClean="0"/>
              <a:t> = </a:t>
            </a:r>
            <a:r>
              <a:rPr lang="en-US" b="1" dirty="0" smtClean="0"/>
              <a:t>a</a:t>
            </a:r>
            <a:r>
              <a:rPr lang="en-US" dirty="0" smtClean="0"/>
              <a:t> + 1 + (</a:t>
            </a:r>
            <a:r>
              <a:rPr lang="en-US" b="1" dirty="0" smtClean="0"/>
              <a:t>n</a:t>
            </a:r>
            <a:r>
              <a:rPr lang="en-US" dirty="0" smtClean="0"/>
              <a:t> `div` 2)</a:t>
            </a:r>
          </a:p>
          <a:p>
            <a:r>
              <a:rPr lang="en-US" b="1" dirty="0" smtClean="0"/>
              <a:t>m</a:t>
            </a:r>
            <a:r>
              <a:rPr lang="en-US" dirty="0" smtClean="0"/>
              <a:t> = length </a:t>
            </a:r>
            <a:r>
              <a:rPr lang="en-US" b="1" i="1" dirty="0" smtClean="0"/>
              <a:t>us</a:t>
            </a:r>
            <a:endParaRPr lang="en-US" b="1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3750069" y="2947853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partition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5765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the left list have gaps?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115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420192" y="2224078"/>
            <a:ext cx="6083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i="1" dirty="0" err="1" smtClean="0">
                <a:solidFill>
                  <a:schemeClr val="bg1">
                    <a:lumMod val="65000"/>
                  </a:schemeClr>
                </a:solidFill>
              </a:rPr>
              <a:t>xs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=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[8, 9, 0, 12, 11, 1, 10, 13, 7, 4, 14, 24, 34, 5, 17, 3, 19, 2, 6]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020602" y="2762059"/>
            <a:ext cx="933236" cy="78254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919391" y="3645048"/>
            <a:ext cx="2475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/>
              <a:t>us</a:t>
            </a:r>
            <a:r>
              <a:rPr lang="en-US" dirty="0" smtClean="0"/>
              <a:t> = </a:t>
            </a:r>
            <a:r>
              <a:rPr lang="en-US" dirty="0"/>
              <a:t>[8,9,0,1,7,4,5,3,2,6]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476048" y="2760163"/>
            <a:ext cx="924732" cy="78273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458129" y="3645048"/>
            <a:ext cx="3306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 smtClean="0">
                <a:solidFill>
                  <a:schemeClr val="bg1">
                    <a:lumMod val="65000"/>
                  </a:schemeClr>
                </a:solidFill>
              </a:rPr>
              <a:t>vs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=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[12,11,10,13,14,24,34,17,19]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551397" y="3983558"/>
            <a:ext cx="0" cy="3829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07561" y="4294602"/>
            <a:ext cx="2584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r>
              <a:rPr lang="en-US" dirty="0" smtClean="0"/>
              <a:t> = index of the first item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235532" y="5660524"/>
            <a:ext cx="22413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</a:t>
            </a:r>
            <a:r>
              <a:rPr lang="en-US" dirty="0" smtClean="0"/>
              <a:t> = length </a:t>
            </a:r>
            <a:r>
              <a:rPr lang="en-US" b="1" i="1" dirty="0" err="1" smtClean="0"/>
              <a:t>xs</a:t>
            </a:r>
            <a:endParaRPr lang="en-US" b="1" i="1" dirty="0" smtClean="0"/>
          </a:p>
          <a:p>
            <a:r>
              <a:rPr lang="en-US" b="1" dirty="0" smtClean="0"/>
              <a:t>b</a:t>
            </a:r>
            <a:r>
              <a:rPr lang="en-US" dirty="0" smtClean="0"/>
              <a:t> = </a:t>
            </a:r>
            <a:r>
              <a:rPr lang="en-US" b="1" dirty="0" smtClean="0"/>
              <a:t>a</a:t>
            </a:r>
            <a:r>
              <a:rPr lang="en-US" dirty="0" smtClean="0"/>
              <a:t> + 1 + (</a:t>
            </a:r>
            <a:r>
              <a:rPr lang="en-US" b="1" dirty="0" smtClean="0"/>
              <a:t>n</a:t>
            </a:r>
            <a:r>
              <a:rPr lang="en-US" dirty="0" smtClean="0"/>
              <a:t> `div` 2)</a:t>
            </a:r>
          </a:p>
          <a:p>
            <a:r>
              <a:rPr lang="en-US" b="1" dirty="0" smtClean="0"/>
              <a:t>m</a:t>
            </a:r>
            <a:r>
              <a:rPr lang="en-US" dirty="0" smtClean="0"/>
              <a:t> = length </a:t>
            </a:r>
            <a:r>
              <a:rPr lang="en-US" b="1" i="1" dirty="0" smtClean="0"/>
              <a:t>us</a:t>
            </a:r>
            <a:endParaRPr lang="en-US" b="1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3750069" y="2947853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partition</a:t>
            </a:r>
            <a:endParaRPr lang="en-US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20192" y="4962418"/>
            <a:ext cx="5844870" cy="461665"/>
          </a:xfrm>
          <a:prstGeom prst="rect">
            <a:avLst/>
          </a:prstGeom>
          <a:solidFill>
            <a:srgbClr val="FF0000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If  </a:t>
            </a:r>
            <a:r>
              <a:rPr lang="en-US" sz="24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m == b – a </a:t>
            </a:r>
            <a:r>
              <a:rPr lang="en-US" sz="2400" dirty="0" smtClean="0">
                <a:solidFill>
                  <a:schemeClr val="bg1"/>
                </a:solidFill>
              </a:rPr>
              <a:t>then the left list has no gaps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96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116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If we recurse on the left list …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20192" y="2224078"/>
            <a:ext cx="6089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i="1" dirty="0" err="1" smtClean="0">
                <a:solidFill>
                  <a:schemeClr val="bg1">
                    <a:lumMod val="65000"/>
                  </a:schemeClr>
                </a:solidFill>
              </a:rPr>
              <a:t>xs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=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[8, 9, 0, 12, 11, 1, 10, 13, 7, 4, 14, 24, 34, 5, 17, 3, 19, 2, 6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]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020602" y="2762059"/>
            <a:ext cx="933236" cy="78254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919391" y="3645048"/>
            <a:ext cx="2462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 smtClean="0"/>
              <a:t>xs</a:t>
            </a:r>
            <a:r>
              <a:rPr lang="en-US" dirty="0" smtClean="0"/>
              <a:t> = </a:t>
            </a:r>
            <a:r>
              <a:rPr lang="en-US" dirty="0"/>
              <a:t>[8,9,0,1,7,4,5,3,2,6]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476048" y="2760163"/>
            <a:ext cx="924732" cy="782732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458129" y="3645048"/>
            <a:ext cx="3370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 smtClean="0">
                <a:solidFill>
                  <a:schemeClr val="bg1">
                    <a:lumMod val="65000"/>
                  </a:schemeClr>
                </a:solidFill>
              </a:rPr>
              <a:t>vs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=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[12,11,10,13,14,24,34,17,19]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551397" y="3983558"/>
            <a:ext cx="0" cy="3829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407561" y="4294602"/>
            <a:ext cx="2648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r>
              <a:rPr lang="en-US" dirty="0" smtClean="0"/>
              <a:t> = the previous value of </a:t>
            </a:r>
            <a:r>
              <a:rPr lang="en-US" b="1" dirty="0"/>
              <a:t>a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399985" y="4683408"/>
            <a:ext cx="2738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</a:t>
            </a:r>
            <a:r>
              <a:rPr lang="en-US" dirty="0" smtClean="0"/>
              <a:t> = the previous value of </a:t>
            </a:r>
            <a:r>
              <a:rPr lang="en-US" b="1" i="1" dirty="0" smtClean="0"/>
              <a:t>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50069" y="2947853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partition</a:t>
            </a:r>
            <a:endParaRPr lang="en-US" i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451751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117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If we recurse on the right list …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20192" y="2224078"/>
            <a:ext cx="6089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i="1" dirty="0" err="1" smtClean="0">
                <a:solidFill>
                  <a:schemeClr val="bg1">
                    <a:lumMod val="65000"/>
                  </a:schemeClr>
                </a:solidFill>
              </a:rPr>
              <a:t>xs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=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[8, 9, 0, 12, 11, 1, 10, 13, 7, 4, 14, 24, 34, 5, 17, 3, 19, 2, 6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]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020602" y="2762059"/>
            <a:ext cx="933236" cy="78254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919391" y="3645048"/>
            <a:ext cx="2475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us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=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[8,9,0,1,7,4,5,3,2,6]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476048" y="2760163"/>
            <a:ext cx="924732" cy="782732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458129" y="3645048"/>
            <a:ext cx="3370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 smtClean="0"/>
              <a:t>xs</a:t>
            </a:r>
            <a:r>
              <a:rPr lang="en-US" dirty="0" smtClean="0"/>
              <a:t> = </a:t>
            </a:r>
            <a:r>
              <a:rPr lang="en-US" dirty="0"/>
              <a:t>[12,11,10,13,14,24,34,17,19]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5137023" y="3983558"/>
            <a:ext cx="0" cy="3829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93187" y="4294602"/>
            <a:ext cx="2648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r>
              <a:rPr lang="en-US" dirty="0" smtClean="0"/>
              <a:t> = the previous value of </a:t>
            </a:r>
            <a:r>
              <a:rPr lang="en-US" b="1" dirty="0" smtClean="0"/>
              <a:t>b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87184" y="4663934"/>
            <a:ext cx="3314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</a:t>
            </a:r>
            <a:r>
              <a:rPr lang="en-US" dirty="0" smtClean="0"/>
              <a:t> = the previous value of </a:t>
            </a:r>
            <a:r>
              <a:rPr lang="en-US" b="1" i="1" dirty="0" smtClean="0"/>
              <a:t>n </a:t>
            </a:r>
            <a:r>
              <a:rPr lang="en-US" dirty="0" smtClean="0"/>
              <a:t>minus the previous value of </a:t>
            </a:r>
            <a:r>
              <a:rPr lang="en-US" b="1" i="1" dirty="0" smtClean="0"/>
              <a:t>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50069" y="2947853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partition</a:t>
            </a:r>
            <a:endParaRPr lang="en-US" i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791762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trace an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slides traces the processing of a list using the divide-and-conquer algorithm.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865853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119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420192" y="559690"/>
            <a:ext cx="6083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/>
              <a:t>xs</a:t>
            </a:r>
            <a:r>
              <a:rPr lang="en-US" dirty="0" smtClean="0"/>
              <a:t> = [8, 9, 0, 12, 11, 1, 10, 13, 7, 4, 14, 24, 34, 5, 17, 3, 19, 2, 6</a:t>
            </a:r>
            <a:r>
              <a:rPr lang="en-US" dirty="0"/>
              <a:t>]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4089115" y="929022"/>
            <a:ext cx="0" cy="488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197933" y="1409730"/>
            <a:ext cx="47099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= 0</a:t>
            </a:r>
          </a:p>
          <a:p>
            <a:r>
              <a:rPr lang="en-US" dirty="0" smtClean="0"/>
              <a:t>n = length </a:t>
            </a:r>
            <a:r>
              <a:rPr lang="en-US" i="1" dirty="0" err="1" smtClean="0"/>
              <a:t>xs</a:t>
            </a:r>
            <a:r>
              <a:rPr lang="en-US" dirty="0" smtClean="0"/>
              <a:t> = 19</a:t>
            </a:r>
          </a:p>
          <a:p>
            <a:r>
              <a:rPr lang="en-US" dirty="0" smtClean="0"/>
              <a:t>b = a + 1 + (n `div` 2) = 0 + 1 + (19 `div` 2) =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272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difference between list A and list B.</a:t>
            </a:r>
          </a:p>
          <a:p>
            <a:r>
              <a:rPr lang="en-US" dirty="0" smtClean="0"/>
              <a:t>List A is in ascending order; list B is in no particular order.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71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120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420192" y="559690"/>
            <a:ext cx="6083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>
                <a:solidFill>
                  <a:schemeClr val="bg1">
                    <a:lumMod val="65000"/>
                  </a:schemeClr>
                </a:solidFill>
              </a:rPr>
              <a:t>xs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= [8, 9, 0, 12, 11, 1, 10, 13, 7, 4, 14, 24, 34, 5, 17, 3, 19, 2, 6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]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897314" y="3234663"/>
            <a:ext cx="933236" cy="7825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796103" y="4117652"/>
            <a:ext cx="2462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us</a:t>
            </a:r>
            <a:r>
              <a:rPr lang="en-US" dirty="0" smtClean="0"/>
              <a:t> = </a:t>
            </a:r>
            <a:r>
              <a:rPr lang="en-US" dirty="0"/>
              <a:t>[8,9,0,1,7,4,5,3,2,6]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352760" y="3232767"/>
            <a:ext cx="924732" cy="782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334841" y="4117652"/>
            <a:ext cx="3319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/>
              <a:t>vs</a:t>
            </a:r>
            <a:r>
              <a:rPr lang="en-US" dirty="0" smtClean="0"/>
              <a:t> = </a:t>
            </a:r>
            <a:r>
              <a:rPr lang="en-US" dirty="0"/>
              <a:t>[</a:t>
            </a:r>
            <a:r>
              <a:rPr lang="en-US" dirty="0" smtClean="0"/>
              <a:t>12,11,10,13,14,24,34,17,19</a:t>
            </a:r>
            <a:r>
              <a:rPr lang="en-US" dirty="0"/>
              <a:t>]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089115" y="929022"/>
            <a:ext cx="0" cy="48881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97933" y="1409730"/>
            <a:ext cx="47099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 = 0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n = length </a:t>
            </a:r>
            <a:r>
              <a:rPr lang="en-US" i="1" dirty="0" err="1" smtClean="0">
                <a:solidFill>
                  <a:schemeClr val="bg1">
                    <a:lumMod val="65000"/>
                  </a:schemeClr>
                </a:solidFill>
              </a:rPr>
              <a:t>xs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= 19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 = a + 1 + (n `div` 2) = 0 + 1 + (19 `div` 2) = 10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097679" y="2324576"/>
            <a:ext cx="0" cy="488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196223" y="2743640"/>
            <a:ext cx="1744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partition (&lt; b) </a:t>
            </a:r>
            <a:r>
              <a:rPr lang="en-US" i="1" dirty="0" err="1" smtClean="0"/>
              <a:t>xs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3834938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121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420192" y="559690"/>
            <a:ext cx="6083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>
                <a:solidFill>
                  <a:schemeClr val="bg1">
                    <a:lumMod val="65000"/>
                  </a:schemeClr>
                </a:solidFill>
              </a:rPr>
              <a:t>xs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= [8, 9, 0, 12, 11, 1, 10, 13, 7, 4, 14, 24, 34, 5, 17, 3, 19, 2, 6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]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897314" y="3234663"/>
            <a:ext cx="933236" cy="78254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796103" y="4117652"/>
            <a:ext cx="2462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us</a:t>
            </a:r>
            <a:r>
              <a:rPr lang="en-US" dirty="0" smtClean="0"/>
              <a:t> = </a:t>
            </a:r>
            <a:r>
              <a:rPr lang="en-US" dirty="0"/>
              <a:t>[8,9,0,1,7,4,5,3,2,6]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352760" y="3232767"/>
            <a:ext cx="924732" cy="78273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334841" y="4117652"/>
            <a:ext cx="3319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/>
              <a:t>vs</a:t>
            </a:r>
            <a:r>
              <a:rPr lang="en-US" dirty="0" smtClean="0"/>
              <a:t> = </a:t>
            </a:r>
            <a:r>
              <a:rPr lang="en-US" dirty="0"/>
              <a:t>[</a:t>
            </a:r>
            <a:r>
              <a:rPr lang="en-US" dirty="0" smtClean="0"/>
              <a:t>12,11,10,13,14,24,34,17,19</a:t>
            </a:r>
            <a:r>
              <a:rPr lang="en-US" dirty="0"/>
              <a:t>]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089115" y="929022"/>
            <a:ext cx="0" cy="48881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97933" y="1409730"/>
            <a:ext cx="47099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 = 0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n = length </a:t>
            </a:r>
            <a:r>
              <a:rPr lang="en-US" i="1" dirty="0" err="1" smtClean="0">
                <a:solidFill>
                  <a:schemeClr val="bg1">
                    <a:lumMod val="65000"/>
                  </a:schemeClr>
                </a:solidFill>
              </a:rPr>
              <a:t>xs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= 19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 = a + 1 + (n `div` 2) = 0 + 1 + (19 `div` 2) = 10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097679" y="2324576"/>
            <a:ext cx="0" cy="48881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196223" y="2743640"/>
            <a:ext cx="1744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partition (&lt; b) </a:t>
            </a:r>
            <a:r>
              <a:rPr lang="en-US" i="1" dirty="0" err="1" smtClean="0">
                <a:solidFill>
                  <a:schemeClr val="bg1">
                    <a:lumMod val="65000"/>
                  </a:schemeClr>
                </a:solidFill>
              </a:rPr>
              <a:t>xs</a:t>
            </a:r>
            <a:endParaRPr lang="en-US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99335" y="4639252"/>
            <a:ext cx="338426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 smtClean="0"/>
              <a:t> length </a:t>
            </a:r>
            <a:r>
              <a:rPr lang="en-US" i="1" dirty="0" smtClean="0"/>
              <a:t>us</a:t>
            </a:r>
            <a:r>
              <a:rPr lang="en-US" dirty="0" smtClean="0"/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 smtClean="0"/>
              <a:t> 10</a:t>
            </a:r>
          </a:p>
          <a:p>
            <a:r>
              <a:rPr lang="en-US" dirty="0" smtClean="0"/>
              <a:t>m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==</a:t>
            </a:r>
            <a:r>
              <a:rPr lang="en-US" dirty="0" smtClean="0"/>
              <a:t> b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–</a:t>
            </a:r>
            <a:r>
              <a:rPr lang="en-US" dirty="0" smtClean="0"/>
              <a:t> a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== </a:t>
            </a:r>
            <a:r>
              <a:rPr lang="en-US" dirty="0" smtClean="0">
                <a:cs typeface="Consolas" pitchFamily="49" charset="0"/>
              </a:rPr>
              <a:t>10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–</a:t>
            </a:r>
            <a:r>
              <a:rPr lang="en-US" dirty="0" smtClean="0">
                <a:cs typeface="Consolas" pitchFamily="49" charset="0"/>
              </a:rPr>
              <a:t> 0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== </a:t>
            </a:r>
            <a:r>
              <a:rPr lang="en-US" dirty="0" smtClean="0">
                <a:cs typeface="Consolas" pitchFamily="49" charset="0"/>
              </a:rPr>
              <a:t>True</a:t>
            </a:r>
          </a:p>
          <a:p>
            <a:r>
              <a:rPr lang="en-US" dirty="0" smtClean="0">
                <a:cs typeface="Consolas" pitchFamily="49" charset="0"/>
              </a:rPr>
              <a:t>Therefore, this list has no missing</a:t>
            </a:r>
          </a:p>
          <a:p>
            <a:r>
              <a:rPr lang="en-US" dirty="0" smtClean="0">
                <a:cs typeface="Consolas" pitchFamily="49" charset="0"/>
              </a:rPr>
              <a:t>numbers and we should recurse on</a:t>
            </a:r>
          </a:p>
          <a:p>
            <a:r>
              <a:rPr lang="en-US" dirty="0" smtClean="0">
                <a:cs typeface="Consolas" pitchFamily="49" charset="0"/>
              </a:rPr>
              <a:t>the other list, </a:t>
            </a:r>
            <a:r>
              <a:rPr lang="en-US" i="1" dirty="0" smtClean="0">
                <a:cs typeface="Consolas" pitchFamily="49" charset="0"/>
              </a:rPr>
              <a:t>vs</a:t>
            </a:r>
            <a:r>
              <a:rPr lang="en-US" dirty="0" smtClean="0">
                <a:cs typeface="Consolas" pitchFamily="49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341595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122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269195" y="1713500"/>
            <a:ext cx="3319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/>
              <a:t>xs</a:t>
            </a:r>
            <a:r>
              <a:rPr lang="en-US" dirty="0" smtClean="0"/>
              <a:t> = </a:t>
            </a:r>
            <a:r>
              <a:rPr lang="en-US" dirty="0"/>
              <a:t>[</a:t>
            </a:r>
            <a:r>
              <a:rPr lang="en-US" dirty="0" smtClean="0"/>
              <a:t>12,11,10,13,14,24,34,17,19</a:t>
            </a:r>
            <a:r>
              <a:rPr lang="en-US" dirty="0"/>
              <a:t>]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3807208" y="1143068"/>
            <a:ext cx="0" cy="488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604952" y="384920"/>
            <a:ext cx="39004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dirty="0" smtClean="0"/>
              <a:t> to the value of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b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10)</a:t>
            </a:r>
          </a:p>
          <a:p>
            <a:r>
              <a:rPr lang="en-US" dirty="0" smtClean="0"/>
              <a:t>set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n</a:t>
            </a:r>
            <a:r>
              <a:rPr lang="en-US" dirty="0" smtClean="0"/>
              <a:t> to this value: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n – m </a:t>
            </a:r>
            <a:r>
              <a:rPr lang="en-US" dirty="0"/>
              <a:t>(</a:t>
            </a:r>
            <a:r>
              <a:rPr lang="en-US" dirty="0" smtClean="0"/>
              <a:t>19 – 10 = 9)</a:t>
            </a:r>
          </a:p>
        </p:txBody>
      </p:sp>
    </p:spTree>
    <p:extLst>
      <p:ext uri="{BB962C8B-B14F-4D97-AF65-F5344CB8AC3E}">
        <p14:creationId xmlns:p14="http://schemas.microsoft.com/office/powerpoint/2010/main" val="2369060285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123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269195" y="1713500"/>
            <a:ext cx="3319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>
                <a:solidFill>
                  <a:schemeClr val="bg1">
                    <a:lumMod val="65000"/>
                  </a:schemeClr>
                </a:solidFill>
              </a:rPr>
              <a:t>xs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=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[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12,11,10,13,14,24,34,17,19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]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3807208" y="1143068"/>
            <a:ext cx="0" cy="48881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604952" y="384920"/>
            <a:ext cx="23695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 = b = 10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n = n – m = 19 – 10 = 9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84404" y="2766824"/>
            <a:ext cx="23887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 = a + 1 + (n `div` 2) </a:t>
            </a:r>
            <a:br>
              <a:rPr lang="en-US" dirty="0" smtClean="0"/>
            </a:br>
            <a:r>
              <a:rPr lang="en-US" dirty="0" smtClean="0"/>
              <a:t>   = 10 + 1 + (9 `div` 2) </a:t>
            </a:r>
            <a:br>
              <a:rPr lang="en-US" dirty="0" smtClean="0"/>
            </a:br>
            <a:r>
              <a:rPr lang="en-US" dirty="0" smtClean="0"/>
              <a:t>   = 15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826046" y="2189306"/>
            <a:ext cx="0" cy="4888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8766202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124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69195" y="1713500"/>
            <a:ext cx="3319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>
                <a:solidFill>
                  <a:schemeClr val="bg1">
                    <a:lumMod val="65000"/>
                  </a:schemeClr>
                </a:solidFill>
              </a:rPr>
              <a:t>xs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=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[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12,11,10,13,14,24,34,17,19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]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807208" y="1143068"/>
            <a:ext cx="0" cy="48881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04952" y="384920"/>
            <a:ext cx="23695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 = b = 10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n = n – m = 19 – 10 = 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84404" y="2766824"/>
            <a:ext cx="23887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 = a + 1 + (n `div` 2) </a:t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= 10 + 1 + (9 `div` 2) </a:t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= 15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826046" y="2189306"/>
            <a:ext cx="0" cy="48881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2630890" y="4734682"/>
            <a:ext cx="933236" cy="7825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146119" y="5617671"/>
            <a:ext cx="2165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us</a:t>
            </a:r>
            <a:r>
              <a:rPr lang="en-US" dirty="0" smtClean="0"/>
              <a:t> = </a:t>
            </a:r>
            <a:r>
              <a:rPr lang="en-US" dirty="0"/>
              <a:t>[</a:t>
            </a:r>
            <a:r>
              <a:rPr lang="en-US" dirty="0" smtClean="0"/>
              <a:t>12,11,10,13,14]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086336" y="4732786"/>
            <a:ext cx="924732" cy="782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417733" y="5617671"/>
            <a:ext cx="1872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/>
              <a:t>vs</a:t>
            </a:r>
            <a:r>
              <a:rPr lang="en-US" dirty="0" smtClean="0"/>
              <a:t> = [24,34,17,19</a:t>
            </a:r>
            <a:r>
              <a:rPr lang="en-US" dirty="0"/>
              <a:t>]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3831255" y="3670485"/>
            <a:ext cx="0" cy="488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929799" y="4243659"/>
            <a:ext cx="1744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partition (&lt; b) </a:t>
            </a:r>
            <a:r>
              <a:rPr lang="en-US" i="1" dirty="0" err="1" smtClean="0"/>
              <a:t>xs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97916126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125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269195" y="1600486"/>
            <a:ext cx="3319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>
                <a:solidFill>
                  <a:schemeClr val="bg1">
                    <a:lumMod val="65000"/>
                  </a:schemeClr>
                </a:solidFill>
              </a:rPr>
              <a:t>xs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=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[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12,11,10,13,14,24,34,17,19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]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3807208" y="1030054"/>
            <a:ext cx="0" cy="48881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604952" y="271906"/>
            <a:ext cx="23695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 = b = 10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n = n – m = 19 – 10 = 9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84404" y="2653810"/>
            <a:ext cx="23887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 = a + 1 + (n `div` 2) </a:t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= 10 + 1 + (9 `div` 2) </a:t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= 15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826046" y="2076292"/>
            <a:ext cx="0" cy="48881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2630890" y="4621668"/>
            <a:ext cx="933236" cy="78254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086336" y="4619772"/>
            <a:ext cx="924732" cy="78273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831255" y="3557471"/>
            <a:ext cx="0" cy="48881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29799" y="4130645"/>
            <a:ext cx="1744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partition (&lt; b) </a:t>
            </a:r>
            <a:r>
              <a:rPr lang="en-US" i="1" dirty="0" err="1" smtClean="0">
                <a:solidFill>
                  <a:schemeClr val="bg1">
                    <a:lumMod val="65000"/>
                  </a:schemeClr>
                </a:solidFill>
              </a:rPr>
              <a:t>xs</a:t>
            </a:r>
            <a:endParaRPr lang="en-US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92274" y="5873989"/>
            <a:ext cx="74238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 smtClean="0"/>
              <a:t> length </a:t>
            </a:r>
            <a:r>
              <a:rPr lang="en-US" i="1" dirty="0" smtClean="0"/>
              <a:t>us</a:t>
            </a:r>
            <a:r>
              <a:rPr lang="en-US" dirty="0" smtClean="0"/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 smtClean="0"/>
              <a:t> 5</a:t>
            </a:r>
          </a:p>
          <a:p>
            <a:r>
              <a:rPr lang="en-US" dirty="0" smtClean="0"/>
              <a:t>m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==</a:t>
            </a:r>
            <a:r>
              <a:rPr lang="en-US" dirty="0" smtClean="0"/>
              <a:t> b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–</a:t>
            </a:r>
            <a:r>
              <a:rPr lang="en-US" dirty="0" smtClean="0"/>
              <a:t> a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== </a:t>
            </a:r>
            <a:r>
              <a:rPr lang="en-US" dirty="0" smtClean="0">
                <a:cs typeface="Consolas" pitchFamily="49" charset="0"/>
              </a:rPr>
              <a:t>15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–</a:t>
            </a:r>
            <a:r>
              <a:rPr lang="en-US" dirty="0" smtClean="0">
                <a:cs typeface="Consolas" pitchFamily="49" charset="0"/>
              </a:rPr>
              <a:t> 10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== </a:t>
            </a:r>
            <a:r>
              <a:rPr lang="en-US" dirty="0" smtClean="0">
                <a:cs typeface="Consolas" pitchFamily="49" charset="0"/>
              </a:rPr>
              <a:t>True</a:t>
            </a:r>
          </a:p>
          <a:p>
            <a:r>
              <a:rPr lang="en-US" dirty="0" smtClean="0">
                <a:cs typeface="Consolas" pitchFamily="49" charset="0"/>
              </a:rPr>
              <a:t>Therefore, this list has no missing numbers and we should recurse on the other.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146119" y="5504657"/>
            <a:ext cx="2165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us</a:t>
            </a:r>
            <a:r>
              <a:rPr lang="en-US" dirty="0" smtClean="0"/>
              <a:t> = </a:t>
            </a:r>
            <a:r>
              <a:rPr lang="en-US" dirty="0"/>
              <a:t>[</a:t>
            </a:r>
            <a:r>
              <a:rPr lang="en-US" dirty="0" smtClean="0"/>
              <a:t>12,11,10,13,14]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417733" y="5504657"/>
            <a:ext cx="1872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/>
              <a:t>vs</a:t>
            </a:r>
            <a:r>
              <a:rPr lang="en-US" dirty="0" smtClean="0"/>
              <a:t> = [24,34,17,19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536993956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126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875361" y="1713500"/>
            <a:ext cx="1872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/>
              <a:t>xs</a:t>
            </a:r>
            <a:r>
              <a:rPr lang="en-US" dirty="0" smtClean="0"/>
              <a:t> = </a:t>
            </a:r>
            <a:r>
              <a:rPr lang="en-US" dirty="0"/>
              <a:t>[24,34,17,19]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3807208" y="1143068"/>
            <a:ext cx="0" cy="488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584404" y="384920"/>
            <a:ext cx="3143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dirty="0" smtClean="0"/>
              <a:t> to  the value of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b</a:t>
            </a:r>
            <a:r>
              <a:rPr lang="en-US" dirty="0" smtClean="0"/>
              <a:t> (15)</a:t>
            </a:r>
          </a:p>
          <a:p>
            <a:r>
              <a:rPr lang="en-US" dirty="0" smtClean="0"/>
              <a:t>set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n</a:t>
            </a:r>
            <a:r>
              <a:rPr lang="en-US" dirty="0" smtClean="0"/>
              <a:t> to the value of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n - m</a:t>
            </a:r>
            <a:r>
              <a:rPr lang="en-US" dirty="0" smtClean="0"/>
              <a:t>  (4)</a:t>
            </a:r>
          </a:p>
        </p:txBody>
      </p:sp>
    </p:spTree>
    <p:extLst>
      <p:ext uri="{BB962C8B-B14F-4D97-AF65-F5344CB8AC3E}">
        <p14:creationId xmlns:p14="http://schemas.microsoft.com/office/powerpoint/2010/main" val="153148373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127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875361" y="1713500"/>
            <a:ext cx="1872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>
                <a:solidFill>
                  <a:schemeClr val="bg1">
                    <a:lumMod val="65000"/>
                  </a:schemeClr>
                </a:solidFill>
              </a:rPr>
              <a:t>xs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=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[24,34,17,19]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3807208" y="1143068"/>
            <a:ext cx="0" cy="48881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635774" y="2766824"/>
            <a:ext cx="23887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 = a + 1 + (n `div` 2) </a:t>
            </a:r>
            <a:br>
              <a:rPr lang="en-US" dirty="0" smtClean="0"/>
            </a:br>
            <a:r>
              <a:rPr lang="en-US" dirty="0" smtClean="0"/>
              <a:t>   = 15 + 1 + (4 `div` 2) </a:t>
            </a:r>
            <a:br>
              <a:rPr lang="en-US" dirty="0" smtClean="0"/>
            </a:br>
            <a:r>
              <a:rPr lang="en-US" dirty="0" smtClean="0"/>
              <a:t>   = 18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826046" y="2189306"/>
            <a:ext cx="0" cy="4888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875361" y="1713500"/>
            <a:ext cx="1872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>
                <a:solidFill>
                  <a:schemeClr val="bg1">
                    <a:lumMod val="65000"/>
                  </a:schemeClr>
                </a:solidFill>
              </a:rPr>
              <a:t>xs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=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[24,34,17,19]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807208" y="1143068"/>
            <a:ext cx="0" cy="48881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54141" y="442823"/>
            <a:ext cx="3143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set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a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to  the value of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b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(15)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set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n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to the value of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n - m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(4)</a:t>
            </a:r>
          </a:p>
        </p:txBody>
      </p:sp>
    </p:spTree>
    <p:extLst>
      <p:ext uri="{BB962C8B-B14F-4D97-AF65-F5344CB8AC3E}">
        <p14:creationId xmlns:p14="http://schemas.microsoft.com/office/powerpoint/2010/main" val="1749605418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128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630890" y="4621668"/>
            <a:ext cx="933236" cy="7825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793381" y="5504657"/>
            <a:ext cx="1019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us</a:t>
            </a:r>
            <a:r>
              <a:rPr lang="en-US" dirty="0" smtClean="0"/>
              <a:t> = </a:t>
            </a:r>
            <a:r>
              <a:rPr lang="en-US" dirty="0"/>
              <a:t>[</a:t>
            </a:r>
            <a:r>
              <a:rPr lang="en-US" dirty="0" smtClean="0"/>
              <a:t>17]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086336" y="4619772"/>
            <a:ext cx="924732" cy="782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58829" y="5504657"/>
            <a:ext cx="1641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/>
              <a:t>vs</a:t>
            </a:r>
            <a:r>
              <a:rPr lang="en-US" dirty="0" smtClean="0"/>
              <a:t> = [24,34,19 ]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831255" y="3557471"/>
            <a:ext cx="0" cy="488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29799" y="4130645"/>
            <a:ext cx="1744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partition (&lt; b) </a:t>
            </a:r>
            <a:r>
              <a:rPr lang="en-US" i="1" dirty="0" err="1" smtClean="0"/>
              <a:t>xs</a:t>
            </a:r>
            <a:endParaRPr lang="en-US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92274" y="5873989"/>
            <a:ext cx="65966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 smtClean="0"/>
              <a:t> length </a:t>
            </a:r>
            <a:r>
              <a:rPr lang="en-US" i="1" dirty="0" smtClean="0"/>
              <a:t>us</a:t>
            </a:r>
            <a:r>
              <a:rPr lang="en-US" dirty="0" smtClean="0"/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 smtClean="0"/>
              <a:t> 1</a:t>
            </a:r>
          </a:p>
          <a:p>
            <a:r>
              <a:rPr lang="en-US" dirty="0" smtClean="0"/>
              <a:t>m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==</a:t>
            </a:r>
            <a:r>
              <a:rPr lang="en-US" dirty="0" smtClean="0"/>
              <a:t> b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–</a:t>
            </a:r>
            <a:r>
              <a:rPr lang="en-US" dirty="0" smtClean="0"/>
              <a:t> a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== </a:t>
            </a:r>
            <a:r>
              <a:rPr lang="en-US" dirty="0" smtClean="0">
                <a:cs typeface="Consolas" pitchFamily="49" charset="0"/>
              </a:rPr>
              <a:t>18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–</a:t>
            </a:r>
            <a:r>
              <a:rPr lang="en-US" dirty="0" smtClean="0">
                <a:cs typeface="Consolas" pitchFamily="49" charset="0"/>
              </a:rPr>
              <a:t> 15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== </a:t>
            </a:r>
            <a:r>
              <a:rPr lang="en-US" dirty="0" smtClean="0">
                <a:cs typeface="Consolas" pitchFamily="49" charset="0"/>
              </a:rPr>
              <a:t>False</a:t>
            </a:r>
          </a:p>
          <a:p>
            <a:r>
              <a:rPr lang="en-US" dirty="0" smtClean="0">
                <a:cs typeface="Consolas" pitchFamily="49" charset="0"/>
              </a:rPr>
              <a:t>Therefore, this list has a missing number and we should recurse on it.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875361" y="1600486"/>
            <a:ext cx="1872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>
                <a:solidFill>
                  <a:schemeClr val="bg1">
                    <a:lumMod val="65000"/>
                  </a:schemeClr>
                </a:solidFill>
              </a:rPr>
              <a:t>xs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=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[24,34,17,19]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3807208" y="1030054"/>
            <a:ext cx="0" cy="48881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635774" y="2653810"/>
            <a:ext cx="23887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 = a + 1 + (n `div` 2) </a:t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= 15 + 1 + (4 `div` 2) </a:t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= 18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3826046" y="2076292"/>
            <a:ext cx="0" cy="48881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875361" y="1600486"/>
            <a:ext cx="1872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>
                <a:solidFill>
                  <a:schemeClr val="bg1">
                    <a:lumMod val="65000"/>
                  </a:schemeClr>
                </a:solidFill>
              </a:rPr>
              <a:t>xs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=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[24,34,17,19]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3807208" y="1030054"/>
            <a:ext cx="0" cy="48881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254141" y="329809"/>
            <a:ext cx="3143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set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a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to  the value of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b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(15)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set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n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to the value of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n - m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(4)</a:t>
            </a:r>
          </a:p>
        </p:txBody>
      </p:sp>
    </p:spTree>
    <p:extLst>
      <p:ext uri="{BB962C8B-B14F-4D97-AF65-F5344CB8AC3E}">
        <p14:creationId xmlns:p14="http://schemas.microsoft.com/office/powerpoint/2010/main" val="2230148842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129</a:t>
            </a:fld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17143" y="1713500"/>
            <a:ext cx="1007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/>
              <a:t>xs</a:t>
            </a:r>
            <a:r>
              <a:rPr lang="en-US" dirty="0" smtClean="0"/>
              <a:t> = [17]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807208" y="1143068"/>
            <a:ext cx="0" cy="488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584404" y="384920"/>
            <a:ext cx="3143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dirty="0" smtClean="0"/>
              <a:t> to  the old value of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dirty="0" smtClean="0"/>
              <a:t> (15)</a:t>
            </a:r>
          </a:p>
          <a:p>
            <a:r>
              <a:rPr lang="en-US" dirty="0" smtClean="0"/>
              <a:t>set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n</a:t>
            </a:r>
            <a:r>
              <a:rPr lang="en-US" dirty="0" smtClean="0"/>
              <a:t> to the value of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m</a:t>
            </a:r>
            <a:r>
              <a:rPr lang="en-US" dirty="0" smtClean="0"/>
              <a:t>  (1)</a:t>
            </a:r>
          </a:p>
        </p:txBody>
      </p:sp>
    </p:spTree>
    <p:extLst>
      <p:ext uri="{BB962C8B-B14F-4D97-AF65-F5344CB8AC3E}">
        <p14:creationId xmlns:p14="http://schemas.microsoft.com/office/powerpoint/2010/main" val="2731953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 the First Difference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just find the first difference, not all the differences.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31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130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317143" y="1713500"/>
            <a:ext cx="1007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>
                <a:solidFill>
                  <a:schemeClr val="bg1">
                    <a:lumMod val="65000"/>
                  </a:schemeClr>
                </a:solidFill>
              </a:rPr>
              <a:t>xs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= [17]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3807208" y="1143068"/>
            <a:ext cx="0" cy="48881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584404" y="384920"/>
            <a:ext cx="3143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set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a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to  the old value of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a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(15)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set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n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to the value of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m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(1)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35774" y="2766824"/>
            <a:ext cx="23887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 = a + 1 + (n `div` 2) </a:t>
            </a:r>
            <a:br>
              <a:rPr lang="en-US" dirty="0" smtClean="0"/>
            </a:br>
            <a:r>
              <a:rPr lang="en-US" dirty="0" smtClean="0"/>
              <a:t>   = 15 + 1 + (1 `div` 2) </a:t>
            </a:r>
            <a:br>
              <a:rPr lang="en-US" dirty="0" smtClean="0"/>
            </a:br>
            <a:r>
              <a:rPr lang="en-US" dirty="0" smtClean="0"/>
              <a:t>   = 16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826046" y="2189306"/>
            <a:ext cx="0" cy="4888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754146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131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317143" y="1600486"/>
            <a:ext cx="1007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>
                <a:solidFill>
                  <a:schemeClr val="bg1">
                    <a:lumMod val="65000"/>
                  </a:schemeClr>
                </a:solidFill>
              </a:rPr>
              <a:t>xs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= [17]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3807208" y="1030054"/>
            <a:ext cx="0" cy="48881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584404" y="271906"/>
            <a:ext cx="3143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set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a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to  the old value of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a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(15)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set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n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to the value of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m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(1)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35774" y="2653810"/>
            <a:ext cx="23887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 = a + 1 + (n `div` 2) </a:t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= 15 + 1 + (1 `div` 2) </a:t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= 16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826046" y="2076292"/>
            <a:ext cx="0" cy="4888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2630890" y="4621668"/>
            <a:ext cx="933236" cy="7825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793381" y="5504657"/>
            <a:ext cx="846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us</a:t>
            </a:r>
            <a:r>
              <a:rPr lang="en-US" dirty="0" smtClean="0"/>
              <a:t> = [ ]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086336" y="4619772"/>
            <a:ext cx="924732" cy="782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520473" y="5504657"/>
            <a:ext cx="1007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/>
              <a:t>vs</a:t>
            </a:r>
            <a:r>
              <a:rPr lang="en-US" dirty="0" smtClean="0"/>
              <a:t> = [17]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831255" y="3557471"/>
            <a:ext cx="0" cy="488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29799" y="4130645"/>
            <a:ext cx="1744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partition (&lt; b) </a:t>
            </a:r>
            <a:r>
              <a:rPr lang="en-US" i="1" dirty="0" err="1" smtClean="0"/>
              <a:t>xs</a:t>
            </a:r>
            <a:endParaRPr lang="en-US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92274" y="5873989"/>
            <a:ext cx="65966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 smtClean="0"/>
              <a:t> length </a:t>
            </a:r>
            <a:r>
              <a:rPr lang="en-US" i="1" dirty="0" smtClean="0"/>
              <a:t>us</a:t>
            </a:r>
            <a:r>
              <a:rPr lang="en-US" dirty="0" smtClean="0"/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 smtClean="0"/>
              <a:t> 0</a:t>
            </a:r>
          </a:p>
          <a:p>
            <a:r>
              <a:rPr lang="en-US" dirty="0" smtClean="0"/>
              <a:t>m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==</a:t>
            </a:r>
            <a:r>
              <a:rPr lang="en-US" dirty="0" smtClean="0"/>
              <a:t> b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–</a:t>
            </a:r>
            <a:r>
              <a:rPr lang="en-US" dirty="0" smtClean="0"/>
              <a:t> a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== </a:t>
            </a:r>
            <a:r>
              <a:rPr lang="en-US" dirty="0" smtClean="0">
                <a:cs typeface="Consolas" pitchFamily="49" charset="0"/>
              </a:rPr>
              <a:t>16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–</a:t>
            </a:r>
            <a:r>
              <a:rPr lang="en-US" dirty="0" smtClean="0">
                <a:cs typeface="Consolas" pitchFamily="49" charset="0"/>
              </a:rPr>
              <a:t> 15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== </a:t>
            </a:r>
            <a:r>
              <a:rPr lang="en-US" dirty="0" smtClean="0">
                <a:cs typeface="Consolas" pitchFamily="49" charset="0"/>
              </a:rPr>
              <a:t>False</a:t>
            </a:r>
          </a:p>
          <a:p>
            <a:r>
              <a:rPr lang="en-US" dirty="0" smtClean="0">
                <a:cs typeface="Consolas" pitchFamily="49" charset="0"/>
              </a:rPr>
              <a:t>Therefore, this list has a missing number and we should recurse on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02222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132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669881" y="1713500"/>
            <a:ext cx="2295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If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n</a:t>
            </a:r>
            <a:r>
              <a:rPr lang="en-US" dirty="0" smtClean="0"/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==</a:t>
            </a:r>
            <a:r>
              <a:rPr lang="en-US" dirty="0" smtClean="0"/>
              <a:t> 0 then return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a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3807208" y="1143068"/>
            <a:ext cx="0" cy="488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584404" y="384920"/>
            <a:ext cx="3143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dirty="0" smtClean="0"/>
              <a:t> to  the old value of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dirty="0" smtClean="0"/>
              <a:t> (15)</a:t>
            </a:r>
          </a:p>
          <a:p>
            <a:r>
              <a:rPr lang="en-US" dirty="0" smtClean="0"/>
              <a:t>set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n</a:t>
            </a:r>
            <a:r>
              <a:rPr lang="en-US" dirty="0" smtClean="0"/>
              <a:t> to the value of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m</a:t>
            </a:r>
            <a:r>
              <a:rPr lang="en-US" dirty="0" smtClean="0"/>
              <a:t>  (0)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78122" y="2995342"/>
            <a:ext cx="42135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Done! The answer is: 15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85778959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Requirements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a list of length “n” this </a:t>
            </a:r>
            <a:r>
              <a:rPr lang="en-US" dirty="0" smtClean="0"/>
              <a:t>algorithm takes </a:t>
            </a:r>
            <a:r>
              <a:rPr lang="en-US" dirty="0"/>
              <a:t>on the order of n steps.</a:t>
            </a:r>
          </a:p>
          <a:p>
            <a:r>
              <a:rPr lang="en-US" dirty="0"/>
              <a:t>That is, it is a linear-time solution for the problem.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055509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Here’s the Solution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134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78096" y="1720921"/>
            <a:ext cx="7736441" cy="341632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import List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minfree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:: [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] -&gt;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minfree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minfrom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0 (length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minfrom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::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-&gt; 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, [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]) -&gt;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minfrom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a (n,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 | n == 0     = a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                 | m == b - a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minfrom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b (n - m,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vs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                 | otherwise 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minfrom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a (m, us)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                   where (us,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vs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 = partition (&lt;b)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                         b        = a + 1 + (n `div` 2)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                         m        = length us</a:t>
            </a:r>
          </a:p>
        </p:txBody>
      </p:sp>
    </p:spTree>
    <p:extLst>
      <p:ext uri="{BB962C8B-B14F-4D97-AF65-F5344CB8AC3E}">
        <p14:creationId xmlns:p14="http://schemas.microsoft.com/office/powerpoint/2010/main" val="1188547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Abstract Representation </a:t>
            </a:r>
            <a:br>
              <a:rPr lang="en-US" dirty="0" smtClean="0"/>
            </a:br>
            <a:r>
              <a:rPr lang="en-US" dirty="0" smtClean="0"/>
              <a:t>of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A: represent it using the natural numbers, </a:t>
            </a:r>
            <a:r>
              <a:rPr lang="en-US" b="1" dirty="0" smtClean="0"/>
              <a:t>N</a:t>
            </a:r>
            <a:r>
              <a:rPr lang="en-US" dirty="0" smtClean="0"/>
              <a:t> = (0, 1, …) </a:t>
            </a:r>
          </a:p>
          <a:p>
            <a:r>
              <a:rPr lang="en-US" dirty="0" smtClean="0"/>
              <a:t>List B: also represent it using the natural numbers; the numbers may be in any order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48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smallest number </a:t>
            </a:r>
            <a:br>
              <a:rPr lang="en-US" dirty="0" smtClean="0"/>
            </a:br>
            <a:r>
              <a:rPr lang="en-US" dirty="0" smtClean="0"/>
              <a:t>not in this list?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8201" y="2572435"/>
            <a:ext cx="78921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[08, 23, 09, 00, 12, 11, 01, 10, 13, 07, 41, 04, 14, 21, 05, 17, 03, 19, 02, 06]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130211" y="3195263"/>
            <a:ext cx="30823" cy="13664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24728" y="474666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20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Re-Statement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smallest natural number not in a given finite list of natural numbers.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0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 Will Solve The Problem </a:t>
            </a:r>
            <a:br>
              <a:rPr lang="en-US" dirty="0" smtClean="0"/>
            </a:br>
            <a:r>
              <a:rPr lang="en-US" dirty="0" smtClean="0"/>
              <a:t>In Two Ways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0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Solution #1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19</a:t>
            </a:fld>
            <a:endParaRPr lang="en-US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notElem</a:t>
            </a:r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1600200"/>
            <a:ext cx="8229600" cy="226298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“</a:t>
            </a:r>
            <a:r>
              <a:rPr lang="en-US" dirty="0" err="1" smtClean="0"/>
              <a:t>notElem</a:t>
            </a:r>
            <a:r>
              <a:rPr lang="en-US" dirty="0" smtClean="0"/>
              <a:t>” is a standard function.</a:t>
            </a:r>
          </a:p>
          <a:p>
            <a:r>
              <a:rPr lang="en-US" dirty="0" smtClean="0"/>
              <a:t>It takes two arguments, a value and a list.</a:t>
            </a:r>
          </a:p>
          <a:p>
            <a:r>
              <a:rPr lang="en-US" dirty="0" smtClean="0"/>
              <a:t>It returns True if the value is not an element of the list, False otherwise.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82784" y="4193214"/>
            <a:ext cx="5282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notElem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23 [08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, 23, 09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, …, 06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]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431719" y="4654879"/>
            <a:ext cx="0" cy="112122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14590" y="5832510"/>
            <a:ext cx="1034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False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53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am reading this book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673" y="1371601"/>
            <a:ext cx="3462045" cy="495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44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notElem</a:t>
            </a:r>
            <a:r>
              <a:rPr lang="en-US" dirty="0" smtClean="0"/>
              <a:t> (cont.)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 err="1" smtClean="0"/>
              <a:t>notElem</a:t>
            </a:r>
            <a:r>
              <a:rPr lang="en-US" dirty="0" smtClean="0"/>
              <a:t> function can be used to help solve the problem.</a:t>
            </a:r>
          </a:p>
          <a:p>
            <a:r>
              <a:rPr lang="en-US" dirty="0" smtClean="0"/>
              <a:t>Iterate through each natural number and see if it is not an element of the list. Retain any natural number not in the list.</a:t>
            </a:r>
          </a:p>
          <a:p>
            <a:r>
              <a:rPr lang="en-US" dirty="0" smtClean="0"/>
              <a:t>See next slide. (Note: “</a:t>
            </a:r>
            <a:r>
              <a:rPr lang="en-US" b="1" dirty="0" smtClean="0"/>
              <a:t>N</a:t>
            </a:r>
            <a:r>
              <a:rPr lang="en-US" dirty="0" smtClean="0"/>
              <a:t>” denotes the natural numbers: 0, 1, 2, …)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8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71866" y="1012361"/>
            <a:ext cx="2012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for each </a:t>
            </a:r>
            <a:r>
              <a:rPr lang="en-US" sz="2400" i="1" dirty="0" smtClean="0"/>
              <a:t>x</a:t>
            </a:r>
            <a:r>
              <a:rPr lang="en-US" sz="2400" dirty="0" smtClean="0"/>
              <a:t> in </a:t>
            </a:r>
            <a:r>
              <a:rPr lang="en-US" sz="2400" b="1" dirty="0" smtClean="0"/>
              <a:t>N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875321" y="1534874"/>
            <a:ext cx="0" cy="112122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Flowchart: Decision 7"/>
          <p:cNvSpPr/>
          <p:nvPr/>
        </p:nvSpPr>
        <p:spPr>
          <a:xfrm>
            <a:off x="2824841" y="2677873"/>
            <a:ext cx="2128158" cy="1741716"/>
          </a:xfrm>
          <a:prstGeom prst="flowChartDecis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notElem</a:t>
            </a:r>
            <a:endParaRPr lang="en-US" dirty="0" smtClean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95061" y="1850556"/>
            <a:ext cx="489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x</a:t>
            </a:r>
            <a:endParaRPr lang="en-US" sz="2400" i="1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4974777" y="3526961"/>
            <a:ext cx="1111722" cy="1088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86499" y="3276591"/>
            <a:ext cx="2544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[08, 23, 09</a:t>
            </a:r>
            <a:r>
              <a:rPr lang="en-US" sz="2400" dirty="0" smtClean="0"/>
              <a:t>, …, 06</a:t>
            </a:r>
            <a:r>
              <a:rPr lang="en-US" sz="2400" dirty="0"/>
              <a:t>]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713119" y="3548731"/>
            <a:ext cx="1111722" cy="1088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090064" y="312418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13660" y="3324581"/>
            <a:ext cx="1303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discard </a:t>
            </a:r>
            <a:r>
              <a:rPr lang="en-US" sz="2400" i="1" dirty="0" smtClean="0"/>
              <a:t>x</a:t>
            </a:r>
            <a:endParaRPr lang="en-US" sz="2400" i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888920" y="4419589"/>
            <a:ext cx="0" cy="112122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73291" y="4615524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yes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341917" y="5527178"/>
            <a:ext cx="1114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retain </a:t>
            </a:r>
            <a:r>
              <a:rPr lang="en-US" sz="2400" i="1" dirty="0" smtClean="0"/>
              <a:t>x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95471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“filter” is a standard function.</a:t>
            </a:r>
          </a:p>
          <a:p>
            <a:r>
              <a:rPr lang="en-US" dirty="0" smtClean="0"/>
              <a:t>It does all that stuff shown on the previous slide: </a:t>
            </a:r>
          </a:p>
          <a:p>
            <a:pPr lvl="1"/>
            <a:r>
              <a:rPr lang="en-US" dirty="0" smtClean="0"/>
              <a:t>it selects, one by one, the values in </a:t>
            </a:r>
            <a:r>
              <a:rPr lang="en-US" b="1" dirty="0" smtClean="0"/>
              <a:t>N</a:t>
            </a:r>
          </a:p>
          <a:p>
            <a:pPr lvl="1"/>
            <a:r>
              <a:rPr lang="en-US" dirty="0" smtClean="0"/>
              <a:t>it hands the value to the </a:t>
            </a:r>
            <a:r>
              <a:rPr lang="en-US" dirty="0" err="1" smtClean="0"/>
              <a:t>notElem</a:t>
            </a:r>
            <a:r>
              <a:rPr lang="en-US" dirty="0" smtClean="0"/>
              <a:t> function, “Hey, is this value not an element of [08, 23, 09, …, 06]?” 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 smtClean="0"/>
              <a:t>notElem</a:t>
            </a:r>
            <a:r>
              <a:rPr lang="en-US" dirty="0" smtClean="0"/>
              <a:t> returns True, it retains the value.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15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Compose filter and </a:t>
            </a:r>
            <a:r>
              <a:rPr lang="en-US" dirty="0" err="1" smtClean="0"/>
              <a:t>notElem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84945" y="3457356"/>
            <a:ext cx="59618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filter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notElem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___)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[0, 1, 2, ..]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1" y="2006378"/>
            <a:ext cx="78921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[08, 23, 09, 00, 12, 11, 01, 10, 13, 07, 41, 04, 14, 21, 05, 17, 03, 19, 02, 06]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637315" y="2514600"/>
            <a:ext cx="0" cy="108857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615602" y="5149339"/>
            <a:ext cx="40735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[15</a:t>
            </a:r>
            <a:r>
              <a:rPr lang="en-US" sz="2000" dirty="0" smtClean="0"/>
              <a:t>, 16, 18, 20, 22, 24, 25, 26, 27, …]</a:t>
            </a:r>
            <a:endParaRPr lang="en-US" sz="2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637311" y="3995092"/>
            <a:ext cx="0" cy="108857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80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49286"/>
          </a:xfrm>
        </p:spPr>
        <p:txBody>
          <a:bodyPr/>
          <a:lstStyle/>
          <a:p>
            <a:r>
              <a:rPr lang="en-US" dirty="0" smtClean="0"/>
              <a:t>“head” is a standard function.</a:t>
            </a:r>
          </a:p>
          <a:p>
            <a:r>
              <a:rPr lang="en-US" dirty="0" smtClean="0"/>
              <a:t>It selects the </a:t>
            </a:r>
            <a:r>
              <a:rPr lang="en-US" i="1" dirty="0" smtClean="0"/>
              <a:t>first</a:t>
            </a:r>
            <a:r>
              <a:rPr lang="en-US" dirty="0" smtClean="0"/>
              <a:t> value in a list.</a:t>
            </a:r>
          </a:p>
          <a:p>
            <a:r>
              <a:rPr lang="en-US" dirty="0"/>
              <a:t>C</a:t>
            </a:r>
            <a:r>
              <a:rPr lang="en-US" dirty="0" smtClean="0"/>
              <a:t>ompose it with filter and </a:t>
            </a:r>
            <a:r>
              <a:rPr lang="en-US" dirty="0" err="1" smtClean="0"/>
              <a:t>notElem</a:t>
            </a:r>
            <a:r>
              <a:rPr lang="en-US" dirty="0" smtClean="0"/>
              <a:t> to complete the solution: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10174" y="5262654"/>
            <a:ext cx="7151317" cy="46166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head (filter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notElem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___) [0, 1, 2,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..])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1" y="4085549"/>
            <a:ext cx="78921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[08, 23, 09, 00, 12, 11, 01, 10, 13, 07, 41, 04, 14, 21, 05, 17, 03, 19, 02, 06]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408715" y="4550227"/>
            <a:ext cx="0" cy="71242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408711" y="5758569"/>
            <a:ext cx="0" cy="7450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200046" y="650365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93158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#1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70904" y="2591855"/>
            <a:ext cx="5791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head (filter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notElem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i="1" dirty="0" err="1" smtClean="0">
                <a:latin typeface="Consolas" pitchFamily="49" charset="0"/>
                <a:cs typeface="Consolas" pitchFamily="49" charset="0"/>
              </a:rPr>
              <a:t>xs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[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0 ..])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9329" y="5898884"/>
            <a:ext cx="5256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xs</a:t>
            </a:r>
            <a:r>
              <a:rPr lang="en-US" dirty="0" smtClean="0"/>
              <a:t> (pronounced, </a:t>
            </a:r>
            <a:r>
              <a:rPr lang="en-US" i="1" dirty="0" err="1" smtClean="0"/>
              <a:t>ex’es</a:t>
            </a:r>
            <a:r>
              <a:rPr lang="en-US" dirty="0" smtClean="0"/>
              <a:t>) is the list that we are analyzing.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[0 ..] </a:t>
            </a:r>
            <a:r>
              <a:rPr lang="en-US" dirty="0" smtClean="0"/>
              <a:t>is the natural numbers.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88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Solution #2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77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Okay to discard some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Recall that we are analyzing a list of values.</a:t>
            </a:r>
          </a:p>
          <a:p>
            <a:r>
              <a:rPr lang="en-US" dirty="0" smtClean="0"/>
              <a:t>We are representing the values using numbers.</a:t>
            </a:r>
          </a:p>
          <a:p>
            <a:r>
              <a:rPr lang="en-US" dirty="0" smtClean="0"/>
              <a:t>We represent one value as 0, another value as 2, and so forth.</a:t>
            </a:r>
          </a:p>
          <a:p>
            <a:r>
              <a:rPr lang="en-US" dirty="0" smtClean="0"/>
              <a:t>Suppose we have 20 values. Suppose one of the values has the number 23. We can discard it.</a:t>
            </a:r>
          </a:p>
          <a:p>
            <a:r>
              <a:rPr lang="en-US" dirty="0" smtClean="0"/>
              <a:t>Therefore, use the filter function to retain only values that are less than the length of the list.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5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42253" y="2267642"/>
            <a:ext cx="78921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[08, 23, 09, 00, 12, 11, 01, 10, 13, 07, 41, 04, 14, 21, 05, 17, 03, 19, 02, 06]</a:t>
            </a:r>
          </a:p>
        </p:txBody>
      </p:sp>
      <p:sp>
        <p:nvSpPr>
          <p:cNvPr id="6" name="Left Brace 5"/>
          <p:cNvSpPr/>
          <p:nvPr/>
        </p:nvSpPr>
        <p:spPr>
          <a:xfrm rot="16200000">
            <a:off x="4316183" y="-756551"/>
            <a:ext cx="457200" cy="7805058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772905" y="3518324"/>
            <a:ext cx="1587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length = 20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703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29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Example (cont.)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3278" y="1703037"/>
            <a:ext cx="78921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[08, 23, 09, 00, 12, 11, 01, 10, 13, 07, 41, 04, 14, 21, 05, 17, 03, 19, 02, 06]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103913" y="2095488"/>
            <a:ext cx="0" cy="112122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Flowchart: Decision 8"/>
          <p:cNvSpPr/>
          <p:nvPr/>
        </p:nvSpPr>
        <p:spPr>
          <a:xfrm>
            <a:off x="3053433" y="3238487"/>
            <a:ext cx="2128158" cy="1741716"/>
          </a:xfrm>
          <a:prstGeom prst="flowChartDecis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&lt;=</a:t>
            </a:r>
            <a:endParaRPr lang="en-US" sz="24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23653" y="2411170"/>
            <a:ext cx="489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x</a:t>
            </a:r>
            <a:endParaRPr lang="en-US" sz="2400" i="1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203369" y="4087575"/>
            <a:ext cx="1111722" cy="1088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315091" y="3837205"/>
            <a:ext cx="3004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length [08</a:t>
            </a:r>
            <a:r>
              <a:rPr lang="en-US" sz="2400" dirty="0"/>
              <a:t>, 23</a:t>
            </a:r>
            <a:r>
              <a:rPr lang="en-US" sz="2400" dirty="0" smtClean="0"/>
              <a:t>, …, 06</a:t>
            </a:r>
            <a:r>
              <a:rPr lang="en-US" sz="2400" dirty="0"/>
              <a:t>]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941711" y="4109345"/>
            <a:ext cx="1111722" cy="1088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18656" y="368479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642252" y="3885195"/>
            <a:ext cx="1303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discard </a:t>
            </a:r>
            <a:r>
              <a:rPr lang="en-US" sz="2400" i="1" dirty="0" smtClean="0"/>
              <a:t>x</a:t>
            </a:r>
            <a:endParaRPr lang="en-US" sz="2400" i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117512" y="4980203"/>
            <a:ext cx="0" cy="112122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01883" y="5176138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yes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570509" y="6087792"/>
            <a:ext cx="1114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retain </a:t>
            </a:r>
            <a:r>
              <a:rPr lang="en-US" sz="2400" i="1" dirty="0" smtClean="0"/>
              <a:t>x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17305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8827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following slides amplifies the content of the book’s Chapter 1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Chapter 1 shows three ways to solve the problem of finding the smallest free number. Also, it shows a neat sorting algorithm.</a:t>
            </a:r>
          </a:p>
          <a:p>
            <a:r>
              <a:rPr lang="en-US" dirty="0" smtClean="0"/>
              <a:t>Slides 1 – 57 describes version #1 of finding the smallest free number.</a:t>
            </a:r>
          </a:p>
          <a:p>
            <a:r>
              <a:rPr lang="en-US" dirty="0" smtClean="0"/>
              <a:t>Slides 58 – 89 describes the sorting algorithm.</a:t>
            </a:r>
          </a:p>
          <a:p>
            <a:r>
              <a:rPr lang="en-US" dirty="0" smtClean="0"/>
              <a:t>Slides 90 – 105 </a:t>
            </a:r>
            <a:r>
              <a:rPr lang="en-US" dirty="0"/>
              <a:t>describes version </a:t>
            </a:r>
            <a:r>
              <a:rPr lang="en-US" dirty="0" smtClean="0"/>
              <a:t>#2 </a:t>
            </a:r>
            <a:r>
              <a:rPr lang="en-US" dirty="0"/>
              <a:t>of finding the smallest free number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Slides 106 – 133 </a:t>
            </a:r>
            <a:r>
              <a:rPr lang="en-US" dirty="0"/>
              <a:t>describes version </a:t>
            </a:r>
            <a:r>
              <a:rPr lang="en-US" dirty="0" smtClean="0"/>
              <a:t>#3 </a:t>
            </a:r>
            <a:r>
              <a:rPr lang="en-US" dirty="0"/>
              <a:t>of finding the smallest free number.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71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30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Example (cont.)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3277" y="1703037"/>
            <a:ext cx="83848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[08, </a:t>
            </a:r>
            <a:r>
              <a:rPr lang="en-US" sz="2400" b="1" dirty="0">
                <a:solidFill>
                  <a:srgbClr val="FF0000"/>
                </a:solidFill>
              </a:rPr>
              <a:t>23</a:t>
            </a:r>
            <a:r>
              <a:rPr lang="en-US" sz="2000" dirty="0"/>
              <a:t>, 09, 00, 12, 11, 01, 10, 13, 07, 41, 04, 14, </a:t>
            </a:r>
            <a:r>
              <a:rPr lang="en-US" sz="2400" b="1" dirty="0">
                <a:solidFill>
                  <a:srgbClr val="FF0000"/>
                </a:solidFill>
              </a:rPr>
              <a:t>21</a:t>
            </a:r>
            <a:r>
              <a:rPr lang="en-US" sz="2000" dirty="0"/>
              <a:t>, 05, 17, 03, 19, 02, 06]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03913" y="2095488"/>
            <a:ext cx="0" cy="112122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117512" y="3706541"/>
            <a:ext cx="0" cy="112122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692840" y="3211674"/>
            <a:ext cx="6131807" cy="461665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filter (&lt;=n)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where n = length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xs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47841" y="4838264"/>
            <a:ext cx="67571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[08, 09, 00, 12, 11, 01, 10, 13, 07, 04, 14, 05, 17, 03, 19, 02, 06</a:t>
            </a:r>
            <a:r>
              <a:rPr lang="en-US" sz="2000" dirty="0"/>
              <a:t>]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852057" y="6291943"/>
            <a:ext cx="3365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These values are discarded: 23,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27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zip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“zip” is a standard function.</a:t>
            </a:r>
          </a:p>
          <a:p>
            <a:r>
              <a:rPr lang="en-US" dirty="0" smtClean="0"/>
              <a:t>It takes two lists and zips them up (just like a zipper zips up two pieces of clothing). That is, it pairs: </a:t>
            </a:r>
          </a:p>
          <a:p>
            <a:pPr lvl="1"/>
            <a:r>
              <a:rPr lang="en-US" dirty="0" smtClean="0"/>
              <a:t>the first value in the first list with the first value in the second list</a:t>
            </a:r>
          </a:p>
          <a:p>
            <a:pPr lvl="1"/>
            <a:r>
              <a:rPr lang="en-US" dirty="0" smtClean="0"/>
              <a:t>the second value in the first list with the second value in the second list </a:t>
            </a:r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zip 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32</a:t>
            </a:fld>
            <a:endParaRPr lang="en-US"/>
          </a:p>
        </p:txBody>
      </p:sp>
      <p:pic>
        <p:nvPicPr>
          <p:cNvPr id="1026" name="Picture 2" descr="C:\Documents and Settings\costello\Local Settings\Temporary Internet Files\Content.IE5\W9E6H3E6\MC9001992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590" y="2556311"/>
            <a:ext cx="2887409" cy="4052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317447" y="1642177"/>
            <a:ext cx="2922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Pair this value with this value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103914" y="2011509"/>
            <a:ext cx="1" cy="72080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301342" y="1955906"/>
            <a:ext cx="1" cy="72080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012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zip the filtered set </a:t>
            </a:r>
            <a:br>
              <a:rPr lang="en-US" dirty="0" smtClean="0"/>
            </a:br>
            <a:r>
              <a:rPr lang="en-US" dirty="0" smtClean="0"/>
              <a:t>with a list of True values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7355" y="2563150"/>
            <a:ext cx="6757106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[08, 09, 00, 12, 11, 01, 10, 13, 07, 04, 14, 05, 17, 03, 19, 02, 06</a:t>
            </a:r>
            <a:r>
              <a:rPr lang="en-US" sz="2000" dirty="0"/>
              <a:t>]</a:t>
            </a:r>
          </a:p>
        </p:txBody>
      </p:sp>
      <p:sp>
        <p:nvSpPr>
          <p:cNvPr id="5" name="Rectangle 4"/>
          <p:cNvSpPr/>
          <p:nvPr/>
        </p:nvSpPr>
        <p:spPr>
          <a:xfrm>
            <a:off x="7058637" y="2563150"/>
            <a:ext cx="1813060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[True, True, …]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949" y="2963260"/>
            <a:ext cx="2745173" cy="2043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34290" y="5043491"/>
            <a:ext cx="9444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onsolas" pitchFamily="49" charset="0"/>
                <a:cs typeface="Consolas" pitchFamily="49" charset="0"/>
              </a:rPr>
              <a:t>zip</a:t>
            </a:r>
            <a:endParaRPr lang="en-US" sz="36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9" name="Straight Arrow Connector 8"/>
          <p:cNvCxnSpPr>
            <a:stCxn id="7" idx="2"/>
          </p:cNvCxnSpPr>
          <p:nvPr/>
        </p:nvCxnSpPr>
        <p:spPr>
          <a:xfrm>
            <a:off x="6306535" y="5689822"/>
            <a:ext cx="0" cy="35174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51155" y="6144550"/>
            <a:ext cx="7585666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[(08, True), (09, True), (00, True), (12, True),  (11, True), …, (06, True)]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3638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“repeat” is a standard function.</a:t>
            </a:r>
          </a:p>
          <a:p>
            <a:r>
              <a:rPr lang="en-US" dirty="0" smtClean="0"/>
              <a:t>It repeats its argument an infinite number of times.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53632" y="3556230"/>
            <a:ext cx="29706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onsolas" pitchFamily="49" charset="0"/>
                <a:cs typeface="Consolas" pitchFamily="49" charset="0"/>
              </a:rPr>
              <a:t>repeat True</a:t>
            </a:r>
            <a:endParaRPr lang="en-US" sz="36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467574" y="4202561"/>
            <a:ext cx="1" cy="6565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37101" y="5011119"/>
            <a:ext cx="2856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[True, True, True, …]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908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list of pairs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12630" y="3470282"/>
            <a:ext cx="7085594" cy="954107"/>
          </a:xfrm>
          <a:prstGeom prst="rect">
            <a:avLst/>
          </a:prstGeom>
          <a:noFill/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onsolas" pitchFamily="49" charset="0"/>
                <a:cs typeface="Consolas" pitchFamily="49" charset="0"/>
              </a:rPr>
              <a:t>zip (filter (&lt;=n) </a:t>
            </a:r>
            <a:r>
              <a:rPr lang="en-US" sz="2800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800" dirty="0">
                <a:latin typeface="Consolas" pitchFamily="49" charset="0"/>
                <a:cs typeface="Consolas" pitchFamily="49" charset="0"/>
              </a:rPr>
              <a:t>) (repeat True)</a:t>
            </a:r>
          </a:p>
          <a:p>
            <a:r>
              <a:rPr lang="en-US" sz="2800" dirty="0" smtClean="0">
                <a:latin typeface="Consolas" pitchFamily="49" charset="0"/>
                <a:cs typeface="Consolas" pitchFamily="49" charset="0"/>
              </a:rPr>
              <a:t>where </a:t>
            </a:r>
            <a:r>
              <a:rPr lang="en-US" sz="2800" dirty="0">
                <a:latin typeface="Consolas" pitchFamily="49" charset="0"/>
                <a:cs typeface="Consolas" pitchFamily="49" charset="0"/>
              </a:rPr>
              <a:t>n = length </a:t>
            </a:r>
            <a:r>
              <a:rPr lang="en-US" sz="2800" dirty="0" err="1">
                <a:latin typeface="Consolas" pitchFamily="49" charset="0"/>
                <a:cs typeface="Consolas" pitchFamily="49" charset="0"/>
              </a:rPr>
              <a:t>xs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655427" y="4566249"/>
            <a:ext cx="0" cy="1180368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31128" y="1772460"/>
            <a:ext cx="78921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[08, 23, 09, 00, 12, 11, 01, 10, 13, 07, 41, 04, 14, 21, 05, 17, 03, 19, 02, 06]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666309" y="2236641"/>
            <a:ext cx="0" cy="1180368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884366" y="5773396"/>
            <a:ext cx="7585666" cy="40011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[(08, True), (09, True), (00, True), (12, True),  (11, True), …, (06, True)]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5116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Association List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677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list of pairs is called an “association list” (or </a:t>
            </a:r>
            <a:r>
              <a:rPr lang="en-US" dirty="0" err="1" smtClean="0"/>
              <a:t>alist</a:t>
            </a:r>
            <a:r>
              <a:rPr lang="en-US" dirty="0" smtClean="0"/>
              <a:t> for short)</a:t>
            </a:r>
          </a:p>
          <a:p>
            <a:r>
              <a:rPr lang="en-US" dirty="0" smtClean="0"/>
              <a:t>The first value in a pair is the </a:t>
            </a:r>
            <a:r>
              <a:rPr lang="en-US" i="1" dirty="0" smtClean="0"/>
              <a:t>index</a:t>
            </a:r>
            <a:r>
              <a:rPr lang="en-US" dirty="0" smtClean="0"/>
              <a:t>. The second value is the </a:t>
            </a:r>
            <a:r>
              <a:rPr lang="en-US" i="1" dirty="0" smtClean="0"/>
              <a:t>value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value can be quickly obtained given its index.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86394" y="5188084"/>
            <a:ext cx="7585666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[(08, True), (09, True), (00, True), (12, True),  (11, True), …, (06, True)]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772882" y="4767937"/>
            <a:ext cx="22765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Association List: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127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“OR” each value in the </a:t>
            </a:r>
            <a:r>
              <a:rPr lang="en-US" dirty="0" err="1" smtClean="0"/>
              <a:t>alist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with False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1311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 all indexes from 0 to the length of the list, OR the value with False. OR is represented by this symbol: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||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35428" y="3429000"/>
            <a:ext cx="84255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[(0,True),(1,True),(2,True),(3,True),(4,True</a:t>
            </a:r>
            <a:r>
              <a:rPr lang="en-US" sz="2000" dirty="0" smtClean="0"/>
              <a:t>), …,(14,True),(17,True), (</a:t>
            </a:r>
            <a:r>
              <a:rPr lang="en-US" sz="2000" dirty="0"/>
              <a:t>19,True</a:t>
            </a:r>
            <a:r>
              <a:rPr lang="en-US" sz="2000" dirty="0" smtClean="0"/>
              <a:t>)]</a:t>
            </a:r>
            <a:endParaRPr lang="en-US" sz="20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077686" y="3829110"/>
            <a:ext cx="0" cy="57960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24095" y="4408714"/>
            <a:ext cx="1136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||</a:t>
            </a:r>
            <a:r>
              <a:rPr lang="en-US" dirty="0"/>
              <a:t>) False</a:t>
            </a:r>
          </a:p>
        </p:txBody>
      </p:sp>
      <p:sp>
        <p:nvSpPr>
          <p:cNvPr id="9" name="Rectangle 8"/>
          <p:cNvSpPr/>
          <p:nvPr/>
        </p:nvSpPr>
        <p:spPr>
          <a:xfrm>
            <a:off x="424538" y="5399362"/>
            <a:ext cx="87194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[(0,True),(1,True),(2,True),(3,True),(4,True</a:t>
            </a:r>
            <a:r>
              <a:rPr lang="en-US" sz="2000" dirty="0" smtClean="0"/>
              <a:t>), …,(14,True),(15,False),(16,False),…]</a:t>
            </a:r>
            <a:endParaRPr lang="en-US" sz="2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066796" y="4819732"/>
            <a:ext cx="0" cy="57960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133624" y="3829106"/>
            <a:ext cx="0" cy="57960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580033" y="4408710"/>
            <a:ext cx="1136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||</a:t>
            </a:r>
            <a:r>
              <a:rPr lang="en-US" dirty="0"/>
              <a:t>) False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122734" y="4819728"/>
            <a:ext cx="0" cy="57960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746260" y="3829102"/>
            <a:ext cx="0" cy="57960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192669" y="4408706"/>
            <a:ext cx="1136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||</a:t>
            </a:r>
            <a:r>
              <a:rPr lang="en-US" dirty="0"/>
              <a:t>) False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735370" y="4819724"/>
            <a:ext cx="0" cy="57960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662453" y="4386546"/>
            <a:ext cx="1627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……………….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6509788" y="3829098"/>
            <a:ext cx="0" cy="57960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956197" y="4408702"/>
            <a:ext cx="1136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||</a:t>
            </a:r>
            <a:r>
              <a:rPr lang="en-US" dirty="0"/>
              <a:t>) False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498898" y="4819720"/>
            <a:ext cx="467959" cy="579642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188001" y="4386542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……….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984187" y="4386538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5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Gaps result in the creation of a pair with a value of False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3028" y="2362200"/>
            <a:ext cx="84255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[(0,True),(1,True),(2,True),(3,True),(4,True</a:t>
            </a:r>
            <a:r>
              <a:rPr lang="en-US" sz="2000" dirty="0" smtClean="0"/>
              <a:t>), …,(14,True),(17,True), (</a:t>
            </a:r>
            <a:r>
              <a:rPr lang="en-US" sz="2000" dirty="0"/>
              <a:t>19,True</a:t>
            </a:r>
            <a:r>
              <a:rPr lang="en-US" sz="2000" dirty="0" smtClean="0"/>
              <a:t>)]</a:t>
            </a:r>
            <a:endParaRPr lang="en-US" sz="20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6346372" y="2808513"/>
            <a:ext cx="10886" cy="653143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93974" y="3428990"/>
            <a:ext cx="24224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Here’s a gap in the </a:t>
            </a:r>
            <a:r>
              <a:rPr lang="en-US" dirty="0" err="1" smtClean="0"/>
              <a:t>alist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produces a pair with a</a:t>
            </a:r>
          </a:p>
          <a:p>
            <a:r>
              <a:rPr lang="en-US" dirty="0" smtClean="0"/>
              <a:t>value of False.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89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accumArray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accumArray</a:t>
            </a:r>
            <a:r>
              <a:rPr lang="en-US" dirty="0" smtClean="0"/>
              <a:t>” is a standard function.</a:t>
            </a:r>
          </a:p>
          <a:p>
            <a:r>
              <a:rPr lang="en-US" dirty="0" smtClean="0"/>
              <a:t>It does all the stuff shown on the previous two slides:</a:t>
            </a:r>
          </a:p>
          <a:p>
            <a:pPr marL="457200" lvl="1" indent="0">
              <a:buNone/>
            </a:pPr>
            <a:r>
              <a:rPr lang="en-US" dirty="0" smtClean="0"/>
              <a:t>  For each index from 0 to the length of the list do</a:t>
            </a:r>
          </a:p>
          <a:p>
            <a:pPr marL="914400" lvl="2" indent="0">
              <a:buNone/>
            </a:pPr>
            <a:r>
              <a:rPr lang="en-US" dirty="0" smtClean="0"/>
              <a:t>  Apply a function (</a:t>
            </a:r>
            <a:r>
              <a:rPr lang="en-US" i="1" dirty="0" smtClean="0"/>
              <a:t>e.g.</a:t>
            </a:r>
            <a:r>
              <a:rPr lang="en-US" dirty="0" smtClean="0"/>
              <a:t>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||</a:t>
            </a:r>
            <a:r>
              <a:rPr lang="en-US" dirty="0" smtClean="0"/>
              <a:t>) to the value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6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Functional </a:t>
            </a:r>
            <a:br>
              <a:rPr lang="en-US" dirty="0" smtClean="0"/>
            </a:br>
            <a:r>
              <a:rPr lang="en-US" dirty="0" smtClean="0"/>
              <a:t>Algorithm Design?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70325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It is solving problems by composing functions.</a:t>
            </a:r>
            <a:endParaRPr lang="en-US" dirty="0"/>
          </a:p>
        </p:txBody>
      </p:sp>
      <p:sp>
        <p:nvSpPr>
          <p:cNvPr id="5" name="Puzzle4"/>
          <p:cNvSpPr>
            <a:spLocks noEditPoints="1" noChangeArrowheads="1"/>
          </p:cNvSpPr>
          <p:nvPr/>
        </p:nvSpPr>
        <p:spPr bwMode="auto">
          <a:xfrm>
            <a:off x="1012384" y="4410311"/>
            <a:ext cx="1079500" cy="1349375"/>
          </a:xfrm>
          <a:custGeom>
            <a:avLst/>
            <a:gdLst>
              <a:gd name="T0" fmla="*/ 8307 w 21600"/>
              <a:gd name="T1" fmla="*/ 11593 h 21600"/>
              <a:gd name="T2" fmla="*/ 453 w 21600"/>
              <a:gd name="T3" fmla="*/ 16938 h 21600"/>
              <a:gd name="T4" fmla="*/ 11500 w 21600"/>
              <a:gd name="T5" fmla="*/ 21600 h 21600"/>
              <a:gd name="T6" fmla="*/ 20920 w 21600"/>
              <a:gd name="T7" fmla="*/ 16751 h 21600"/>
              <a:gd name="T8" fmla="*/ 13972 w 21600"/>
              <a:gd name="T9" fmla="*/ 10888 h 21600"/>
              <a:gd name="T10" fmla="*/ 21033 w 21600"/>
              <a:gd name="T11" fmla="*/ 4716 h 21600"/>
              <a:gd name="T12" fmla="*/ 11102 w 21600"/>
              <a:gd name="T13" fmla="*/ 11 h 21600"/>
              <a:gd name="T14" fmla="*/ 453 w 21600"/>
              <a:gd name="T15" fmla="*/ 4716 h 21600"/>
              <a:gd name="T16" fmla="*/ 2076 w 21600"/>
              <a:gd name="T17" fmla="*/ 5664 h 21600"/>
              <a:gd name="T18" fmla="*/ 20203 w 21600"/>
              <a:gd name="T19" fmla="*/ 1598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solidFill>
            <a:srgbClr val="00FF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Puzzle1"/>
          <p:cNvSpPr>
            <a:spLocks noEditPoints="1" noChangeArrowheads="1"/>
          </p:cNvSpPr>
          <p:nvPr/>
        </p:nvSpPr>
        <p:spPr bwMode="auto">
          <a:xfrm>
            <a:off x="1861696" y="3181586"/>
            <a:ext cx="1584325" cy="874713"/>
          </a:xfrm>
          <a:custGeom>
            <a:avLst/>
            <a:gdLst>
              <a:gd name="T0" fmla="*/ 16740 w 21600"/>
              <a:gd name="T1" fmla="*/ 21078 h 21600"/>
              <a:gd name="T2" fmla="*/ 16976 w 21600"/>
              <a:gd name="T3" fmla="*/ 521 h 21600"/>
              <a:gd name="T4" fmla="*/ 4725 w 21600"/>
              <a:gd name="T5" fmla="*/ 856 h 21600"/>
              <a:gd name="T6" fmla="*/ 5040 w 21600"/>
              <a:gd name="T7" fmla="*/ 21004 h 21600"/>
              <a:gd name="T8" fmla="*/ 10811 w 21600"/>
              <a:gd name="T9" fmla="*/ 12885 h 21600"/>
              <a:gd name="T10" fmla="*/ 10845 w 21600"/>
              <a:gd name="T11" fmla="*/ 8714 h 21600"/>
              <a:gd name="T12" fmla="*/ 21600 w 21600"/>
              <a:gd name="T13" fmla="*/ 10000 h 21600"/>
              <a:gd name="T14" fmla="*/ 56 w 21600"/>
              <a:gd name="T15" fmla="*/ 10000 h 21600"/>
              <a:gd name="T16" fmla="*/ 6086 w 21600"/>
              <a:gd name="T17" fmla="*/ 2569 h 21600"/>
              <a:gd name="T18" fmla="*/ 16132 w 21600"/>
              <a:gd name="T19" fmla="*/ 1955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solidFill>
            <a:srgbClr val="0000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Puzzle3"/>
          <p:cNvSpPr>
            <a:spLocks noEditPoints="1" noChangeArrowheads="1"/>
          </p:cNvSpPr>
          <p:nvPr/>
        </p:nvSpPr>
        <p:spPr bwMode="auto">
          <a:xfrm>
            <a:off x="2825309" y="4408724"/>
            <a:ext cx="1081087" cy="1181100"/>
          </a:xfrm>
          <a:custGeom>
            <a:avLst/>
            <a:gdLst>
              <a:gd name="T0" fmla="*/ 10391 w 21600"/>
              <a:gd name="T1" fmla="*/ 15806 h 21600"/>
              <a:gd name="T2" fmla="*/ 20551 w 21600"/>
              <a:gd name="T3" fmla="*/ 21088 h 21600"/>
              <a:gd name="T4" fmla="*/ 13180 w 21600"/>
              <a:gd name="T5" fmla="*/ 13801 h 21600"/>
              <a:gd name="T6" fmla="*/ 20551 w 21600"/>
              <a:gd name="T7" fmla="*/ 7025 h 21600"/>
              <a:gd name="T8" fmla="*/ 10500 w 21600"/>
              <a:gd name="T9" fmla="*/ 52 h 21600"/>
              <a:gd name="T10" fmla="*/ 692 w 21600"/>
              <a:gd name="T11" fmla="*/ 6802 h 21600"/>
              <a:gd name="T12" fmla="*/ 8064 w 21600"/>
              <a:gd name="T13" fmla="*/ 13526 h 21600"/>
              <a:gd name="T14" fmla="*/ 692 w 21600"/>
              <a:gd name="T15" fmla="*/ 21088 h 21600"/>
              <a:gd name="T16" fmla="*/ 2273 w 21600"/>
              <a:gd name="T17" fmla="*/ 7719 h 21600"/>
              <a:gd name="T18" fmla="*/ 19149 w 21600"/>
              <a:gd name="T19" fmla="*/ 202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solidFill>
            <a:srgbClr val="00FF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016840" y="4056299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Puzzle4"/>
          <p:cNvSpPr>
            <a:spLocks noEditPoints="1" noChangeArrowheads="1"/>
          </p:cNvSpPr>
          <p:nvPr/>
        </p:nvSpPr>
        <p:spPr bwMode="auto">
          <a:xfrm>
            <a:off x="5921840" y="4023415"/>
            <a:ext cx="1079500" cy="1349375"/>
          </a:xfrm>
          <a:custGeom>
            <a:avLst/>
            <a:gdLst>
              <a:gd name="T0" fmla="*/ 8307 w 21600"/>
              <a:gd name="T1" fmla="*/ 11593 h 21600"/>
              <a:gd name="T2" fmla="*/ 453 w 21600"/>
              <a:gd name="T3" fmla="*/ 16938 h 21600"/>
              <a:gd name="T4" fmla="*/ 11500 w 21600"/>
              <a:gd name="T5" fmla="*/ 21600 h 21600"/>
              <a:gd name="T6" fmla="*/ 20920 w 21600"/>
              <a:gd name="T7" fmla="*/ 16751 h 21600"/>
              <a:gd name="T8" fmla="*/ 13972 w 21600"/>
              <a:gd name="T9" fmla="*/ 10888 h 21600"/>
              <a:gd name="T10" fmla="*/ 21033 w 21600"/>
              <a:gd name="T11" fmla="*/ 4716 h 21600"/>
              <a:gd name="T12" fmla="*/ 11102 w 21600"/>
              <a:gd name="T13" fmla="*/ 11 h 21600"/>
              <a:gd name="T14" fmla="*/ 453 w 21600"/>
              <a:gd name="T15" fmla="*/ 4716 h 21600"/>
              <a:gd name="T16" fmla="*/ 2076 w 21600"/>
              <a:gd name="T17" fmla="*/ 5664 h 21600"/>
              <a:gd name="T18" fmla="*/ 20203 w 21600"/>
              <a:gd name="T19" fmla="*/ 1598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solidFill>
            <a:srgbClr val="00FF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Puzzle1"/>
          <p:cNvSpPr>
            <a:spLocks noEditPoints="1" noChangeArrowheads="1"/>
          </p:cNvSpPr>
          <p:nvPr/>
        </p:nvSpPr>
        <p:spPr bwMode="auto">
          <a:xfrm>
            <a:off x="5659902" y="3494778"/>
            <a:ext cx="1584325" cy="874712"/>
          </a:xfrm>
          <a:custGeom>
            <a:avLst/>
            <a:gdLst>
              <a:gd name="T0" fmla="*/ 16740 w 21600"/>
              <a:gd name="T1" fmla="*/ 21078 h 21600"/>
              <a:gd name="T2" fmla="*/ 16976 w 21600"/>
              <a:gd name="T3" fmla="*/ 521 h 21600"/>
              <a:gd name="T4" fmla="*/ 4725 w 21600"/>
              <a:gd name="T5" fmla="*/ 856 h 21600"/>
              <a:gd name="T6" fmla="*/ 5040 w 21600"/>
              <a:gd name="T7" fmla="*/ 21004 h 21600"/>
              <a:gd name="T8" fmla="*/ 10811 w 21600"/>
              <a:gd name="T9" fmla="*/ 12885 h 21600"/>
              <a:gd name="T10" fmla="*/ 10845 w 21600"/>
              <a:gd name="T11" fmla="*/ 8714 h 21600"/>
              <a:gd name="T12" fmla="*/ 21600 w 21600"/>
              <a:gd name="T13" fmla="*/ 10000 h 21600"/>
              <a:gd name="T14" fmla="*/ 56 w 21600"/>
              <a:gd name="T15" fmla="*/ 10000 h 21600"/>
              <a:gd name="T16" fmla="*/ 6086 w 21600"/>
              <a:gd name="T17" fmla="*/ 2569 h 21600"/>
              <a:gd name="T18" fmla="*/ 16132 w 21600"/>
              <a:gd name="T19" fmla="*/ 1955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solidFill>
            <a:srgbClr val="0000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Puzzle3"/>
          <p:cNvSpPr>
            <a:spLocks noEditPoints="1" noChangeArrowheads="1"/>
          </p:cNvSpPr>
          <p:nvPr/>
        </p:nvSpPr>
        <p:spPr bwMode="auto">
          <a:xfrm>
            <a:off x="6845765" y="3159815"/>
            <a:ext cx="1081087" cy="1181100"/>
          </a:xfrm>
          <a:custGeom>
            <a:avLst/>
            <a:gdLst>
              <a:gd name="T0" fmla="*/ 10391 w 21600"/>
              <a:gd name="T1" fmla="*/ 15806 h 21600"/>
              <a:gd name="T2" fmla="*/ 20551 w 21600"/>
              <a:gd name="T3" fmla="*/ 21088 h 21600"/>
              <a:gd name="T4" fmla="*/ 13180 w 21600"/>
              <a:gd name="T5" fmla="*/ 13801 h 21600"/>
              <a:gd name="T6" fmla="*/ 20551 w 21600"/>
              <a:gd name="T7" fmla="*/ 7025 h 21600"/>
              <a:gd name="T8" fmla="*/ 10500 w 21600"/>
              <a:gd name="T9" fmla="*/ 52 h 21600"/>
              <a:gd name="T10" fmla="*/ 692 w 21600"/>
              <a:gd name="T11" fmla="*/ 6802 h 21600"/>
              <a:gd name="T12" fmla="*/ 8064 w 21600"/>
              <a:gd name="T13" fmla="*/ 13526 h 21600"/>
              <a:gd name="T14" fmla="*/ 692 w 21600"/>
              <a:gd name="T15" fmla="*/ 21088 h 21600"/>
              <a:gd name="T16" fmla="*/ 2273 w 21600"/>
              <a:gd name="T17" fmla="*/ 7719 h 21600"/>
              <a:gd name="T18" fmla="*/ 19149 w 21600"/>
              <a:gd name="T19" fmla="*/ 202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solidFill>
            <a:srgbClr val="00FF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3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Nearly finished!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40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66045" y="3631373"/>
            <a:ext cx="7500258" cy="1015663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nsolas" pitchFamily="49" charset="0"/>
                <a:cs typeface="Consolas" pitchFamily="49" charset="0"/>
              </a:rPr>
              <a:t>accumArray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(||) False </a:t>
            </a: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  (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zip (filter (&lt;=n)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) (repeat True))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         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where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n = length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xs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1009" y="1957514"/>
            <a:ext cx="78921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[08, 23, 09, 00, 12, 11, 01, 10, 13, 07, 41, 04, 14, 21, 05, 17, 03, 19, 02, 06]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296195" y="2399927"/>
            <a:ext cx="0" cy="1180368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296191" y="4707755"/>
            <a:ext cx="0" cy="1180368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61009" y="5931667"/>
            <a:ext cx="87194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[(0,True),(1,True),(2,True),(3,True),(4,True</a:t>
            </a:r>
            <a:r>
              <a:rPr lang="en-US" sz="2000" dirty="0" smtClean="0"/>
              <a:t>), …,(14,True),(15,False),(16,False),…]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checklist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17914"/>
          </a:xfrm>
        </p:spPr>
        <p:txBody>
          <a:bodyPr>
            <a:normAutofit/>
          </a:bodyPr>
          <a:lstStyle/>
          <a:p>
            <a:r>
              <a:rPr lang="en-US" dirty="0" smtClean="0"/>
              <a:t>“checklist” is a (user-defined) function; it is the collection of functions shown on the previous slide (copied below).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41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8187" y="4055921"/>
            <a:ext cx="7500258" cy="1015663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nsolas" pitchFamily="49" charset="0"/>
                <a:cs typeface="Consolas" pitchFamily="49" charset="0"/>
              </a:rPr>
              <a:t>accumArray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(||) False </a:t>
            </a: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  (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zip (filter (&lt;=n)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) (repeat True))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         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where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n = length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xs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310" y="3646713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checklist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70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47800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elems</a:t>
            </a:r>
            <a:r>
              <a:rPr lang="en-US" dirty="0" smtClean="0"/>
              <a:t>” is a standard function.</a:t>
            </a:r>
          </a:p>
          <a:p>
            <a:r>
              <a:rPr lang="en-US" dirty="0" smtClean="0"/>
              <a:t>Give it an </a:t>
            </a:r>
            <a:r>
              <a:rPr lang="en-US" dirty="0" err="1" smtClean="0"/>
              <a:t>alist</a:t>
            </a:r>
            <a:r>
              <a:rPr lang="en-US" dirty="0" smtClean="0"/>
              <a:t> and it returns its values: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42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1009" y="3036067"/>
            <a:ext cx="87194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[(0,True),(1,True),(2,True),(3,True),(4,True</a:t>
            </a:r>
            <a:r>
              <a:rPr lang="en-US" sz="2000" dirty="0" smtClean="0"/>
              <a:t>), …,(14,True),(15,False),(16,False),…]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3634851" y="4278748"/>
            <a:ext cx="915380" cy="400110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elems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091159" y="3516078"/>
            <a:ext cx="0" cy="68469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091155" y="4778850"/>
            <a:ext cx="0" cy="68469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31129" y="5518071"/>
            <a:ext cx="67582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[True, True, True, True, True, …,True, False, False, True, True]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9246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43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id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1"/>
            <a:ext cx="8229600" cy="1447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“id” is a standard function.</a:t>
            </a:r>
          </a:p>
          <a:p>
            <a:r>
              <a:rPr lang="en-US" dirty="0" smtClean="0"/>
              <a:t>It is the identity function; give it a value and it returns the same value: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27809" y="3410697"/>
            <a:ext cx="6622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True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1501195" y="4561784"/>
            <a:ext cx="512663" cy="400110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id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761555" y="3799114"/>
            <a:ext cx="0" cy="68469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761551" y="5061886"/>
            <a:ext cx="0" cy="68469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416923" y="5714882"/>
            <a:ext cx="6966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True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3082477" y="3421579"/>
            <a:ext cx="8037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False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3210293" y="4572666"/>
            <a:ext cx="512663" cy="400110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id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470653" y="3809996"/>
            <a:ext cx="0" cy="68469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470649" y="5072768"/>
            <a:ext cx="0" cy="68469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126021" y="5725764"/>
            <a:ext cx="7601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False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7095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44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takeWhile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1"/>
            <a:ext cx="8229600" cy="1447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“</a:t>
            </a:r>
            <a:r>
              <a:rPr lang="en-US" dirty="0" err="1" smtClean="0"/>
              <a:t>takeWhile</a:t>
            </a:r>
            <a:r>
              <a:rPr lang="en-US" dirty="0" smtClean="0"/>
              <a:t>” is a standard function.</a:t>
            </a:r>
          </a:p>
          <a:p>
            <a:r>
              <a:rPr lang="en-US" dirty="0" smtClean="0"/>
              <a:t>It takes two arguments, a function and a list; it starts at the beginning of the list and retains each value until it arrives at a value for which the function returns False.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66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takeWhile</a:t>
            </a:r>
            <a:r>
              <a:rPr lang="en-US" dirty="0" smtClean="0"/>
              <a:t> (cont.)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45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69293" y="3364348"/>
            <a:ext cx="2493806" cy="400110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takeWhile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id ___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091159" y="2601678"/>
            <a:ext cx="0" cy="68469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091155" y="3864450"/>
            <a:ext cx="0" cy="68469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993904" y="4603671"/>
            <a:ext cx="42109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[True, True, True, True, True, …,True]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742011" y="2089001"/>
            <a:ext cx="67582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[True, True, True, True, True, …,True, False, False, True, True]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993904" y="6073446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takeWhile</a:t>
            </a:r>
            <a:r>
              <a:rPr lang="en-US" dirty="0" smtClean="0"/>
              <a:t> stops when it gets to the first False.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78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46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length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176348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“length” is a standard function.</a:t>
            </a:r>
          </a:p>
          <a:p>
            <a:r>
              <a:rPr lang="en-US" dirty="0" smtClean="0"/>
              <a:t>It takes one argument, a list; it returns the number of values in the list: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750246" y="4775791"/>
            <a:ext cx="1691147" cy="400110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l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ength ___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066548" y="4013121"/>
            <a:ext cx="0" cy="68469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066544" y="5275893"/>
            <a:ext cx="0" cy="68469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863458" y="6015114"/>
            <a:ext cx="4473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15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1980176" y="3500444"/>
            <a:ext cx="41702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[True, True, True, True, True, …,True]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512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Hey, that’s the answer!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47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913532" y="3131602"/>
            <a:ext cx="1691147" cy="400110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l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ength ___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229834" y="2368932"/>
            <a:ext cx="0" cy="68469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229830" y="3631704"/>
            <a:ext cx="0" cy="68469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026744" y="4370925"/>
            <a:ext cx="4473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15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2143462" y="1856255"/>
            <a:ext cx="41702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[True, True, True, True, True, …,True]</a:t>
            </a:r>
            <a:endParaRPr lang="en-US" sz="2000" dirty="0"/>
          </a:p>
        </p:txBody>
      </p:sp>
      <p:sp>
        <p:nvSpPr>
          <p:cNvPr id="9" name="Explosion 1 8"/>
          <p:cNvSpPr/>
          <p:nvPr/>
        </p:nvSpPr>
        <p:spPr>
          <a:xfrm>
            <a:off x="4833257" y="3963165"/>
            <a:ext cx="3222172" cy="2111829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“15” is the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answer to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the problem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64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</a:t>
            </a:r>
            <a:r>
              <a:rPr lang="en-US" dirty="0" err="1" smtClean="0"/>
              <a:t>alist</a:t>
            </a:r>
            <a:r>
              <a:rPr lang="en-US" dirty="0" smtClean="0"/>
              <a:t> to answer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48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61009" y="3036067"/>
            <a:ext cx="87194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[(0,True),(1,True),(2,True),(3,True),(4,True</a:t>
            </a:r>
            <a:r>
              <a:rPr lang="en-US" sz="2000" dirty="0" smtClean="0"/>
              <a:t>), …,(14,True),(15,False),(16,False),…]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173102" y="4278748"/>
            <a:ext cx="4692805" cy="400110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length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takeWhile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id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elems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___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091159" y="3516078"/>
            <a:ext cx="0" cy="68469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091155" y="4778850"/>
            <a:ext cx="0" cy="68469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867491" y="5463545"/>
            <a:ext cx="4473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15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7750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49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600201"/>
            <a:ext cx="8229600" cy="181791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“search” is a (user-defined) function; it is the collection of functions shown on the previous slide (copied below).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8187" y="4055921"/>
            <a:ext cx="3750129" cy="400110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length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takeWhile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id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elems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310" y="3646713"/>
            <a:ext cx="1204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search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06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Composition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5</a:t>
            </a:fld>
            <a:endParaRPr lang="en-US"/>
          </a:p>
        </p:txBody>
      </p:sp>
      <p:sp>
        <p:nvSpPr>
          <p:cNvPr id="4" name="Puzzle1"/>
          <p:cNvSpPr>
            <a:spLocks noEditPoints="1" noChangeArrowheads="1"/>
          </p:cNvSpPr>
          <p:nvPr/>
        </p:nvSpPr>
        <p:spPr bwMode="auto">
          <a:xfrm>
            <a:off x="500976" y="1755173"/>
            <a:ext cx="2585243" cy="2097985"/>
          </a:xfrm>
          <a:custGeom>
            <a:avLst/>
            <a:gdLst>
              <a:gd name="T0" fmla="*/ 16740 w 21600"/>
              <a:gd name="T1" fmla="*/ 21078 h 21600"/>
              <a:gd name="T2" fmla="*/ 16976 w 21600"/>
              <a:gd name="T3" fmla="*/ 521 h 21600"/>
              <a:gd name="T4" fmla="*/ 4725 w 21600"/>
              <a:gd name="T5" fmla="*/ 856 h 21600"/>
              <a:gd name="T6" fmla="*/ 5040 w 21600"/>
              <a:gd name="T7" fmla="*/ 21004 h 21600"/>
              <a:gd name="T8" fmla="*/ 10811 w 21600"/>
              <a:gd name="T9" fmla="*/ 12885 h 21600"/>
              <a:gd name="T10" fmla="*/ 10845 w 21600"/>
              <a:gd name="T11" fmla="*/ 8714 h 21600"/>
              <a:gd name="T12" fmla="*/ 21600 w 21600"/>
              <a:gd name="T13" fmla="*/ 10000 h 21600"/>
              <a:gd name="T14" fmla="*/ 56 w 21600"/>
              <a:gd name="T15" fmla="*/ 10000 h 21600"/>
              <a:gd name="T16" fmla="*/ 6086 w 21600"/>
              <a:gd name="T17" fmla="*/ 2569 h 21600"/>
              <a:gd name="T18" fmla="*/ 16132 w 21600"/>
              <a:gd name="T19" fmla="*/ 1955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solidFill>
            <a:srgbClr val="0000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" name="Puzzle3"/>
          <p:cNvSpPr>
            <a:spLocks noEditPoints="1" noChangeArrowheads="1"/>
          </p:cNvSpPr>
          <p:nvPr/>
        </p:nvSpPr>
        <p:spPr bwMode="auto">
          <a:xfrm>
            <a:off x="6105305" y="1547549"/>
            <a:ext cx="2777433" cy="2404372"/>
          </a:xfrm>
          <a:custGeom>
            <a:avLst/>
            <a:gdLst>
              <a:gd name="T0" fmla="*/ 10391 w 21600"/>
              <a:gd name="T1" fmla="*/ 15806 h 21600"/>
              <a:gd name="T2" fmla="*/ 20551 w 21600"/>
              <a:gd name="T3" fmla="*/ 21088 h 21600"/>
              <a:gd name="T4" fmla="*/ 13180 w 21600"/>
              <a:gd name="T5" fmla="*/ 13801 h 21600"/>
              <a:gd name="T6" fmla="*/ 20551 w 21600"/>
              <a:gd name="T7" fmla="*/ 7025 h 21600"/>
              <a:gd name="T8" fmla="*/ 10500 w 21600"/>
              <a:gd name="T9" fmla="*/ 52 h 21600"/>
              <a:gd name="T10" fmla="*/ 692 w 21600"/>
              <a:gd name="T11" fmla="*/ 6802 h 21600"/>
              <a:gd name="T12" fmla="*/ 8064 w 21600"/>
              <a:gd name="T13" fmla="*/ 13526 h 21600"/>
              <a:gd name="T14" fmla="*/ 692 w 21600"/>
              <a:gd name="T15" fmla="*/ 21088 h 21600"/>
              <a:gd name="T16" fmla="*/ 2273 w 21600"/>
              <a:gd name="T17" fmla="*/ 7719 h 21600"/>
              <a:gd name="T18" fmla="*/ 19149 w 21600"/>
              <a:gd name="T19" fmla="*/ 202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solidFill>
            <a:srgbClr val="00FF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14457" y="2488125"/>
            <a:ext cx="801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map</a:t>
            </a:r>
            <a:endParaRPr lang="en-US" sz="2800" b="1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11595" y="2303154"/>
            <a:ext cx="15648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toUpper</a:t>
            </a:r>
            <a:endParaRPr lang="en-US" sz="2800" b="1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203814" y="4265219"/>
            <a:ext cx="3831802" cy="2384065"/>
            <a:chOff x="5659902" y="3159815"/>
            <a:chExt cx="2266950" cy="1209675"/>
          </a:xfrm>
        </p:grpSpPr>
        <p:sp>
          <p:nvSpPr>
            <p:cNvPr id="12" name="Puzzle1"/>
            <p:cNvSpPr>
              <a:spLocks noEditPoints="1" noChangeArrowheads="1"/>
            </p:cNvSpPr>
            <p:nvPr/>
          </p:nvSpPr>
          <p:spPr bwMode="auto">
            <a:xfrm>
              <a:off x="5659902" y="3494778"/>
              <a:ext cx="1584325" cy="874712"/>
            </a:xfrm>
            <a:custGeom>
              <a:avLst/>
              <a:gdLst>
                <a:gd name="T0" fmla="*/ 16740 w 21600"/>
                <a:gd name="T1" fmla="*/ 21078 h 21600"/>
                <a:gd name="T2" fmla="*/ 16976 w 21600"/>
                <a:gd name="T3" fmla="*/ 521 h 21600"/>
                <a:gd name="T4" fmla="*/ 4725 w 21600"/>
                <a:gd name="T5" fmla="*/ 856 h 21600"/>
                <a:gd name="T6" fmla="*/ 5040 w 21600"/>
                <a:gd name="T7" fmla="*/ 21004 h 21600"/>
                <a:gd name="T8" fmla="*/ 10811 w 21600"/>
                <a:gd name="T9" fmla="*/ 12885 h 21600"/>
                <a:gd name="T10" fmla="*/ 10845 w 21600"/>
                <a:gd name="T11" fmla="*/ 8714 h 21600"/>
                <a:gd name="T12" fmla="*/ 21600 w 21600"/>
                <a:gd name="T13" fmla="*/ 10000 h 21600"/>
                <a:gd name="T14" fmla="*/ 56 w 21600"/>
                <a:gd name="T15" fmla="*/ 10000 h 21600"/>
                <a:gd name="T16" fmla="*/ 6086 w 21600"/>
                <a:gd name="T17" fmla="*/ 2569 h 21600"/>
                <a:gd name="T18" fmla="*/ 16132 w 21600"/>
                <a:gd name="T19" fmla="*/ 1955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0000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Puzzle3"/>
            <p:cNvSpPr>
              <a:spLocks noEditPoints="1" noChangeArrowheads="1"/>
            </p:cNvSpPr>
            <p:nvPr/>
          </p:nvSpPr>
          <p:spPr bwMode="auto">
            <a:xfrm>
              <a:off x="6845765" y="3159815"/>
              <a:ext cx="1081087" cy="1181100"/>
            </a:xfrm>
            <a:custGeom>
              <a:avLst/>
              <a:gdLst>
                <a:gd name="T0" fmla="*/ 10391 w 21600"/>
                <a:gd name="T1" fmla="*/ 15806 h 21600"/>
                <a:gd name="T2" fmla="*/ 20551 w 21600"/>
                <a:gd name="T3" fmla="*/ 21088 h 21600"/>
                <a:gd name="T4" fmla="*/ 13180 w 21600"/>
                <a:gd name="T5" fmla="*/ 13801 h 21600"/>
                <a:gd name="T6" fmla="*/ 20551 w 21600"/>
                <a:gd name="T7" fmla="*/ 7025 h 21600"/>
                <a:gd name="T8" fmla="*/ 10500 w 21600"/>
                <a:gd name="T9" fmla="*/ 52 h 21600"/>
                <a:gd name="T10" fmla="*/ 692 w 21600"/>
                <a:gd name="T11" fmla="*/ 6802 h 21600"/>
                <a:gd name="T12" fmla="*/ 8064 w 21600"/>
                <a:gd name="T13" fmla="*/ 13526 h 21600"/>
                <a:gd name="T14" fmla="*/ 692 w 21600"/>
                <a:gd name="T15" fmla="*/ 21088 h 21600"/>
                <a:gd name="T16" fmla="*/ 2273 w 21600"/>
                <a:gd name="T17" fmla="*/ 7719 h 21600"/>
                <a:gd name="T18" fmla="*/ 19149 w 21600"/>
                <a:gd name="T19" fmla="*/ 202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00FF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210643" y="5481771"/>
            <a:ext cx="801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map</a:t>
            </a:r>
            <a:endParaRPr lang="en-US" sz="2800" b="1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03759" y="5013764"/>
            <a:ext cx="15648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toUpper</a:t>
            </a:r>
            <a:endParaRPr lang="en-US" sz="2800" b="1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06525" y="2241903"/>
            <a:ext cx="60785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latin typeface="Consolas" pitchFamily="49" charset="0"/>
                <a:cs typeface="Consolas" pitchFamily="49" charset="0"/>
              </a:rPr>
              <a:t>+</a:t>
            </a:r>
            <a:endParaRPr lang="en-US" sz="60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499568" y="3257566"/>
            <a:ext cx="0" cy="900777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965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#2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50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730876" y="2591854"/>
            <a:ext cx="34131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search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checklist </a:t>
            </a:r>
            <a:r>
              <a:rPr lang="en-US" sz="2400" i="1" dirty="0" err="1" smtClean="0">
                <a:latin typeface="Consolas" pitchFamily="49" charset="0"/>
                <a:cs typeface="Consolas" pitchFamily="49" charset="0"/>
              </a:rPr>
              <a:t>xs</a:t>
            </a:r>
            <a:endParaRPr lang="en-US" sz="2400" i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47823" y="5898884"/>
            <a:ext cx="4794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xs</a:t>
            </a:r>
            <a:r>
              <a:rPr lang="en-US" dirty="0" smtClean="0"/>
              <a:t> (pronounced, </a:t>
            </a:r>
            <a:r>
              <a:rPr lang="en-US" i="1" dirty="0" err="1" smtClean="0"/>
              <a:t>ex’es</a:t>
            </a:r>
            <a:r>
              <a:rPr lang="en-US" dirty="0" smtClean="0"/>
              <a:t>) is the list we are analyzing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23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Comparison of the </a:t>
            </a:r>
            <a:br>
              <a:rPr lang="en-US" dirty="0" smtClean="0"/>
            </a:br>
            <a:r>
              <a:rPr lang="en-US" dirty="0" smtClean="0"/>
              <a:t>two solutions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0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83971"/>
          </a:xfrm>
        </p:spPr>
        <p:txBody>
          <a:bodyPr/>
          <a:lstStyle/>
          <a:p>
            <a:r>
              <a:rPr lang="en-US" dirty="0" smtClean="0"/>
              <a:t>With a list of length “n” this solution takes, in the worst case, on the order of n</a:t>
            </a:r>
            <a:r>
              <a:rPr lang="en-US" baseline="30000" dirty="0" smtClean="0"/>
              <a:t>2</a:t>
            </a:r>
            <a:r>
              <a:rPr lang="en-US" dirty="0" smtClean="0"/>
              <a:t> steps.</a:t>
            </a:r>
          </a:p>
          <a:p>
            <a:r>
              <a:rPr lang="en-US" dirty="0" smtClean="0"/>
              <a:t>This will give you an idea of idea how fast the time requirements grow: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52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237096"/>
              </p:ext>
            </p:extLst>
          </p:nvPr>
        </p:nvGraphicFramePr>
        <p:xfrm>
          <a:off x="1393372" y="3857171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15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53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Solution #2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238397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With a list of length “n” this solution takes on the order of n steps.</a:t>
            </a:r>
          </a:p>
          <a:p>
            <a:r>
              <a:rPr lang="en-US" dirty="0" smtClean="0"/>
              <a:t>That is, it is a linear-time solution for the problem. That’s nice!</a:t>
            </a:r>
          </a:p>
        </p:txBody>
      </p:sp>
    </p:spTree>
    <p:extLst>
      <p:ext uri="{BB962C8B-B14F-4D97-AF65-F5344CB8AC3E}">
        <p14:creationId xmlns:p14="http://schemas.microsoft.com/office/powerpoint/2010/main" val="54038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74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Haskell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Haskell is a functional programming language.</a:t>
            </a:r>
          </a:p>
          <a:p>
            <a:r>
              <a:rPr lang="en-US" dirty="0" smtClean="0"/>
              <a:t>The following slides show how to express the two solutions using Haskell.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3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#1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56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13112" y="2782669"/>
            <a:ext cx="6183085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findGap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:: [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] -&gt;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findGap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head (filter (`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notElem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`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 [0..])</a:t>
            </a:r>
          </a:p>
        </p:txBody>
      </p:sp>
    </p:spTree>
    <p:extLst>
      <p:ext uri="{BB962C8B-B14F-4D97-AF65-F5344CB8AC3E}">
        <p14:creationId xmlns:p14="http://schemas.microsoft.com/office/powerpoint/2010/main" val="271070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#2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57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36181" y="2136339"/>
            <a:ext cx="7217229" cy="31393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import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Data.Array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checklist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:: [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] -&gt; Array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Bool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checklist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accumArray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(||) False (0,n)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              (zip (filter (&lt;=n)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 (repeat True))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              where n = length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xs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search :: Array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Bool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-&gt;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search = length .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takeWhile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id .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elems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findGap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= search . checklist</a:t>
            </a:r>
          </a:p>
        </p:txBody>
      </p:sp>
    </p:spTree>
    <p:extLst>
      <p:ext uri="{BB962C8B-B14F-4D97-AF65-F5344CB8AC3E}">
        <p14:creationId xmlns:p14="http://schemas.microsoft.com/office/powerpoint/2010/main" val="357070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Sort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Problem: Sort a list of values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77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59</a:t>
            </a:fld>
            <a:endParaRPr lang="en-US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The Problem We Will Solve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71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Composition (cont.)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906480" y="3069780"/>
            <a:ext cx="2970685" cy="646331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3600" dirty="0">
                <a:latin typeface="Consolas" pitchFamily="49" charset="0"/>
                <a:cs typeface="Consolas" pitchFamily="49" charset="0"/>
              </a:rPr>
              <a:t>map toUpper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57600" y="2155380"/>
            <a:ext cx="1866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“hello world”</a:t>
            </a:r>
            <a:endParaRPr lang="en-US" sz="24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376058" y="2617045"/>
            <a:ext cx="1451" cy="45273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376058" y="3711282"/>
            <a:ext cx="0" cy="54506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058866" y="4321690"/>
            <a:ext cx="2665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“HELLO WORLD”</a:t>
            </a: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4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Recurring Pattern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Kitchen</a:t>
            </a:r>
            <a:r>
              <a:rPr lang="en-US" dirty="0" smtClean="0"/>
              <a:t>: In my kitchen I have a 2 quart sauce pan, a 1 quart sauce pan, a 5 quart sauce pan, and another 2 quart sauce pan. I want to organize (sort) them by increasing size.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1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Recurring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Bookshelf</a:t>
            </a:r>
            <a:r>
              <a:rPr lang="en-US" dirty="0" smtClean="0"/>
              <a:t>: On my bookshelf I have a bunch of books. I want to organize (sort) them by author.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1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62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Problem Statement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Sort a list of items. There may be duplicates in the list; that’s okay.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12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63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Abstract Representation </a:t>
            </a:r>
            <a:br>
              <a:rPr lang="en-US" smtClean="0"/>
            </a:br>
            <a:r>
              <a:rPr lang="en-US" smtClean="0"/>
              <a:t>of the Problem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Represent the items in the list using the natural numbers, </a:t>
            </a:r>
            <a:r>
              <a:rPr lang="en-US" b="1" dirty="0" smtClean="0"/>
              <a:t>N</a:t>
            </a:r>
            <a:r>
              <a:rPr lang="en-US" dirty="0" smtClean="0"/>
              <a:t> = (0, 1, …) </a:t>
            </a:r>
          </a:p>
        </p:txBody>
      </p:sp>
    </p:spTree>
    <p:extLst>
      <p:ext uri="{BB962C8B-B14F-4D97-AF65-F5344CB8AC3E}">
        <p14:creationId xmlns:p14="http://schemas.microsoft.com/office/powerpoint/2010/main" val="406651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of sorting a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64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7348" y="2263354"/>
            <a:ext cx="72073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[08, 15, 09, 00, 12, 11, 01, 10, 13, 07, 16, 04, 14, 15, 05, 17, 03, 19, 02, 06]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448710" y="2856216"/>
            <a:ext cx="0" cy="145893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412699" y="4472298"/>
            <a:ext cx="60668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[0</a:t>
            </a:r>
            <a:r>
              <a:rPr lang="en-US" dirty="0" smtClean="0"/>
              <a:t>, 1, 2, 3, 4, 5, 6, 7, 8, 9, 10, 11, 12, 13, 14, 15, 15, 16, 17, 19</a:t>
            </a:r>
            <a:r>
              <a:rPr lang="en-US" dirty="0"/>
              <a:t>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79535" y="3329096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sort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14676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Assumptions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Assumption</a:t>
            </a:r>
            <a:r>
              <a:rPr lang="en-US" dirty="0" smtClean="0"/>
              <a:t>: Each item in the list has a value that is less than the length of the list </a:t>
            </a:r>
          </a:p>
          <a:p>
            <a:pPr lvl="1"/>
            <a:r>
              <a:rPr lang="en-US" dirty="0" smtClean="0"/>
              <a:t>On the previous slide the list contains 20 elements. Thus, each item’s value is 0≤x&lt;20</a:t>
            </a:r>
          </a:p>
          <a:p>
            <a:r>
              <a:rPr lang="en-US" b="1" dirty="0" smtClean="0"/>
              <a:t>Assumption</a:t>
            </a:r>
            <a:r>
              <a:rPr lang="en-US" dirty="0"/>
              <a:t>: </a:t>
            </a:r>
            <a:r>
              <a:rPr lang="en-US" dirty="0" smtClean="0"/>
              <a:t>Duplicates are okay. </a:t>
            </a:r>
          </a:p>
          <a:p>
            <a:pPr lvl="1"/>
            <a:r>
              <a:rPr lang="en-US" dirty="0" smtClean="0"/>
              <a:t>On the previous slide there are two occurrences </a:t>
            </a:r>
            <a:br>
              <a:rPr lang="en-US" dirty="0" smtClean="0"/>
            </a:br>
            <a:r>
              <a:rPr lang="en-US" dirty="0" smtClean="0"/>
              <a:t>of 15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88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the assumptions on the previous slide, the algorithm shown on the following slides performs a sort in a time proportional to the length of the list.</a:t>
            </a:r>
          </a:p>
          <a:p>
            <a:r>
              <a:rPr lang="en-US" dirty="0" smtClean="0"/>
              <a:t>That is, the time to sort is linear, </a:t>
            </a:r>
            <a:r>
              <a:rPr lang="en-US" i="1" dirty="0" smtClean="0"/>
              <a:t>i.e.</a:t>
            </a:r>
            <a:r>
              <a:rPr lang="en-US" dirty="0" smtClean="0"/>
              <a:t>, O(n)</a:t>
            </a:r>
          </a:p>
          <a:p>
            <a:r>
              <a:rPr lang="en-US" dirty="0" smtClean="0"/>
              <a:t>That’s fast!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34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03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Create a list of 1’s</a:t>
            </a:r>
            <a:br>
              <a:rPr lang="en-US" dirty="0" smtClean="0"/>
            </a:br>
            <a:r>
              <a:rPr lang="en-US" dirty="0" smtClean="0"/>
              <a:t>using the repeat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67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28124" y="2484046"/>
            <a:ext cx="1165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repeat 1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110976" y="2945711"/>
            <a:ext cx="0" cy="145893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312370" y="4430779"/>
            <a:ext cx="16209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[1, 1, 1, …]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789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Create a list of pairs</a:t>
            </a:r>
            <a:br>
              <a:rPr lang="en-US" dirty="0" smtClean="0"/>
            </a:br>
            <a:r>
              <a:rPr lang="en-US" dirty="0" smtClean="0"/>
              <a:t>using the zip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68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7355" y="2563150"/>
            <a:ext cx="6372385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000" dirty="0"/>
              <a:t>[08, 15, 09, 00, 12, 11, 01, 10, 13, 07, 16, 04, </a:t>
            </a:r>
            <a:r>
              <a:rPr lang="en-US" sz="2000" dirty="0" smtClean="0"/>
              <a:t>…, </a:t>
            </a:r>
            <a:r>
              <a:rPr lang="en-US" sz="2000" dirty="0"/>
              <a:t>19, 02, 06]</a:t>
            </a:r>
          </a:p>
        </p:txBody>
      </p:sp>
      <p:sp>
        <p:nvSpPr>
          <p:cNvPr id="8" name="Rectangle 7"/>
          <p:cNvSpPr/>
          <p:nvPr/>
        </p:nvSpPr>
        <p:spPr>
          <a:xfrm>
            <a:off x="7058637" y="2563150"/>
            <a:ext cx="1124026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[1, 1, …]</a:t>
            </a:r>
            <a:endParaRPr lang="en-US" sz="2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949" y="2963260"/>
            <a:ext cx="2745173" cy="2043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834290" y="5043491"/>
            <a:ext cx="9444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onsolas" pitchFamily="49" charset="0"/>
                <a:cs typeface="Consolas" pitchFamily="49" charset="0"/>
              </a:rPr>
              <a:t>zip</a:t>
            </a:r>
            <a:endParaRPr lang="en-US" sz="36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1" name="Straight Arrow Connector 10"/>
          <p:cNvCxnSpPr>
            <a:stCxn id="10" idx="2"/>
          </p:cNvCxnSpPr>
          <p:nvPr/>
        </p:nvCxnSpPr>
        <p:spPr>
          <a:xfrm>
            <a:off x="6306535" y="5689822"/>
            <a:ext cx="0" cy="35174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51155" y="6144550"/>
            <a:ext cx="7901650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[(08, </a:t>
            </a:r>
            <a:r>
              <a:rPr lang="en-US" sz="2000" dirty="0"/>
              <a:t>1) , </a:t>
            </a:r>
            <a:r>
              <a:rPr lang="en-US" sz="2000" dirty="0" smtClean="0"/>
              <a:t>(15, </a:t>
            </a:r>
            <a:r>
              <a:rPr lang="en-US" sz="2000" dirty="0"/>
              <a:t>1), </a:t>
            </a:r>
            <a:r>
              <a:rPr lang="en-US" sz="2000" dirty="0" smtClean="0"/>
              <a:t>(09, 1), (00, 1), (12, 1),  (11, 1), (01, 1), (10, 1)…, (06, 1)]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585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69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Compose the </a:t>
            </a:r>
          </a:p>
          <a:p>
            <a:r>
              <a:rPr lang="en-US" dirty="0" smtClean="0"/>
              <a:t>zip and repeat functions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637005" y="3457356"/>
            <a:ext cx="32431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zip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___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(repeat 1)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637315" y="2514600"/>
            <a:ext cx="0" cy="108857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637311" y="3995092"/>
            <a:ext cx="0" cy="108857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032554" y="2037326"/>
            <a:ext cx="72073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[08, 15, 09, 00, 12, 11, 01, 10, 13, 07, 16, 04, 14, 15, 05, 17, 03, 19, 02, 06]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79925" y="5240424"/>
            <a:ext cx="7139519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dirty="0" smtClean="0"/>
              <a:t>[(08, </a:t>
            </a:r>
            <a:r>
              <a:rPr lang="en-US" dirty="0"/>
              <a:t>1) , </a:t>
            </a:r>
            <a:r>
              <a:rPr lang="en-US" dirty="0" smtClean="0"/>
              <a:t>(15, </a:t>
            </a:r>
            <a:r>
              <a:rPr lang="en-US" dirty="0"/>
              <a:t>1), </a:t>
            </a:r>
            <a:r>
              <a:rPr lang="en-US" dirty="0" smtClean="0"/>
              <a:t>(09, 1), (00, 1), (12, 1),  (11, 1), (01, 1), (10, 1)…, (06, 1)]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92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you go through these slides, be alert to the functions (puzzle pieces) used.</a:t>
            </a:r>
          </a:p>
          <a:p>
            <a:r>
              <a:rPr lang="en-US" dirty="0" smtClean="0"/>
              <a:t>Observe how they are composed to solve problems (</a:t>
            </a:r>
            <a:r>
              <a:rPr lang="en-US" i="1" dirty="0" smtClean="0"/>
              <a:t>i.e.</a:t>
            </a:r>
            <a:r>
              <a:rPr lang="en-US" dirty="0" smtClean="0"/>
              <a:t>, how the puzzle pieces are put together to create something new).</a:t>
            </a:r>
          </a:p>
          <a:p>
            <a:r>
              <a:rPr lang="en-US" dirty="0" smtClean="0"/>
              <a:t>Example: The previous slide composed two functions to solve a problem -- convert strings to uppercase.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7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Interpret each pair as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i="1" dirty="0" smtClean="0"/>
              <a:t>index</a:t>
            </a:r>
            <a:r>
              <a:rPr lang="en-US" dirty="0" smtClean="0"/>
              <a:t>, </a:t>
            </a:r>
            <a:r>
              <a:rPr lang="en-US" i="1" dirty="0" smtClean="0"/>
              <a:t>count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70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15539" y="2271192"/>
            <a:ext cx="7139519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dirty="0" smtClean="0"/>
              <a:t>[(08, </a:t>
            </a:r>
            <a:r>
              <a:rPr lang="en-US" dirty="0"/>
              <a:t>1) , </a:t>
            </a:r>
            <a:r>
              <a:rPr lang="en-US" dirty="0" smtClean="0"/>
              <a:t>(15, </a:t>
            </a:r>
            <a:r>
              <a:rPr lang="en-US" dirty="0"/>
              <a:t>1), </a:t>
            </a:r>
            <a:r>
              <a:rPr lang="en-US" dirty="0" smtClean="0"/>
              <a:t>(09, 1), (00, 1), (12, 1),  (11, 1), (01, 1), (10, 1)…, (06, 1)]</a:t>
            </a:r>
            <a:endParaRPr lang="en-US" dirty="0"/>
          </a:p>
        </p:txBody>
      </p:sp>
      <p:cxnSp>
        <p:nvCxnSpPr>
          <p:cNvPr id="6" name="Straight Arrow Connector 5"/>
          <p:cNvCxnSpPr>
            <a:stCxn id="7" idx="0"/>
          </p:cNvCxnSpPr>
          <p:nvPr/>
        </p:nvCxnSpPr>
        <p:spPr>
          <a:xfrm flipH="1" flipV="1">
            <a:off x="2034283" y="2640525"/>
            <a:ext cx="0" cy="103761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95239" y="367814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index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309972" y="2633707"/>
            <a:ext cx="0" cy="51880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166135" y="3061698"/>
            <a:ext cx="1640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 occurrence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95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Merge pairs with the same </a:t>
            </a:r>
            <a:r>
              <a:rPr lang="en-US" i="1" dirty="0" smtClean="0"/>
              <a:t>index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(add their </a:t>
            </a:r>
            <a:r>
              <a:rPr lang="en-US" i="1" dirty="0" smtClean="0"/>
              <a:t>count</a:t>
            </a:r>
            <a:r>
              <a:rPr lang="en-US" dirty="0" smtClean="0"/>
              <a:t> values)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71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15539" y="2271192"/>
            <a:ext cx="6639382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dirty="0" smtClean="0"/>
              <a:t>[(08, </a:t>
            </a:r>
            <a:r>
              <a:rPr lang="en-US" dirty="0"/>
              <a:t>1) , </a:t>
            </a:r>
            <a:r>
              <a:rPr lang="en-US" dirty="0" smtClean="0"/>
              <a:t>(15, </a:t>
            </a:r>
            <a:r>
              <a:rPr lang="en-US" dirty="0"/>
              <a:t>1), </a:t>
            </a:r>
            <a:r>
              <a:rPr lang="en-US" dirty="0" smtClean="0"/>
              <a:t>(09, 1), (00, 1), (12, 1),  (11, 1), … (15, 1)…, (06, 1)]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208944" y="2640524"/>
            <a:ext cx="2026286" cy="119173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5065160" y="2640523"/>
            <a:ext cx="1087348" cy="119173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235230" y="3798598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(15, </a:t>
            </a:r>
            <a:r>
              <a:rPr lang="en-US" dirty="0" smtClean="0"/>
              <a:t>2)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22087" y="4346237"/>
            <a:ext cx="3363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“There are two occurrences of 15”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83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accumArray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accumArray</a:t>
            </a:r>
            <a:r>
              <a:rPr lang="en-US" dirty="0" smtClean="0"/>
              <a:t> function goes through a list of pairs and merges the pairs that have a duplicate index. </a:t>
            </a:r>
          </a:p>
          <a:p>
            <a:r>
              <a:rPr lang="en-US" dirty="0" err="1" smtClean="0"/>
              <a:t>accumArray</a:t>
            </a:r>
            <a:r>
              <a:rPr lang="en-US" dirty="0" smtClean="0"/>
              <a:t> is flexible in how it merges – you supply it a function and it will use that function to merge the pairs’ values.</a:t>
            </a:r>
          </a:p>
          <a:p>
            <a:r>
              <a:rPr lang="en-US" dirty="0" smtClean="0"/>
              <a:t>In our problem we supply it the plus (+) function because we want the values added.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6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</a:t>
            </a:r>
            <a:r>
              <a:rPr lang="en-US" dirty="0" err="1"/>
              <a:t>accumArray</a:t>
            </a:r>
            <a:r>
              <a:rPr lang="en-US" dirty="0"/>
              <a:t> </a:t>
            </a:r>
            <a:r>
              <a:rPr lang="en-US" dirty="0" smtClean="0"/>
              <a:t>Function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accumArray</a:t>
            </a:r>
            <a:r>
              <a:rPr lang="en-US" dirty="0" smtClean="0"/>
              <a:t> function </a:t>
            </a:r>
            <a:r>
              <a:rPr lang="en-US" dirty="0"/>
              <a:t>has four </a:t>
            </a:r>
            <a:r>
              <a:rPr lang="en-US" dirty="0" smtClean="0"/>
              <a:t>arguments. I describe them in reverse order:</a:t>
            </a:r>
            <a:endParaRPr lang="en-US" dirty="0"/>
          </a:p>
          <a:p>
            <a:pPr lvl="1"/>
            <a:r>
              <a:rPr lang="en-US" dirty="0"/>
              <a:t>A list of pairs, such as that shown </a:t>
            </a:r>
            <a:r>
              <a:rPr lang="en-US" dirty="0" smtClean="0"/>
              <a:t>two slides back</a:t>
            </a:r>
            <a:endParaRPr lang="en-US" dirty="0"/>
          </a:p>
          <a:p>
            <a:pPr lvl="1"/>
            <a:r>
              <a:rPr lang="en-US" dirty="0"/>
              <a:t>A pair, (0, n), where n is the length of the </a:t>
            </a:r>
            <a:r>
              <a:rPr lang="en-US" dirty="0" smtClean="0"/>
              <a:t>list</a:t>
            </a:r>
          </a:p>
          <a:p>
            <a:pPr lvl="1"/>
            <a:r>
              <a:rPr lang="en-US" dirty="0" smtClean="0"/>
              <a:t>An initial value for the function (see next)</a:t>
            </a:r>
          </a:p>
          <a:p>
            <a:pPr lvl="1"/>
            <a:r>
              <a:rPr lang="en-US" dirty="0" smtClean="0"/>
              <a:t>A function to be applied on the values of pairs with duplicate indexes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05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result is an “array”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74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05954" y="2117414"/>
            <a:ext cx="6639382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dirty="0" smtClean="0"/>
              <a:t>[(08, </a:t>
            </a:r>
            <a:r>
              <a:rPr lang="en-US" dirty="0"/>
              <a:t>1) , </a:t>
            </a:r>
            <a:r>
              <a:rPr lang="en-US" dirty="0" smtClean="0"/>
              <a:t>(15, </a:t>
            </a:r>
            <a:r>
              <a:rPr lang="en-US" dirty="0"/>
              <a:t>1), </a:t>
            </a:r>
            <a:r>
              <a:rPr lang="en-US" dirty="0" smtClean="0"/>
              <a:t>(09, 1), (00, 1), (12, 1),  (11, 1), … (15, 1)…, (06, 1)]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7133" y="3457356"/>
            <a:ext cx="52822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Consolas" pitchFamily="49" charset="0"/>
                <a:cs typeface="Consolas" pitchFamily="49" charset="0"/>
              </a:rPr>
              <a:t>accumArray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(+) 0 (0, n)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(___)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where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n = length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xs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791425" y="2514600"/>
            <a:ext cx="0" cy="108857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791421" y="3995092"/>
            <a:ext cx="0" cy="108857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326501" y="5240424"/>
            <a:ext cx="6949338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dirty="0"/>
              <a:t>array (0,20) [(0,1),(1,1),(2,1),(3,1),(4,1),(5,1),(6,1),(7,1</a:t>
            </a:r>
            <a:r>
              <a:rPr lang="en-US" dirty="0" smtClean="0"/>
              <a:t>),…,(</a:t>
            </a:r>
            <a:r>
              <a:rPr lang="en-US" dirty="0"/>
              <a:t>19,1),(20,0</a:t>
            </a:r>
            <a:r>
              <a:rPr lang="en-US" dirty="0" smtClean="0"/>
              <a:t>)]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58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838" y="274638"/>
            <a:ext cx="873303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Compose</a:t>
            </a:r>
            <a:br>
              <a:rPr lang="en-US" dirty="0" smtClean="0"/>
            </a:br>
            <a:r>
              <a:rPr lang="en-US" sz="4000" dirty="0" err="1" smtClean="0"/>
              <a:t>accumArray</a:t>
            </a:r>
            <a:r>
              <a:rPr lang="en-US" sz="4000" dirty="0" smtClean="0"/>
              <a:t>,</a:t>
            </a:r>
            <a:r>
              <a:rPr lang="en-US" sz="4000" dirty="0"/>
              <a:t> </a:t>
            </a:r>
            <a:r>
              <a:rPr lang="en-US" sz="4000" dirty="0" smtClean="0"/>
              <a:t>zip, and repeat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75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37348" y="2263354"/>
            <a:ext cx="72073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[08, 15, 09, 00, 12, 11, 01, 10, 13, 07, 16, 04, 14, 15, 05, 17, 03, 19, 02, 06]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441008" y="2856216"/>
            <a:ext cx="0" cy="72946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88374" y="3610259"/>
            <a:ext cx="749115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Consolas" pitchFamily="49" charset="0"/>
                <a:cs typeface="Consolas" pitchFamily="49" charset="0"/>
              </a:rPr>
              <a:t>accumArray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(+) 0 (0, n) (zip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(repeat 1))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where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n = length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xs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439298" y="4518894"/>
            <a:ext cx="0" cy="72946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14855" y="5363712"/>
            <a:ext cx="7853432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dirty="0"/>
              <a:t>array (0,20) [(0,1),(1,1),(2,1),(3,1),(4,1),(5,1),(6,1),(7,1</a:t>
            </a:r>
            <a:r>
              <a:rPr lang="en-US" dirty="0" smtClean="0"/>
              <a:t>),…,(15,2),…,(19,1</a:t>
            </a:r>
            <a:r>
              <a:rPr lang="en-US" dirty="0"/>
              <a:t>),(20,0</a:t>
            </a:r>
            <a:r>
              <a:rPr lang="en-US" dirty="0" smtClean="0"/>
              <a:t>)]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97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76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countlist</a:t>
            </a: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600201"/>
            <a:ext cx="8229600" cy="181791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“</a:t>
            </a:r>
            <a:r>
              <a:rPr lang="en-US" dirty="0" err="1" smtClean="0"/>
              <a:t>countlist</a:t>
            </a:r>
            <a:r>
              <a:rPr lang="en-US" dirty="0" smtClean="0"/>
              <a:t>” is a (user-defined) function; it is the collection of functions shown on the previous slide (copied below).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8187" y="4055921"/>
            <a:ext cx="6456465" cy="707886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nsolas" pitchFamily="49" charset="0"/>
                <a:cs typeface="Consolas" pitchFamily="49" charset="0"/>
              </a:rPr>
              <a:t>accumArray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(+) 0 (0, n) (zip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(repeat 1))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where n = length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xs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310" y="3646713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countlist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58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assocs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74515"/>
          </a:xfrm>
        </p:spPr>
        <p:txBody>
          <a:bodyPr/>
          <a:lstStyle/>
          <a:p>
            <a:r>
              <a:rPr lang="en-US" dirty="0" smtClean="0"/>
              <a:t>The function takes as its argument an array and returns just the list of pairs.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77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9515" y="3565735"/>
            <a:ext cx="7853432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dirty="0"/>
              <a:t>array (0,20) [(0,1),(1,1),(2,1),(3,1),(4,1),(5,1),(6,1),(7,1</a:t>
            </a:r>
            <a:r>
              <a:rPr lang="en-US" dirty="0" smtClean="0"/>
              <a:t>),…,(15,2),…,(19,1</a:t>
            </a:r>
            <a:r>
              <a:rPr lang="en-US" dirty="0"/>
              <a:t>),(20,0</a:t>
            </a:r>
            <a:r>
              <a:rPr lang="en-US" dirty="0" smtClean="0"/>
              <a:t>)]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300304" y="3932057"/>
            <a:ext cx="0" cy="72946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705210" y="4531990"/>
            <a:ext cx="20537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assocs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____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298594" y="5142679"/>
            <a:ext cx="0" cy="72946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838493" y="5957867"/>
            <a:ext cx="6885218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dirty="0" smtClean="0"/>
              <a:t>[(</a:t>
            </a:r>
            <a:r>
              <a:rPr lang="en-US" dirty="0"/>
              <a:t>0,1),(1,1),(2,1),(3,1),(4,1),(5,1),(6,1),(7,1</a:t>
            </a:r>
            <a:r>
              <a:rPr lang="en-US" dirty="0" smtClean="0"/>
              <a:t>),…,(15,2),…,(19,1</a:t>
            </a:r>
            <a:r>
              <a:rPr lang="en-US" dirty="0"/>
              <a:t>),(20,0</a:t>
            </a:r>
            <a:r>
              <a:rPr lang="en-US" dirty="0" smtClean="0"/>
              <a:t>)]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12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Replicate </a:t>
            </a:r>
            <a:r>
              <a:rPr lang="en-US" i="1" dirty="0" smtClean="0"/>
              <a:t>n</a:t>
            </a:r>
            <a:r>
              <a:rPr lang="en-US" dirty="0" smtClean="0"/>
              <a:t> times 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i="1" dirty="0" smtClean="0"/>
              <a:t>index</a:t>
            </a:r>
            <a:r>
              <a:rPr lang="en-US" dirty="0" smtClean="0"/>
              <a:t> in (</a:t>
            </a:r>
            <a:r>
              <a:rPr lang="en-US" i="1" dirty="0" smtClean="0"/>
              <a:t>index</a:t>
            </a:r>
            <a:r>
              <a:rPr lang="en-US" dirty="0" smtClean="0"/>
              <a:t>, </a:t>
            </a:r>
            <a:r>
              <a:rPr lang="en-US" i="1" dirty="0" smtClean="0"/>
              <a:t>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78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63140" y="2433831"/>
            <a:ext cx="6885218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dirty="0" smtClean="0"/>
              <a:t>[(</a:t>
            </a:r>
            <a:r>
              <a:rPr lang="en-US" dirty="0"/>
              <a:t>0,1),(1,1),(2,1),(3,1),(4,1),(5,1),(6,1),(7,1</a:t>
            </a:r>
            <a:r>
              <a:rPr lang="en-US" dirty="0" smtClean="0"/>
              <a:t>),…,(15,2),…,(19,1</a:t>
            </a:r>
            <a:r>
              <a:rPr lang="en-US" dirty="0"/>
              <a:t>),(20,0</a:t>
            </a:r>
            <a:r>
              <a:rPr lang="en-US" dirty="0" smtClean="0"/>
              <a:t>)]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445303" y="2803163"/>
            <a:ext cx="452063" cy="67977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109699" y="2831431"/>
            <a:ext cx="301375" cy="67977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148922" y="3511207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(15)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146573" y="3496129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(15)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343170" y="2948111"/>
            <a:ext cx="1601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replicate twice</a:t>
            </a:r>
            <a:endParaRPr lang="en-US" i="1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611330" y="2803163"/>
            <a:ext cx="1" cy="60785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388281" y="3383380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</a:t>
            </a:r>
            <a:r>
              <a:rPr lang="en-US" dirty="0"/>
              <a:t>0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123320" y="2801453"/>
            <a:ext cx="1" cy="60785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900271" y="3381670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50733" y="3171319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………………………..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124785" y="2838883"/>
            <a:ext cx="1490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replicate once</a:t>
            </a:r>
            <a:endParaRPr lang="en-US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129919" y="2826899"/>
            <a:ext cx="1490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replicate once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1360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replicate function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04645"/>
          </a:xfrm>
        </p:spPr>
        <p:txBody>
          <a:bodyPr/>
          <a:lstStyle/>
          <a:p>
            <a:r>
              <a:rPr lang="en-US" dirty="0" smtClean="0"/>
              <a:t>The replicate function creates </a:t>
            </a:r>
            <a:r>
              <a:rPr lang="en-US" i="1" dirty="0" smtClean="0"/>
              <a:t>n</a:t>
            </a:r>
            <a:r>
              <a:rPr lang="en-US" dirty="0" smtClean="0"/>
              <a:t> copies of a value. It returns a list, containing </a:t>
            </a:r>
            <a:r>
              <a:rPr lang="en-US" i="1" dirty="0" smtClean="0"/>
              <a:t>n</a:t>
            </a:r>
            <a:r>
              <a:rPr lang="en-US" dirty="0" smtClean="0"/>
              <a:t> items.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79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74688" y="3061968"/>
            <a:ext cx="429476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replicate 3 "</a:t>
            </a:r>
            <a:r>
              <a:rPr lang="en-US" dirty="0" smtClean="0"/>
              <a:t>Ho"  returns </a:t>
            </a:r>
            <a:r>
              <a:rPr lang="en-US" dirty="0"/>
              <a:t>["</a:t>
            </a:r>
            <a:r>
              <a:rPr lang="en-US" dirty="0" err="1"/>
              <a:t>Ho","Ho","Ho</a:t>
            </a:r>
            <a:r>
              <a:rPr lang="en-US" dirty="0"/>
              <a:t>"]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72978" y="3974644"/>
            <a:ext cx="29867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replicate </a:t>
            </a:r>
            <a:r>
              <a:rPr lang="en-US" dirty="0" smtClean="0"/>
              <a:t>2 15 returns [15,15]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77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Problem We Will Solve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8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Recall “set comprehensions”</a:t>
            </a:r>
            <a:br>
              <a:rPr lang="en-US" dirty="0" smtClean="0"/>
            </a:br>
            <a:r>
              <a:rPr lang="en-US" dirty="0" smtClean="0"/>
              <a:t>from your school days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80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6924470"/>
              </p:ext>
            </p:extLst>
          </p:nvPr>
        </p:nvGraphicFramePr>
        <p:xfrm>
          <a:off x="2530279" y="2301411"/>
          <a:ext cx="3747232" cy="667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3" imgW="1244600" imgH="203200" progId="Equation.3">
                  <p:embed/>
                </p:oleObj>
              </mc:Choice>
              <mc:Fallback>
                <p:oleObj name="Equation" r:id="rId3" imgW="12446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0279" y="2301411"/>
                        <a:ext cx="3747232" cy="6678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03461" y="3354176"/>
            <a:ext cx="49455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“The set of the first ten even numbers”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21587" y="4914134"/>
            <a:ext cx="78186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set comprehension builds a more specific set out of a general set. In this example, the more general set is </a:t>
            </a:r>
            <a:r>
              <a:rPr lang="en-US" sz="2400" i="1" dirty="0" smtClean="0"/>
              <a:t>N</a:t>
            </a:r>
            <a:r>
              <a:rPr lang="en-US" sz="2400" dirty="0" smtClean="0"/>
              <a:t>, the set of natural numbers.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340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81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991725"/>
              </p:ext>
            </p:extLst>
          </p:nvPr>
        </p:nvGraphicFramePr>
        <p:xfrm>
          <a:off x="2499653" y="3076705"/>
          <a:ext cx="37465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Equation" r:id="rId3" imgW="1244600" imgH="203200" progId="Equation.3">
                  <p:embed/>
                </p:oleObj>
              </mc:Choice>
              <mc:Fallback>
                <p:oleObj name="Equation" r:id="rId3" imgW="12446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9653" y="3076705"/>
                        <a:ext cx="374650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Left Brace 5"/>
          <p:cNvSpPr/>
          <p:nvPr/>
        </p:nvSpPr>
        <p:spPr>
          <a:xfrm rot="16200000">
            <a:off x="2928135" y="3528304"/>
            <a:ext cx="267129" cy="780836"/>
          </a:xfrm>
          <a:prstGeom prst="leftBrace">
            <a:avLst/>
          </a:prstGeom>
          <a:ln w="12700" cap="rnd">
            <a:solidFill>
              <a:schemeClr val="tx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589089" y="4184910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output</a:t>
            </a:r>
          </a:p>
          <a:p>
            <a:pPr algn="ctr"/>
            <a:r>
              <a:rPr lang="en-US" dirty="0" smtClean="0"/>
              <a:t>function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318553" y="2747468"/>
            <a:ext cx="0" cy="43151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56219" y="2408423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variable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590819" y="2745758"/>
            <a:ext cx="0" cy="43151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251773" y="2119041"/>
            <a:ext cx="671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input</a:t>
            </a:r>
          </a:p>
          <a:p>
            <a:pPr algn="ctr"/>
            <a:r>
              <a:rPr lang="en-US" dirty="0" smtClean="0"/>
              <a:t>set</a:t>
            </a:r>
            <a:endParaRPr lang="en-US" dirty="0"/>
          </a:p>
        </p:txBody>
      </p:sp>
      <p:sp>
        <p:nvSpPr>
          <p:cNvPr id="13" name="Left Brace 12"/>
          <p:cNvSpPr/>
          <p:nvPr/>
        </p:nvSpPr>
        <p:spPr>
          <a:xfrm rot="16200000">
            <a:off x="5357101" y="3376745"/>
            <a:ext cx="267129" cy="1080533"/>
          </a:xfrm>
          <a:prstGeom prst="leftBrace">
            <a:avLst/>
          </a:prstGeom>
          <a:ln w="12700" cap="rnd">
            <a:solidFill>
              <a:schemeClr val="tx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994120" y="4183200"/>
            <a:ext cx="1031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predicate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70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Comprehensions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58784"/>
          </a:xfrm>
        </p:spPr>
        <p:txBody>
          <a:bodyPr/>
          <a:lstStyle/>
          <a:p>
            <a:r>
              <a:rPr lang="en-US" dirty="0" smtClean="0"/>
              <a:t>List comprehensions are similar to set comprehensions.</a:t>
            </a:r>
          </a:p>
          <a:p>
            <a:r>
              <a:rPr lang="en-US" dirty="0" smtClean="0"/>
              <a:t>The set comprehension on the previous slide is equivalently expressed in Haskell using this list comprehension: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82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72127" y="4425861"/>
            <a:ext cx="36231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[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2*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x|x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&lt;- [1..10]]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953838" y="4960736"/>
            <a:ext cx="1" cy="60785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567609" y="5568593"/>
            <a:ext cx="47724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[2,4,6,8,10,12,14,16,18,20]</a:t>
            </a:r>
          </a:p>
        </p:txBody>
      </p:sp>
    </p:spTree>
    <p:extLst>
      <p:ext uri="{BB962C8B-B14F-4D97-AF65-F5344CB8AC3E}">
        <p14:creationId xmlns:p14="http://schemas.microsoft.com/office/powerpoint/2010/main" val="250081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83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93359" y="2576513"/>
            <a:ext cx="36231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[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2*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x|x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&lt;- [1..10]]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44666" y="3558689"/>
            <a:ext cx="6432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/>
              <a:t> is drawn from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[1 .. 10]</a:t>
            </a:r>
            <a:r>
              <a:rPr lang="en-US" dirty="0" smtClean="0"/>
              <a:t> and for every value drawn, that value is doubled.”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72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list of the indexes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84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18499" y="2443353"/>
            <a:ext cx="84453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[(0,1),(1,1),(2,1),(3,1),(4,1),(5,1</a:t>
            </a:r>
            <a:r>
              <a:rPr lang="en-US" dirty="0" smtClean="0"/>
              <a:t>),…(</a:t>
            </a:r>
            <a:r>
              <a:rPr lang="en-US" dirty="0"/>
              <a:t>13,1),(14,1),(15,2),(16,1),(17,1),(18,0),(19,1),(20,0)]</a:t>
            </a:r>
          </a:p>
        </p:txBody>
      </p:sp>
      <p:sp>
        <p:nvSpPr>
          <p:cNvPr id="5" name="Rectangle 4"/>
          <p:cNvSpPr/>
          <p:nvPr/>
        </p:nvSpPr>
        <p:spPr>
          <a:xfrm>
            <a:off x="2984779" y="3623805"/>
            <a:ext cx="35830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[x | (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x,y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 &lt;-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____ ]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656493" y="2894340"/>
            <a:ext cx="0" cy="84545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342508" y="5122072"/>
            <a:ext cx="52809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cs typeface="Consolas" pitchFamily="49" charset="0"/>
              </a:rPr>
              <a:t>[0,1,2,3,4,5,6,7,8,9,10,11,12,13,14,15,16,17,18,19,20]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776295" y="4176897"/>
            <a:ext cx="0" cy="84545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845996" y="5491404"/>
            <a:ext cx="0" cy="375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656492" y="5875877"/>
            <a:ext cx="34875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Oops! There should be two of these. Need to replicate.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7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85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Replicate the indexes the proper number of times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8499" y="2443353"/>
            <a:ext cx="84453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[(0,1),(1,1),(2,1),(3,1),(4,1),(5,1</a:t>
            </a:r>
            <a:r>
              <a:rPr lang="en-US" dirty="0" smtClean="0"/>
              <a:t>),…(</a:t>
            </a:r>
            <a:r>
              <a:rPr lang="en-US" dirty="0"/>
              <a:t>13,1),(14,1),(15,2),(16,1),(17,1),(18,0),(19,1),(20,0)]</a:t>
            </a:r>
          </a:p>
        </p:txBody>
      </p:sp>
      <p:sp>
        <p:nvSpPr>
          <p:cNvPr id="6" name="Rectangle 5"/>
          <p:cNvSpPr/>
          <p:nvPr/>
        </p:nvSpPr>
        <p:spPr>
          <a:xfrm>
            <a:off x="940253" y="3623805"/>
            <a:ext cx="56220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[replicate y x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| (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x,y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 &lt;-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____ ]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656493" y="2894340"/>
            <a:ext cx="0" cy="84545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26725" y="5122072"/>
            <a:ext cx="83015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[[0],[1],[2],[3],[4],[5],[6],[7],[8],[9],[10],[11],[12],[13],[14],[15,15],[16],[17],[],[19],[]]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776295" y="4176897"/>
            <a:ext cx="0" cy="84545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03018" y="5732039"/>
            <a:ext cx="455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Now we need to merge (</a:t>
            </a:r>
            <a:r>
              <a:rPr lang="en-US" dirty="0" err="1" smtClean="0"/>
              <a:t>concat</a:t>
            </a:r>
            <a:r>
              <a:rPr lang="en-US" dirty="0" smtClean="0"/>
              <a:t>) the list of lists.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23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concat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94371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concat</a:t>
            </a:r>
            <a:r>
              <a:rPr lang="en-US" dirty="0" smtClean="0"/>
              <a:t> function creates a single list out of a list of lists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86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1241" y="3059668"/>
            <a:ext cx="8301518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[[0],[1],[2],[3],[4],[5],[6],[7],[8],[9],[10],[11],[12],[13],[14],[15,15],[16],[17],[],[19],[]]</a:t>
            </a:r>
          </a:p>
        </p:txBody>
      </p:sp>
      <p:sp>
        <p:nvSpPr>
          <p:cNvPr id="6" name="Rectangle 5"/>
          <p:cNvSpPr/>
          <p:nvPr/>
        </p:nvSpPr>
        <p:spPr>
          <a:xfrm>
            <a:off x="3118341" y="4137958"/>
            <a:ext cx="20537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concat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____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731833" y="3480411"/>
            <a:ext cx="0" cy="84545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776295" y="4691050"/>
            <a:ext cx="0" cy="84545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224343" y="5674371"/>
            <a:ext cx="51011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[0,1,2,3,4,5,6,7,8,9,10,11,12,13,14,15,15,16,17,19]</a:t>
            </a:r>
          </a:p>
        </p:txBody>
      </p:sp>
    </p:spTree>
    <p:extLst>
      <p:ext uri="{BB962C8B-B14F-4D97-AF65-F5344CB8AC3E}">
        <p14:creationId xmlns:p14="http://schemas.microsoft.com/office/powerpoint/2010/main" val="123186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-&gt;</a:t>
            </a:r>
            <a:r>
              <a:rPr lang="en-US" dirty="0" smtClean="0"/>
              <a:t> sorted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87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12803" y="2579431"/>
            <a:ext cx="7853432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dirty="0"/>
              <a:t>array (0,20) [(0,1),(1,1),(2,1),(3,1),(4,1),(5,1),(6,1),(7,1</a:t>
            </a:r>
            <a:r>
              <a:rPr lang="en-US" dirty="0" smtClean="0"/>
              <a:t>),…,(15,2),…,(19,1</a:t>
            </a:r>
            <a:r>
              <a:rPr lang="en-US" dirty="0"/>
              <a:t>),(20,0</a:t>
            </a:r>
            <a:r>
              <a:rPr lang="en-US" dirty="0" smtClean="0"/>
              <a:t>)]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7661156" y="2966300"/>
            <a:ext cx="0" cy="59993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69468" y="3545686"/>
            <a:ext cx="80842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latin typeface="Consolas" pitchFamily="49" charset="0"/>
                <a:cs typeface="Consolas" pitchFamily="49" charset="0"/>
              </a:rPr>
              <a:t>concat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[replicate k x | (x, k) &lt;-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assocs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countlist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xs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)]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421882" y="4156375"/>
            <a:ext cx="0" cy="72946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875027" y="4986013"/>
            <a:ext cx="51011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[0,1,2,3,4,5,6,7,8,9,10,11,12,13,14,15,15,16,17,19]</a:t>
            </a:r>
          </a:p>
        </p:txBody>
      </p:sp>
    </p:spTree>
    <p:extLst>
      <p:ext uri="{BB962C8B-B14F-4D97-AF65-F5344CB8AC3E}">
        <p14:creationId xmlns:p14="http://schemas.microsoft.com/office/powerpoint/2010/main" val="309092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7256"/>
          </a:xfrm>
        </p:spPr>
        <p:txBody>
          <a:bodyPr/>
          <a:lstStyle/>
          <a:p>
            <a:r>
              <a:rPr lang="en-US" dirty="0" smtClean="0"/>
              <a:t>“sort” </a:t>
            </a:r>
            <a:r>
              <a:rPr lang="en-US" dirty="0"/>
              <a:t>is a (user-defined) function; it is the collection of functions shown on the previous slide (copied below).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88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38186" y="4055921"/>
            <a:ext cx="8161975" cy="400110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nsolas" pitchFamily="49" charset="0"/>
                <a:cs typeface="Consolas" pitchFamily="49" charset="0"/>
              </a:rPr>
              <a:t>concat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[replicate k x | (x, k) &lt;-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assocs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countlist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)]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7310" y="3646713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sort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95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Here’s the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89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6854" y="2239080"/>
            <a:ext cx="8527550" cy="230832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import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Data.Array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countlist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:: [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] -&gt; Array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countlist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accumArray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(+) 0 (0, n) (zip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(repeat 1))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              where n = length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sort :: [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] -&gt; [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] 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sort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concat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[replicate k x | (x, k) &lt;-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assocs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$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countlist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66309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Recurring Problem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Cooking</a:t>
            </a:r>
            <a:r>
              <a:rPr lang="en-US" dirty="0" smtClean="0"/>
              <a:t>: a recipe calls for this list of ingredients: eggs, flour, milk, chocolate. In my kitchen I have some ingredients. Is there a difference between what the recipe requires versus what I have in my kitchen?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0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Find the smallest free number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917" y="3886200"/>
            <a:ext cx="7633700" cy="1752600"/>
          </a:xfrm>
        </p:spPr>
        <p:txBody>
          <a:bodyPr/>
          <a:lstStyle/>
          <a:p>
            <a:r>
              <a:rPr lang="en-US" dirty="0" smtClean="0"/>
              <a:t>Version #2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7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91</a:t>
            </a:fld>
            <a:endParaRPr lang="en-US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The Problem We Will Solve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26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92</a:t>
            </a:fld>
            <a:endParaRPr lang="en-US"/>
          </a:p>
        </p:txBody>
      </p:sp>
      <p:sp>
        <p:nvSpPr>
          <p:cNvPr id="3" name="Title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Find the smallest natural number not in a given finite list of natural numbers.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26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93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What is the smallest number </a:t>
            </a:r>
            <a:br>
              <a:rPr lang="en-US" smtClean="0"/>
            </a:br>
            <a:r>
              <a:rPr lang="en-US" smtClean="0"/>
              <a:t>not in this list?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784272" y="3092521"/>
            <a:ext cx="0" cy="1438382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92548" y="464392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954444" y="2442677"/>
            <a:ext cx="56391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[8</a:t>
            </a:r>
            <a:r>
              <a:rPr lang="en-US" dirty="0" smtClean="0"/>
              <a:t>, 9, 0, 12, 11, 1, 10, 13, 7, 4, 14, 14, 14, 5, 17, 3, 19, 2, 6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25240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94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Important Assumptions</a:t>
            </a:r>
            <a:endParaRPr lang="en-US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Assumption</a:t>
            </a:r>
            <a:r>
              <a:rPr lang="en-US" dirty="0" smtClean="0"/>
              <a:t>: Each item in the list has a value that is less than the length of the list </a:t>
            </a:r>
          </a:p>
          <a:p>
            <a:pPr lvl="1"/>
            <a:r>
              <a:rPr lang="en-US" dirty="0" smtClean="0"/>
              <a:t>On the previous slide the list contains 19 elements. Thus, each item’s value is 0≤x&lt;19</a:t>
            </a:r>
          </a:p>
          <a:p>
            <a:r>
              <a:rPr lang="en-US" b="1" dirty="0" smtClean="0"/>
              <a:t>Assumption</a:t>
            </a:r>
            <a:r>
              <a:rPr lang="en-US" dirty="0" smtClean="0"/>
              <a:t>: Duplicates are okay. </a:t>
            </a:r>
          </a:p>
          <a:p>
            <a:pPr lvl="1"/>
            <a:r>
              <a:rPr lang="en-US" dirty="0" smtClean="0"/>
              <a:t>On the previous slide there are three occurrences </a:t>
            </a:r>
            <a:br>
              <a:rPr lang="en-US" dirty="0" smtClean="0"/>
            </a:br>
            <a:r>
              <a:rPr lang="en-US" dirty="0" smtClean="0"/>
              <a:t>of 14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91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the </a:t>
            </a:r>
            <a:r>
              <a:rPr lang="en-US" dirty="0" err="1" smtClean="0"/>
              <a:t>countlist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95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496600" y="2517169"/>
            <a:ext cx="0" cy="71919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03429" y="4578074"/>
            <a:ext cx="80226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array (0,19) [(0,1),(1,1),(2,1),(3,1),(4,1</a:t>
            </a:r>
            <a:r>
              <a:rPr lang="en-US" dirty="0" smtClean="0"/>
              <a:t>), … , </a:t>
            </a:r>
            <a:r>
              <a:rPr lang="en-US" dirty="0"/>
              <a:t>(14,3),(15,0),(16,0),(17,1),(18,0),</a:t>
            </a:r>
            <a:r>
              <a:rPr lang="en-US" dirty="0" smtClean="0"/>
              <a:t>(</a:t>
            </a:r>
            <a:r>
              <a:rPr lang="en-US" dirty="0"/>
              <a:t>19,1)]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27463" y="3102801"/>
            <a:ext cx="2393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countlist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___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505164" y="3727791"/>
            <a:ext cx="0" cy="71919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687320" y="1939251"/>
            <a:ext cx="56391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[8</a:t>
            </a:r>
            <a:r>
              <a:rPr lang="en-US" dirty="0" smtClean="0"/>
              <a:t>, 9, 0, 12, 11, 1, 10, 13, 7, 4, 14, 14, 14, 5, 17, 3, 19, 2, 6</a:t>
            </a:r>
            <a:r>
              <a:rPr lang="en-US" dirty="0"/>
              <a:t>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07560" y="6441628"/>
            <a:ext cx="5763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See slides 67-76 for an explanation of the </a:t>
            </a:r>
            <a:r>
              <a:rPr lang="en-US" dirty="0" err="1" smtClean="0"/>
              <a:t>countlist</a:t>
            </a:r>
            <a:r>
              <a:rPr lang="en-US" dirty="0" smtClean="0"/>
              <a:t> function.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13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96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The </a:t>
            </a:r>
            <a:r>
              <a:rPr lang="en-US" dirty="0" err="1" smtClean="0"/>
              <a:t>countlist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05315" y="2938827"/>
            <a:ext cx="6456465" cy="707886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nsolas" pitchFamily="49" charset="0"/>
                <a:cs typeface="Consolas" pitchFamily="49" charset="0"/>
              </a:rPr>
              <a:t>accumArray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(+) 0 (0, n) (zip </a:t>
            </a:r>
            <a:r>
              <a:rPr lang="en-US" sz="2000" i="1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(repeat 1))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where n = length </a:t>
            </a:r>
            <a:r>
              <a:rPr lang="en-US" sz="2000" i="1" dirty="0" err="1">
                <a:latin typeface="Consolas" pitchFamily="49" charset="0"/>
                <a:cs typeface="Consolas" pitchFamily="49" charset="0"/>
              </a:rPr>
              <a:t>xs</a:t>
            </a:r>
            <a:endParaRPr lang="en-US" sz="2000" i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94438" y="2529619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countlist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94438" y="3739793"/>
            <a:ext cx="3191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xs</a:t>
            </a:r>
            <a:r>
              <a:rPr lang="en-US" dirty="0" smtClean="0"/>
              <a:t> is the list of Natural numbers.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86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the checklist function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35467"/>
          </a:xfrm>
        </p:spPr>
        <p:txBody>
          <a:bodyPr>
            <a:normAutofit/>
          </a:bodyPr>
          <a:lstStyle/>
          <a:p>
            <a:r>
              <a:rPr lang="en-US" dirty="0" smtClean="0"/>
              <a:t>The first version (see slides 27-41) to the problem used the checklist function: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97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12004" y="4217678"/>
            <a:ext cx="71559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checklist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accumArray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(||) False (0,n)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              (zip (filter (&lt;=n)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 (repeat True))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              where n = length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944574" y="3359649"/>
            <a:ext cx="0" cy="71919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135294" y="2894745"/>
            <a:ext cx="56391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[8</a:t>
            </a:r>
            <a:r>
              <a:rPr lang="en-US" dirty="0" smtClean="0"/>
              <a:t>, 9, 0, 12, 11, 1, 10, 13, 7, 4, 14, 14, 14, 5, 17, 3, 19, 2, 6</a:t>
            </a:r>
            <a:r>
              <a:rPr lang="en-US" dirty="0"/>
              <a:t>]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953138" y="5299725"/>
            <a:ext cx="0" cy="71919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03434" y="6137508"/>
            <a:ext cx="790082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array (0,19) [(0,True),(1,True),(2,True),(3,True),(4,True</a:t>
            </a:r>
            <a:r>
              <a:rPr lang="en-US" sz="1200" dirty="0" smtClean="0"/>
              <a:t>),…,(</a:t>
            </a:r>
            <a:r>
              <a:rPr lang="en-US" sz="1200" dirty="0"/>
              <a:t>14,True),(15,False),(16,False),(17,True),(18,False),(19,True)]</a:t>
            </a:r>
          </a:p>
        </p:txBody>
      </p:sp>
    </p:spTree>
    <p:extLst>
      <p:ext uri="{BB962C8B-B14F-4D97-AF65-F5344CB8AC3E}">
        <p14:creationId xmlns:p14="http://schemas.microsoft.com/office/powerpoint/2010/main" val="127321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3308"/>
            <a:ext cx="8229600" cy="1143000"/>
          </a:xfrm>
        </p:spPr>
        <p:txBody>
          <a:bodyPr/>
          <a:lstStyle/>
          <a:p>
            <a:r>
              <a:rPr lang="en-US" dirty="0" smtClean="0"/>
              <a:t>Compare </a:t>
            </a:r>
            <a:r>
              <a:rPr lang="en-US" dirty="0" err="1" smtClean="0"/>
              <a:t>countlist</a:t>
            </a:r>
            <a:r>
              <a:rPr lang="en-US" dirty="0" smtClean="0"/>
              <a:t> and checklist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220662" y="1130505"/>
            <a:ext cx="8620018" cy="2743200"/>
            <a:chOff x="-2634673" y="755822"/>
            <a:chExt cx="8620018" cy="2743200"/>
          </a:xfrm>
        </p:grpSpPr>
        <p:grpSp>
          <p:nvGrpSpPr>
            <p:cNvPr id="18" name="Group 17"/>
            <p:cNvGrpSpPr/>
            <p:nvPr/>
          </p:nvGrpSpPr>
          <p:grpSpPr>
            <a:xfrm>
              <a:off x="-2450212" y="945839"/>
              <a:ext cx="8209056" cy="2411715"/>
              <a:chOff x="503429" y="1271973"/>
              <a:chExt cx="8209056" cy="2411715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687320" y="1271973"/>
                <a:ext cx="563910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[8</a:t>
                </a:r>
                <a:r>
                  <a:rPr lang="en-US" dirty="0" smtClean="0"/>
                  <a:t>, 9, 0, 12, 11, 1, 10, 13, 7, 4, 14, 14, 14, 5, 17, 3, 19, 2, 6</a:t>
                </a:r>
                <a:r>
                  <a:rPr lang="en-US" dirty="0"/>
                  <a:t>]</a:t>
                </a: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945223" y="2214757"/>
                <a:ext cx="7767262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err="1">
                    <a:latin typeface="Consolas" pitchFamily="49" charset="0"/>
                    <a:cs typeface="Consolas" pitchFamily="49" charset="0"/>
                  </a:rPr>
                  <a:t>countlist</a:t>
                </a:r>
                <a:r>
                  <a:rPr lang="en-US" dirty="0">
                    <a:latin typeface="Consolas" pitchFamily="49" charset="0"/>
                    <a:cs typeface="Consolas" pitchFamily="49" charset="0"/>
                  </a:rPr>
                  <a:t> </a:t>
                </a:r>
                <a:r>
                  <a:rPr lang="en-US" dirty="0" err="1">
                    <a:latin typeface="Consolas" pitchFamily="49" charset="0"/>
                    <a:cs typeface="Consolas" pitchFamily="49" charset="0"/>
                  </a:rPr>
                  <a:t>xs</a:t>
                </a:r>
                <a:r>
                  <a:rPr lang="en-US" dirty="0">
                    <a:latin typeface="Consolas" pitchFamily="49" charset="0"/>
                    <a:cs typeface="Consolas" pitchFamily="49" charset="0"/>
                  </a:rPr>
                  <a:t> = </a:t>
                </a:r>
                <a:r>
                  <a:rPr lang="en-US" dirty="0" err="1">
                    <a:latin typeface="Consolas" pitchFamily="49" charset="0"/>
                    <a:cs typeface="Consolas" pitchFamily="49" charset="0"/>
                  </a:rPr>
                  <a:t>accumArray</a:t>
                </a:r>
                <a:r>
                  <a:rPr lang="en-US" dirty="0">
                    <a:latin typeface="Consolas" pitchFamily="49" charset="0"/>
                    <a:cs typeface="Consolas" pitchFamily="49" charset="0"/>
                  </a:rPr>
                  <a:t> (+) 0 (0, n) (zip </a:t>
                </a:r>
                <a:r>
                  <a:rPr lang="en-US" dirty="0" err="1">
                    <a:latin typeface="Consolas" pitchFamily="49" charset="0"/>
                    <a:cs typeface="Consolas" pitchFamily="49" charset="0"/>
                  </a:rPr>
                  <a:t>xs</a:t>
                </a:r>
                <a:r>
                  <a:rPr lang="en-US" dirty="0">
                    <a:latin typeface="Consolas" pitchFamily="49" charset="0"/>
                    <a:cs typeface="Consolas" pitchFamily="49" charset="0"/>
                  </a:rPr>
                  <a:t> (repeat 1))</a:t>
                </a:r>
              </a:p>
              <a:p>
                <a:r>
                  <a:rPr lang="en-US" dirty="0">
                    <a:latin typeface="Consolas" pitchFamily="49" charset="0"/>
                    <a:cs typeface="Consolas" pitchFamily="49" charset="0"/>
                  </a:rPr>
                  <a:t>               where n = length </a:t>
                </a:r>
                <a:r>
                  <a:rPr lang="en-US" dirty="0" err="1">
                    <a:latin typeface="Consolas" pitchFamily="49" charset="0"/>
                    <a:cs typeface="Consolas" pitchFamily="49" charset="0"/>
                  </a:rPr>
                  <a:t>xs</a:t>
                </a:r>
                <a:endParaRPr lang="en-US" dirty="0"/>
              </a:p>
            </p:txBody>
          </p:sp>
          <p:cxnSp>
            <p:nvCxnSpPr>
              <p:cNvPr id="7" name="Straight Arrow Connector 6"/>
              <p:cNvCxnSpPr/>
              <p:nvPr/>
            </p:nvCxnSpPr>
            <p:spPr>
              <a:xfrm>
                <a:off x="4232250" y="1733771"/>
                <a:ext cx="0" cy="454628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" name="Rectangle 8"/>
              <p:cNvSpPr/>
              <p:nvPr/>
            </p:nvSpPr>
            <p:spPr>
              <a:xfrm>
                <a:off x="503429" y="3314356"/>
                <a:ext cx="8022699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array (0,19) [(0,1),(1,1),(2,1),(3,1),(4,1</a:t>
                </a:r>
                <a:r>
                  <a:rPr lang="en-US" dirty="0" smtClean="0"/>
                  <a:t>), … , </a:t>
                </a:r>
                <a:r>
                  <a:rPr lang="en-US" dirty="0"/>
                  <a:t>(14,3),(15,0),(16,0),(17,1),(18,0),</a:t>
                </a:r>
                <a:r>
                  <a:rPr lang="en-US" dirty="0" smtClean="0"/>
                  <a:t>(</a:t>
                </a:r>
                <a:r>
                  <a:rPr lang="en-US" dirty="0"/>
                  <a:t>19,1)]</a:t>
                </a:r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>
                <a:off x="4230540" y="2882749"/>
                <a:ext cx="0" cy="454628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1" name="Rectangle 10"/>
            <p:cNvSpPr/>
            <p:nvPr/>
          </p:nvSpPr>
          <p:spPr>
            <a:xfrm>
              <a:off x="-2634673" y="755822"/>
              <a:ext cx="8620018" cy="274320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1675336" y="4167531"/>
            <a:ext cx="56391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[8</a:t>
            </a:r>
            <a:r>
              <a:rPr lang="en-US" dirty="0" smtClean="0"/>
              <a:t>, 9, 0, 12, 11, 1, 10, 13, 7, 4, 14, 14, 14, 5, 17, 3, 19, 2, 6</a:t>
            </a:r>
            <a:r>
              <a:rPr lang="en-US" dirty="0"/>
              <a:t>]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33239" y="5110315"/>
            <a:ext cx="77672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checklist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accumArray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(||) False (0,n)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              (zip (filter (&lt;=n)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 (repeat True))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              where n = length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xs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220266" y="4629329"/>
            <a:ext cx="0" cy="45462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70116" y="6441134"/>
            <a:ext cx="769611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array (0,19) [(0,True),(1,True),(2,True),(3,True),(4,True),…,(14,True),(15,False),(16,False),(17,True),(18,False),(19,True)]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218556" y="5997837"/>
            <a:ext cx="0" cy="45462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15703" y="3993211"/>
            <a:ext cx="8620018" cy="2743200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42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 will use </a:t>
            </a:r>
            <a:r>
              <a:rPr lang="en-US" dirty="0" err="1" smtClean="0"/>
              <a:t>countlist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solve the problem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99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62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1714</TotalTime>
  <Words>6943</Words>
  <Application>Microsoft Office PowerPoint</Application>
  <PresentationFormat>On-screen Show (4:3)</PresentationFormat>
  <Paragraphs>783</Paragraphs>
  <Slides>134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134</vt:i4>
      </vt:variant>
    </vt:vector>
  </HeadingPairs>
  <TitlesOfParts>
    <vt:vector size="136" baseType="lpstr">
      <vt:lpstr>Blank</vt:lpstr>
      <vt:lpstr>Equation</vt:lpstr>
      <vt:lpstr>Pearls of Functional Algorithm Design</vt:lpstr>
      <vt:lpstr>I am reading this book</vt:lpstr>
      <vt:lpstr>Chapter 1</vt:lpstr>
      <vt:lpstr>What is Functional  Algorithm Design?</vt:lpstr>
      <vt:lpstr>Function Composition</vt:lpstr>
      <vt:lpstr>Function Composition (cont.)</vt:lpstr>
      <vt:lpstr>Attention</vt:lpstr>
      <vt:lpstr>The Problem We Will Solve</vt:lpstr>
      <vt:lpstr>Recurring Problem</vt:lpstr>
      <vt:lpstr>PowerPoint Presentation</vt:lpstr>
      <vt:lpstr>PowerPoint Presentation</vt:lpstr>
      <vt:lpstr>Problem Statement</vt:lpstr>
      <vt:lpstr>Just the First Difference</vt:lpstr>
      <vt:lpstr>Abstract Representation  of the Problem</vt:lpstr>
      <vt:lpstr>What is the smallest number  not in this list?</vt:lpstr>
      <vt:lpstr>Problem Re-Statement</vt:lpstr>
      <vt:lpstr>We Will Solve The Problem  In Two Ways</vt:lpstr>
      <vt:lpstr>Solution #1</vt:lpstr>
      <vt:lpstr>PowerPoint Presentation</vt:lpstr>
      <vt:lpstr>notElem (cont.)</vt:lpstr>
      <vt:lpstr>PowerPoint Presentation</vt:lpstr>
      <vt:lpstr>filter</vt:lpstr>
      <vt:lpstr>Compose filter and notElem</vt:lpstr>
      <vt:lpstr>head</vt:lpstr>
      <vt:lpstr>Solution #1</vt:lpstr>
      <vt:lpstr>Solution #2</vt:lpstr>
      <vt:lpstr>Okay to discard some values</vt:lpstr>
      <vt:lpstr>Example</vt:lpstr>
      <vt:lpstr>PowerPoint Presentation</vt:lpstr>
      <vt:lpstr>PowerPoint Presentation</vt:lpstr>
      <vt:lpstr>zip</vt:lpstr>
      <vt:lpstr>zip (cont.)</vt:lpstr>
      <vt:lpstr>zip the filtered set  with a list of True values</vt:lpstr>
      <vt:lpstr>repeat</vt:lpstr>
      <vt:lpstr>Create a list of pairs</vt:lpstr>
      <vt:lpstr>Association List</vt:lpstr>
      <vt:lpstr>“OR” each value in the alist  with False</vt:lpstr>
      <vt:lpstr>Gaps result in the creation of a pair with a value of False</vt:lpstr>
      <vt:lpstr>accumArray</vt:lpstr>
      <vt:lpstr>Nearly finished!</vt:lpstr>
      <vt:lpstr>checklist</vt:lpstr>
      <vt:lpstr>elems</vt:lpstr>
      <vt:lpstr>PowerPoint Presentation</vt:lpstr>
      <vt:lpstr>PowerPoint Presentation</vt:lpstr>
      <vt:lpstr>takeWhile (cont.)</vt:lpstr>
      <vt:lpstr>PowerPoint Presentation</vt:lpstr>
      <vt:lpstr>Hey, that’s the answer!</vt:lpstr>
      <vt:lpstr>From alist to answer</vt:lpstr>
      <vt:lpstr>PowerPoint Presentation</vt:lpstr>
      <vt:lpstr>Solution #2</vt:lpstr>
      <vt:lpstr>Comparison of the  two solutions</vt:lpstr>
      <vt:lpstr>Solution #1</vt:lpstr>
      <vt:lpstr>PowerPoint Presentation</vt:lpstr>
      <vt:lpstr>Implementation</vt:lpstr>
      <vt:lpstr>Haskell</vt:lpstr>
      <vt:lpstr>Solution #1</vt:lpstr>
      <vt:lpstr>Solution #2</vt:lpstr>
      <vt:lpstr>Sort</vt:lpstr>
      <vt:lpstr>PowerPoint Presentation</vt:lpstr>
      <vt:lpstr>Recurring Pattern</vt:lpstr>
      <vt:lpstr>Recurring Pattern</vt:lpstr>
      <vt:lpstr>PowerPoint Presentation</vt:lpstr>
      <vt:lpstr>PowerPoint Presentation</vt:lpstr>
      <vt:lpstr>Example of sorting a list</vt:lpstr>
      <vt:lpstr>Important Assumptions</vt:lpstr>
      <vt:lpstr>Time Required</vt:lpstr>
      <vt:lpstr>Create a list of 1’s using the repeat function</vt:lpstr>
      <vt:lpstr>Create a list of pairs using the zip function</vt:lpstr>
      <vt:lpstr>PowerPoint Presentation</vt:lpstr>
      <vt:lpstr>Interpret each pair as (index, count)</vt:lpstr>
      <vt:lpstr>Merge pairs with the same index (add their count values)</vt:lpstr>
      <vt:lpstr>The accumArray Function</vt:lpstr>
      <vt:lpstr>The accumArray Function (cont.)</vt:lpstr>
      <vt:lpstr>The result is an “array”</vt:lpstr>
      <vt:lpstr>Compose accumArray, zip, and repeat</vt:lpstr>
      <vt:lpstr>PowerPoint Presentation</vt:lpstr>
      <vt:lpstr>The assocs Function</vt:lpstr>
      <vt:lpstr>Replicate n times  the index in (index, n)</vt:lpstr>
      <vt:lpstr>The replicate function</vt:lpstr>
      <vt:lpstr>Recall “set comprehensions” from your school days</vt:lpstr>
      <vt:lpstr>Terminology</vt:lpstr>
      <vt:lpstr>List Comprehensions</vt:lpstr>
      <vt:lpstr>Explanation</vt:lpstr>
      <vt:lpstr>Create a list of the indexes</vt:lpstr>
      <vt:lpstr>PowerPoint Presentation</vt:lpstr>
      <vt:lpstr>The concat function</vt:lpstr>
      <vt:lpstr>array -&gt; sorted list</vt:lpstr>
      <vt:lpstr>sort</vt:lpstr>
      <vt:lpstr>Here’s the Solution</vt:lpstr>
      <vt:lpstr>Find the smallest free number</vt:lpstr>
      <vt:lpstr>PowerPoint Presentation</vt:lpstr>
      <vt:lpstr>PowerPoint Presentation</vt:lpstr>
      <vt:lpstr>PowerPoint Presentation</vt:lpstr>
      <vt:lpstr>PowerPoint Presentation</vt:lpstr>
      <vt:lpstr>Recall the countlist function</vt:lpstr>
      <vt:lpstr>PowerPoint Presentation</vt:lpstr>
      <vt:lpstr>Recall the checklist function</vt:lpstr>
      <vt:lpstr>Compare countlist and checklist</vt:lpstr>
      <vt:lpstr>We will use countlist to solve the problem</vt:lpstr>
      <vt:lpstr>A number that was not in the input will have the form (_, 0)</vt:lpstr>
      <vt:lpstr>Select all pairs with (_,0)</vt:lpstr>
      <vt:lpstr>Explanation of this  list comprehension</vt:lpstr>
      <vt:lpstr>Select just the first value  in each pair</vt:lpstr>
      <vt:lpstr>Select the first value</vt:lpstr>
      <vt:lpstr>PowerPoint Presentation</vt:lpstr>
      <vt:lpstr>Find the smallest free number</vt:lpstr>
      <vt:lpstr>PowerPoint Presentation</vt:lpstr>
      <vt:lpstr>PowerPoint Presentation</vt:lpstr>
      <vt:lpstr>PowerPoint Presentation</vt:lpstr>
      <vt:lpstr>Divide and Conquer</vt:lpstr>
      <vt:lpstr>Assumption</vt:lpstr>
      <vt:lpstr>Partition using this function: (&lt;b) where b = half the length of the list</vt:lpstr>
      <vt:lpstr>Does the left list have gaps?</vt:lpstr>
      <vt:lpstr>Variable names we will use</vt:lpstr>
      <vt:lpstr>Does the left list have gaps?</vt:lpstr>
      <vt:lpstr>PowerPoint Presentation</vt:lpstr>
      <vt:lpstr>PowerPoint Presentation</vt:lpstr>
      <vt:lpstr>Let’s trace an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Time Requirements</vt:lpstr>
      <vt:lpstr>Here’s the Solution</vt:lpstr>
    </vt:vector>
  </TitlesOfParts>
  <Company>The MITRE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Pearls of Functional Algorithm Design</dc:title>
  <dc:subject>Pearls of Functional Algorithm Design</dc:subject>
  <dc:creator>Roger Costello</dc:creator>
  <cp:keywords>Pearls of Functional Algorithm Design</cp:keywords>
  <cp:lastModifiedBy>Roger Costello</cp:lastModifiedBy>
  <cp:revision>212</cp:revision>
  <dcterms:created xsi:type="dcterms:W3CDTF">2011-05-14T11:47:15Z</dcterms:created>
  <dcterms:modified xsi:type="dcterms:W3CDTF">2011-06-11T15:27:53Z</dcterms:modified>
</cp:coreProperties>
</file>