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6"/>
  </p:notesMasterIdLst>
  <p:sldIdLst>
    <p:sldId id="256" r:id="rId2"/>
    <p:sldId id="257" r:id="rId3"/>
    <p:sldId id="393" r:id="rId4"/>
    <p:sldId id="261" r:id="rId5"/>
    <p:sldId id="305" r:id="rId6"/>
    <p:sldId id="263" r:id="rId7"/>
    <p:sldId id="311" r:id="rId8"/>
    <p:sldId id="307" r:id="rId9"/>
    <p:sldId id="258" r:id="rId10"/>
    <p:sldId id="306" r:id="rId11"/>
    <p:sldId id="259" r:id="rId12"/>
    <p:sldId id="260" r:id="rId13"/>
    <p:sldId id="265" r:id="rId14"/>
    <p:sldId id="264" r:id="rId15"/>
    <p:sldId id="266" r:id="rId16"/>
    <p:sldId id="312" r:id="rId17"/>
    <p:sldId id="308" r:id="rId18"/>
    <p:sldId id="267" r:id="rId19"/>
    <p:sldId id="309" r:id="rId20"/>
    <p:sldId id="310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7" r:id="rId119"/>
    <p:sldId id="378" r:id="rId120"/>
    <p:sldId id="379" r:id="rId121"/>
    <p:sldId id="380" r:id="rId122"/>
    <p:sldId id="381" r:id="rId123"/>
    <p:sldId id="382" r:id="rId124"/>
    <p:sldId id="383" r:id="rId125"/>
    <p:sldId id="384" r:id="rId126"/>
    <p:sldId id="385" r:id="rId127"/>
    <p:sldId id="386" r:id="rId128"/>
    <p:sldId id="387" r:id="rId129"/>
    <p:sldId id="388" r:id="rId130"/>
    <p:sldId id="389" r:id="rId131"/>
    <p:sldId id="390" r:id="rId132"/>
    <p:sldId id="391" r:id="rId133"/>
    <p:sldId id="394" r:id="rId134"/>
    <p:sldId id="392" r:id="rId1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E915C-087C-4402-A7EF-DB43EADA281D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5FE8B-B09A-41E6-AABA-C3C8DC3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6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5FE8B-B09A-41E6-AABA-C3C8DC328A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7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CF1-035C-495E-8417-A22189F58F25}" type="datetime1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67-C51B-444A-ACDC-2BBEE4960534}" type="datetime1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A75-EE7E-439D-A384-68F488775242}" type="datetime1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C68C-24F2-4C09-9BF4-29228DD0615C}" type="datetime1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6952-FE70-4021-92A5-36FFD873070B}" type="datetime1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B707-2588-484C-B90E-850AC3F61BE1}" type="datetime1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2FB4-760E-409B-B8D1-BAE2EB417DCC}" type="datetime1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AE-AE4F-44A3-993B-1C14E4911901}" type="datetime1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07C-6F73-4FE2-8505-32C8C39D1071}" type="datetime1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042A-99DF-44F0-A24F-12CDE358AA43}" type="datetime1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AF3F-B17D-4422-9700-32F313902F13}" type="datetime1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2D9B-E01C-472A-8390-57BEFA83D3B1}" type="datetime1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Pearls of Functional Algorithm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917" y="3886200"/>
            <a:ext cx="7633700" cy="1752600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30143" y="5987143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Roger L. Costello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June 2011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Recurring Problem (cont.)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Product Inventory</a:t>
            </a:r>
            <a:r>
              <a:rPr lang="en-US" dirty="0" smtClean="0"/>
              <a:t>: the inventory sheet says one thing. The actual products on the shelf says another. Is there a difference between what the inventory sheet says versus what is actually on the shelves?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number that was not in the input</a:t>
            </a:r>
            <a:br>
              <a:rPr lang="en-US" dirty="0" smtClean="0"/>
            </a:br>
            <a:r>
              <a:rPr lang="en-US" dirty="0" smtClean="0"/>
              <a:t>will have the form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0)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100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6600" y="2517169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3429" y="4578074"/>
            <a:ext cx="8022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array (0,19) [(0,1),(1,1),(2,1),(3,1),(4,1</a:t>
            </a:r>
            <a:r>
              <a:rPr lang="en-US" dirty="0" smtClean="0"/>
              <a:t>), … , </a:t>
            </a:r>
            <a:r>
              <a:rPr lang="en-US" dirty="0"/>
              <a:t>(14,3),(15,0),(16,0),(17,1),(18,0),</a:t>
            </a:r>
            <a:r>
              <a:rPr lang="en-US" dirty="0" smtClean="0"/>
              <a:t>(</a:t>
            </a:r>
            <a:r>
              <a:rPr lang="en-US" dirty="0"/>
              <a:t>19,1)]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7463" y="310280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05164" y="3727791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606859" y="4947406"/>
            <a:ext cx="228865" cy="5081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63638" y="4947406"/>
            <a:ext cx="0" cy="5081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6859" y="5504590"/>
            <a:ext cx="3295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numbers were not in the input list, as indicated by 0 in the second value of their pairs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66772" y="2000895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62445" y="4948225"/>
            <a:ext cx="861415" cy="5563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4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all pairs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(_,0)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101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92492" y="2517169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437" y="3121048"/>
            <a:ext cx="6643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(x, k)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(x, k) &lt;-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___),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k == 0]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369" y="4518330"/>
            <a:ext cx="2242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[(15,0</a:t>
            </a:r>
            <a:r>
              <a:rPr lang="en-US" dirty="0" smtClean="0"/>
              <a:t>), (</a:t>
            </a:r>
            <a:r>
              <a:rPr lang="en-US" dirty="0"/>
              <a:t>16,0</a:t>
            </a:r>
            <a:r>
              <a:rPr lang="en-US" dirty="0" smtClean="0"/>
              <a:t>), (</a:t>
            </a:r>
            <a:r>
              <a:rPr lang="en-US" dirty="0"/>
              <a:t>18,0)]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02411" y="3635340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66772" y="2000895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087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Explanation of this </a:t>
            </a:r>
            <a:br>
              <a:rPr lang="en-US" dirty="0" smtClean="0"/>
            </a:br>
            <a:r>
              <a:rPr lang="en-US" dirty="0" smtClean="0"/>
              <a:t>list comprehension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9660" y="3367629"/>
            <a:ext cx="6643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(x, k)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(x, k) &lt;-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k == 0]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8198" y="2539743"/>
            <a:ext cx="98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 set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16200000">
            <a:off x="4756073" y="1846188"/>
            <a:ext cx="390418" cy="265246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6790346" y="3525720"/>
            <a:ext cx="267129" cy="782582"/>
          </a:xfrm>
          <a:prstGeom prst="leftBrace">
            <a:avLst/>
          </a:prstGeom>
          <a:ln w="12700" cap="rnd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11956" y="414210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0828" y="4955975"/>
            <a:ext cx="6432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k)</a:t>
            </a:r>
            <a:r>
              <a:rPr lang="en-US" dirty="0" smtClean="0">
                <a:cs typeface="Consolas" pitchFamily="49" charset="0"/>
              </a:rPr>
              <a:t> pairs</a:t>
            </a:r>
            <a:r>
              <a:rPr lang="en-US" dirty="0" smtClean="0"/>
              <a:t> are drawn from </a:t>
            </a:r>
            <a:r>
              <a:rPr lang="en-US" dirty="0" smtClean="0">
                <a:cs typeface="Consolas" pitchFamily="49" charset="0"/>
              </a:rPr>
              <a:t>the list of pairs returned by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 smtClean="0">
                <a:cs typeface="Consolas" pitchFamily="49" charset="0"/>
              </a:rPr>
              <a:t> function (after applying the condition that the second value in each pair equal zero)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just the first value </a:t>
            </a:r>
            <a:br>
              <a:rPr lang="en-US" dirty="0" smtClean="0"/>
            </a:br>
            <a:r>
              <a:rPr lang="en-US" dirty="0" smtClean="0"/>
              <a:t>in each pair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92492" y="2517169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0329" y="3121048"/>
            <a:ext cx="6009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(x, k) &lt;-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___),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k == 0]</a:t>
            </a:r>
          </a:p>
        </p:txBody>
      </p:sp>
      <p:sp>
        <p:nvSpPr>
          <p:cNvPr id="7" name="Rectangle 6"/>
          <p:cNvSpPr/>
          <p:nvPr/>
        </p:nvSpPr>
        <p:spPr>
          <a:xfrm>
            <a:off x="3831165" y="4518330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[15</a:t>
            </a:r>
            <a:r>
              <a:rPr lang="en-US" dirty="0" smtClean="0"/>
              <a:t>, 16, 18</a:t>
            </a:r>
            <a:r>
              <a:rPr lang="en-US" dirty="0"/>
              <a:t>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02411" y="3635340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76046" y="3490380"/>
            <a:ext cx="0" cy="186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2208" y="5322018"/>
            <a:ext cx="395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each pair, output only the first value.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66772" y="2000895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456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first value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08932" y="2517169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0329" y="3121048"/>
            <a:ext cx="6643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head [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(x, k) &lt;-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___),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k == 0]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02411" y="3635340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66772" y="2000895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4662" y="43873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76046" y="3490380"/>
            <a:ext cx="0" cy="186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1386" y="5322018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head</a:t>
            </a:r>
            <a:r>
              <a:rPr lang="en-US" dirty="0" smtClean="0"/>
              <a:t> returns the first item in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Here’s the Solution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6854" y="2239080"/>
            <a:ext cx="852755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Data.Array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Array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(+) 0 (0, n) (zip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(repeat 1))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where n = length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findGap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findGap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head [x | (x, k) &lt;-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$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k == 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the smallest free number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Version 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107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 Problem We Will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108</a:t>
            </a:fld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Find the smallest natural number not in given finite list of natural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is the smallest number </a:t>
            </a:r>
            <a:br>
              <a:rPr lang="en-US" smtClean="0"/>
            </a:br>
            <a:r>
              <a:rPr lang="en-US" smtClean="0"/>
              <a:t>not in this list?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84272" y="3092521"/>
            <a:ext cx="0" cy="143838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92548" y="464392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54444" y="2442677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[8, 9, 0, 12, 11, 1, 10, 13, 7, 4, 14, 24, 34, 5, 17, 3, 19, 2, 6]</a:t>
            </a:r>
          </a:p>
        </p:txBody>
      </p:sp>
    </p:spTree>
    <p:extLst>
      <p:ext uri="{BB962C8B-B14F-4D97-AF65-F5344CB8AC3E}">
        <p14:creationId xmlns:p14="http://schemas.microsoft.com/office/powerpoint/2010/main" val="29767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Recurring Problem (cont.)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Air Mission</a:t>
            </a:r>
            <a:r>
              <a:rPr lang="en-US" dirty="0" smtClean="0"/>
              <a:t>: the air mission calls for aircraft and weapons. In the military unit there are aircraft and weapons. Is there a difference between what the air mission requires versus what is in the military unit?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094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will split the list in half, determine if the left half contains a missing number and if it does we will recurse on that, otherwise we recurse on the right half.</a:t>
            </a:r>
          </a:p>
          <a:p>
            <a:r>
              <a:rPr lang="en-US" dirty="0" smtClean="0"/>
              <a:t>We will use the Haskell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partition</a:t>
            </a:r>
            <a:r>
              <a:rPr lang="en-US" dirty="0" smtClean="0"/>
              <a:t> function. It divides a list into a pair consisting of two lists. It has two arguments: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</a:t>
            </a:r>
            <a:r>
              <a:rPr lang="en-US" dirty="0" smtClean="0"/>
              <a:t>oolean function</a:t>
            </a:r>
          </a:p>
          <a:p>
            <a:pPr lvl="1"/>
            <a:r>
              <a:rPr lang="en-US" dirty="0" smtClean="0"/>
              <a:t>A list</a:t>
            </a:r>
          </a:p>
          <a:p>
            <a:pPr marL="457200" lvl="1" indent="0">
              <a:buNone/>
            </a:pPr>
            <a:r>
              <a:rPr lang="en-US" dirty="0" smtClean="0"/>
              <a:t>For each element in the list, if the Boolean function evaluates it to True then it goes in the first list, otherwise it goes in the second list.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6529" y="5843696"/>
            <a:ext cx="790953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latin typeface="Consolas" pitchFamily="49" charset="0"/>
                <a:cs typeface="Consolas" pitchFamily="49" charset="0"/>
              </a:rPr>
              <a:t>partition (&lt;10) [2, 45, 5, 18, 12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returns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([2,5],[45,18,12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list we are processing has no duplicates</a:t>
            </a:r>
          </a:p>
          <a:p>
            <a:r>
              <a:rPr lang="en-US" dirty="0" smtClean="0"/>
              <a:t>If the list has duplicates, the algorithm may enter into an infinite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 using this function: (&lt;b)</a:t>
            </a:r>
            <a:br>
              <a:rPr lang="en-US" dirty="0" smtClean="0"/>
            </a:br>
            <a:r>
              <a:rPr lang="en-US" dirty="0" smtClean="0"/>
              <a:t>where b = half the length of 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9096" y="2224078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[8, 9, 0, 12, 11, 1, 10, 13, 7, 4, 14, 24, 34, 5, 17, 3, 19, 2, 6]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9419" y="3193366"/>
            <a:ext cx="533742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partition (&lt;b)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___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where b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 + n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`div`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length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202130" y="2732926"/>
            <a:ext cx="10274" cy="626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020602" y="4220967"/>
            <a:ext cx="933236" cy="78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74187" y="5103956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[8,9,0,1,7,4,5,3,2,6]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76048" y="4219071"/>
            <a:ext cx="924732" cy="7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45801" y="5103956"/>
            <a:ext cx="2946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[12,11,10,13,14,24,34,17,19</a:t>
            </a:r>
            <a:r>
              <a:rPr lang="en-US" dirty="0"/>
              <a:t>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66796" y="4425771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b==10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left list have gaps?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8738" y="1929242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1, 7, 4, 5, 3, 2, 6]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3592" y="2702102"/>
            <a:ext cx="63802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tell if the list </a:t>
            </a:r>
            <a:r>
              <a:rPr lang="en-US" dirty="0"/>
              <a:t>i</a:t>
            </a:r>
            <a:r>
              <a:rPr lang="en-US" dirty="0" smtClean="0"/>
              <a:t>s any missing numbers?</a:t>
            </a:r>
          </a:p>
          <a:p>
            <a:r>
              <a:rPr lang="en-US" dirty="0" smtClean="0"/>
              <a:t>Here’s an easy way to tell: </a:t>
            </a:r>
          </a:p>
          <a:p>
            <a:pPr marL="342900" indent="-342900">
              <a:buAutoNum type="arabicPeriod"/>
            </a:pPr>
            <a:r>
              <a:rPr lang="en-US" dirty="0" smtClean="0"/>
              <a:t>Get the length of the list</a:t>
            </a:r>
          </a:p>
          <a:p>
            <a:pPr marL="342900" indent="-342900">
              <a:buAutoNum type="arabicPeriod"/>
            </a:pPr>
            <a:r>
              <a:rPr lang="en-US" dirty="0" smtClean="0"/>
              <a:t>If there are any missing numbers then the length is less than b.</a:t>
            </a:r>
          </a:p>
          <a:p>
            <a:endParaRPr lang="en-US" dirty="0" smtClean="0"/>
          </a:p>
          <a:p>
            <a:r>
              <a:rPr lang="en-US" dirty="0" smtClean="0"/>
              <a:t>Example: on the previous slide b = length </a:t>
            </a:r>
            <a:r>
              <a:rPr lang="en-US" dirty="0" err="1" smtClean="0"/>
              <a:t>xs</a:t>
            </a:r>
            <a:r>
              <a:rPr lang="en-US" dirty="0" smtClean="0"/>
              <a:t> `div` 2, which is 10. The length of the above list is 10. Thus, it must not have any gaps. Pretty neat, aye?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 we will 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20192" y="2224078"/>
            <a:ext cx="608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/>
              <a:t>xs</a:t>
            </a:r>
            <a:r>
              <a:rPr lang="en-US" dirty="0" smtClean="0"/>
              <a:t> = </a:t>
            </a:r>
            <a:r>
              <a:rPr lang="en-US" dirty="0"/>
              <a:t>[8, 9, 0, 12, 11, 1, 10, 13, 7, 4, 14, 24, 34, 5, 17, 3, 19, 2, 6]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20602" y="2762059"/>
            <a:ext cx="933236" cy="78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19391" y="3645048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[8,9,0,1,7,4,5,3,2,6]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76048" y="2760163"/>
            <a:ext cx="924732" cy="7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58129" y="3645048"/>
            <a:ext cx="3306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/>
              <a:t>vs</a:t>
            </a:r>
            <a:r>
              <a:rPr lang="en-US" dirty="0" smtClean="0"/>
              <a:t> = </a:t>
            </a:r>
            <a:r>
              <a:rPr lang="en-US" dirty="0"/>
              <a:t>[12,11,10,13,14,24,34,17,19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551397" y="3983558"/>
            <a:ext cx="0" cy="382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7561" y="4294602"/>
            <a:ext cx="258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= index of the first item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51397" y="4746661"/>
            <a:ext cx="0" cy="246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96267" y="4755225"/>
            <a:ext cx="0" cy="246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9754" y="466276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1551398" y="4847426"/>
            <a:ext cx="7383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</p:cNvCxnSpPr>
          <p:nvPr/>
        </p:nvCxnSpPr>
        <p:spPr>
          <a:xfrm>
            <a:off x="2666780" y="4847426"/>
            <a:ext cx="629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532" y="5660524"/>
            <a:ext cx="2241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r>
              <a:rPr lang="en-US" dirty="0" smtClean="0"/>
              <a:t> = length </a:t>
            </a:r>
            <a:r>
              <a:rPr lang="en-US" b="1" i="1" dirty="0" err="1" smtClean="0"/>
              <a:t>xs</a:t>
            </a:r>
            <a:endParaRPr lang="en-US" b="1" i="1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+ 1 + (</a:t>
            </a:r>
            <a:r>
              <a:rPr lang="en-US" b="1" dirty="0" smtClean="0"/>
              <a:t>n</a:t>
            </a:r>
            <a:r>
              <a:rPr lang="en-US" dirty="0" smtClean="0"/>
              <a:t> `div` 2)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 = length </a:t>
            </a:r>
            <a:r>
              <a:rPr lang="en-US" b="1" i="1" dirty="0" smtClean="0"/>
              <a:t>us</a:t>
            </a:r>
            <a:endParaRPr lang="en-US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50069" y="294785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partition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576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left list have gaps?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20192" y="2224078"/>
            <a:ext cx="608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[8, 9, 0, 12, 11, 1, 10, 13, 7, 4, 14, 24, 34, 5, 17, 3, 19, 2, 6]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20602" y="2762059"/>
            <a:ext cx="933236" cy="7825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19391" y="3645048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[8,9,0,1,7,4,5,3,2,6]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76048" y="2760163"/>
            <a:ext cx="924732" cy="78273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58129" y="3645048"/>
            <a:ext cx="3306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[12,11,10,13,14,24,34,17,19]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551397" y="3983558"/>
            <a:ext cx="0" cy="382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7561" y="4294602"/>
            <a:ext cx="258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= index of the first item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35532" y="5660524"/>
            <a:ext cx="2241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r>
              <a:rPr lang="en-US" dirty="0" smtClean="0"/>
              <a:t> = length </a:t>
            </a:r>
            <a:r>
              <a:rPr lang="en-US" b="1" i="1" dirty="0" err="1" smtClean="0"/>
              <a:t>xs</a:t>
            </a:r>
            <a:endParaRPr lang="en-US" b="1" i="1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+ 1 + (</a:t>
            </a:r>
            <a:r>
              <a:rPr lang="en-US" b="1" dirty="0" smtClean="0"/>
              <a:t>n</a:t>
            </a:r>
            <a:r>
              <a:rPr lang="en-US" dirty="0" smtClean="0"/>
              <a:t> `div` 2)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 = length </a:t>
            </a:r>
            <a:r>
              <a:rPr lang="en-US" b="1" i="1" dirty="0" smtClean="0"/>
              <a:t>us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50069" y="294785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partition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0192" y="4962418"/>
            <a:ext cx="5844870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If 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 == b – a </a:t>
            </a:r>
            <a:r>
              <a:rPr lang="en-US" sz="2400" dirty="0" smtClean="0">
                <a:solidFill>
                  <a:schemeClr val="bg1"/>
                </a:solidFill>
              </a:rPr>
              <a:t>then the left list has no gaps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If we recurse on the left list 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0192" y="2224078"/>
            <a:ext cx="608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[8, 9, 0, 12, 11, 1, 10, 13, 7, 4, 14, 24, 34, 5, 17, 3, 19, 2, 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020602" y="2762059"/>
            <a:ext cx="933236" cy="7825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19391" y="3645048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/>
              <a:t>xs</a:t>
            </a:r>
            <a:r>
              <a:rPr lang="en-US" dirty="0" smtClean="0"/>
              <a:t> = </a:t>
            </a:r>
            <a:r>
              <a:rPr lang="en-US" dirty="0"/>
              <a:t>[8,9,0,1,7,4,5,3,2,6]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76048" y="2760163"/>
            <a:ext cx="924732" cy="78273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58129" y="3645048"/>
            <a:ext cx="3370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[12,11,10,13,14,24,34,17,19]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551397" y="3983558"/>
            <a:ext cx="0" cy="382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7561" y="4294602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= the previous value of </a:t>
            </a:r>
            <a:r>
              <a:rPr lang="en-US" b="1" dirty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99985" y="4683408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r>
              <a:rPr lang="en-US" dirty="0" smtClean="0"/>
              <a:t> = the previous value of </a:t>
            </a:r>
            <a:r>
              <a:rPr lang="en-US" b="1" i="1" dirty="0" smtClean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0069" y="294785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partition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5175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If we recurse on the right list 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20192" y="2224078"/>
            <a:ext cx="608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[8, 9, 0, 12, 11, 1, 10, 13, 7, 4, 14, 24, 34, 5, 17, 3, 19, 2, 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20602" y="2762059"/>
            <a:ext cx="933236" cy="7825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19391" y="3645048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us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[8,9,0,1,7,4,5,3,2,6]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76048" y="2760163"/>
            <a:ext cx="924732" cy="78273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58129" y="3645048"/>
            <a:ext cx="3370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/>
              <a:t>xs</a:t>
            </a:r>
            <a:r>
              <a:rPr lang="en-US" dirty="0" smtClean="0"/>
              <a:t> = </a:t>
            </a:r>
            <a:r>
              <a:rPr lang="en-US" dirty="0"/>
              <a:t>[12,11,10,13,14,24,34,17,19]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137023" y="3983558"/>
            <a:ext cx="0" cy="382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93187" y="4294602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= the previous value of </a:t>
            </a:r>
            <a:r>
              <a:rPr lang="en-US" b="1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87184" y="4663934"/>
            <a:ext cx="331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r>
              <a:rPr lang="en-US" dirty="0" smtClean="0"/>
              <a:t> = the previous value of </a:t>
            </a:r>
            <a:r>
              <a:rPr lang="en-US" b="1" i="1" dirty="0" smtClean="0"/>
              <a:t>n </a:t>
            </a:r>
            <a:r>
              <a:rPr lang="en-US" dirty="0" smtClean="0"/>
              <a:t>minus the previous value of </a:t>
            </a:r>
            <a:r>
              <a:rPr lang="en-US" b="1" i="1" dirty="0" smtClean="0"/>
              <a:t>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0069" y="294785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partition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9176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trace an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traces the processing of a list using the divide-and-conquer algorithm.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6585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20192" y="559690"/>
            <a:ext cx="608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= [8, 9, 0, 12, 11, 1, 10, 13, 7, 4, 14, 24, 34, 5, 17, 3, 19, 2, 6</a:t>
            </a:r>
            <a:r>
              <a:rPr lang="en-US" dirty="0"/>
              <a:t>]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089115" y="929022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97933" y="1409730"/>
            <a:ext cx="4709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</a:t>
            </a:r>
          </a:p>
          <a:p>
            <a:r>
              <a:rPr lang="en-US" dirty="0" smtClean="0"/>
              <a:t>n = length </a:t>
            </a:r>
            <a:r>
              <a:rPr lang="en-US" i="1" dirty="0" err="1" smtClean="0"/>
              <a:t>xs</a:t>
            </a:r>
            <a:r>
              <a:rPr lang="en-US" dirty="0" smtClean="0"/>
              <a:t> = 19</a:t>
            </a:r>
          </a:p>
          <a:p>
            <a:r>
              <a:rPr lang="en-US" dirty="0" smtClean="0"/>
              <a:t>b = a + 1 + (n `div` 2) = 0 + 1 + (19 `div` 2) =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7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difference between list A and list B.</a:t>
            </a:r>
          </a:p>
          <a:p>
            <a:r>
              <a:rPr lang="en-US" dirty="0" smtClean="0"/>
              <a:t>List A is in ascending order; list B is in no particular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0192" y="559690"/>
            <a:ext cx="608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[8, 9, 0, 12, 11, 1, 10, 13, 7, 4, 14, 24, 34, 5, 17, 3, 19, 2, 6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97314" y="3234663"/>
            <a:ext cx="933236" cy="78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96103" y="4117652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[8,9,0,1,7,4,5,3,2,6]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52760" y="3232767"/>
            <a:ext cx="924732" cy="7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34841" y="4117652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vs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12,11,10,13,14,24,34,17,19</a:t>
            </a:r>
            <a:r>
              <a:rPr lang="en-US" dirty="0"/>
              <a:t>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089115" y="929022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97933" y="1409730"/>
            <a:ext cx="4709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= 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 = length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19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= a + 1 + (n `div` 2) = 0 + 1 + (19 `div` 2) = 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097679" y="2324576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96223" y="2743640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 (&lt; b) </a:t>
            </a:r>
            <a:r>
              <a:rPr lang="en-US" i="1" dirty="0" err="1" smtClean="0"/>
              <a:t>xs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83493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0192" y="559690"/>
            <a:ext cx="608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[8, 9, 0, 12, 11, 1, 10, 13, 7, 4, 14, 24, 34, 5, 17, 3, 19, 2, 6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97314" y="3234663"/>
            <a:ext cx="933236" cy="7825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96103" y="4117652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[8,9,0,1,7,4,5,3,2,6]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52760" y="3232767"/>
            <a:ext cx="924732" cy="78273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34841" y="4117652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vs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12,11,10,13,14,24,34,17,19</a:t>
            </a:r>
            <a:r>
              <a:rPr lang="en-US" dirty="0"/>
              <a:t>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089115" y="929022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97933" y="1409730"/>
            <a:ext cx="4709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= 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 = length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19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= a + 1 + (n `div` 2) = 0 + 1 + (19 `div` 2) = 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097679" y="2324576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96223" y="2743640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partition (&lt; b)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9335" y="4639252"/>
            <a:ext cx="33842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length </a:t>
            </a:r>
            <a:r>
              <a:rPr lang="en-US" i="1" dirty="0" smtClean="0"/>
              <a:t>us</a:t>
            </a:r>
            <a:r>
              <a:rPr lang="en-US" dirty="0" smtClean="0"/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10</a:t>
            </a:r>
          </a:p>
          <a:p>
            <a:r>
              <a:rPr lang="en-US" dirty="0" smtClean="0"/>
              <a:t>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en-US" dirty="0" smtClean="0"/>
              <a:t> b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/>
              <a:t>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10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>
                <a:cs typeface="Consolas" pitchFamily="49" charset="0"/>
              </a:rPr>
              <a:t> 0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True</a:t>
            </a:r>
          </a:p>
          <a:p>
            <a:r>
              <a:rPr lang="en-US" dirty="0" smtClean="0">
                <a:cs typeface="Consolas" pitchFamily="49" charset="0"/>
              </a:rPr>
              <a:t>Therefore, this list has no missing</a:t>
            </a:r>
          </a:p>
          <a:p>
            <a:r>
              <a:rPr lang="en-US" dirty="0" smtClean="0">
                <a:cs typeface="Consolas" pitchFamily="49" charset="0"/>
              </a:rPr>
              <a:t>numbers and we should recurse on</a:t>
            </a:r>
          </a:p>
          <a:p>
            <a:r>
              <a:rPr lang="en-US" dirty="0" smtClean="0">
                <a:cs typeface="Consolas" pitchFamily="49" charset="0"/>
              </a:rPr>
              <a:t>the other list, </a:t>
            </a:r>
            <a:r>
              <a:rPr lang="en-US" i="1" dirty="0" smtClean="0">
                <a:cs typeface="Consolas" pitchFamily="49" charset="0"/>
              </a:rPr>
              <a:t>vs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4159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69195" y="1713500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12,11,10,13,14,24,34,17,19</a:t>
            </a:r>
            <a:r>
              <a:rPr lang="en-US" dirty="0"/>
              <a:t>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04952" y="384920"/>
            <a:ext cx="3900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to the value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10)</a:t>
            </a:r>
          </a:p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to this value: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– m </a:t>
            </a:r>
            <a:r>
              <a:rPr lang="en-US" dirty="0"/>
              <a:t>(</a:t>
            </a:r>
            <a:r>
              <a:rPr lang="en-US" dirty="0" smtClean="0"/>
              <a:t>19 – 10 = 9)</a:t>
            </a:r>
          </a:p>
        </p:txBody>
      </p:sp>
    </p:spTree>
    <p:extLst>
      <p:ext uri="{BB962C8B-B14F-4D97-AF65-F5344CB8AC3E}">
        <p14:creationId xmlns:p14="http://schemas.microsoft.com/office/powerpoint/2010/main" val="236906028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69195" y="1713500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12,11,10,13,14,24,34,17,19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04952" y="384920"/>
            <a:ext cx="2369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= b = 10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 = n – m = 19 – 10 = 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4404" y="2766824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= a + 1 + (n `div` 2) </a:t>
            </a:r>
            <a:br>
              <a:rPr lang="en-US" dirty="0" smtClean="0"/>
            </a:br>
            <a:r>
              <a:rPr lang="en-US" dirty="0" smtClean="0"/>
              <a:t>   = 10 + 1 + (9 `div` 2) </a:t>
            </a:r>
            <a:br>
              <a:rPr lang="en-US" dirty="0" smtClean="0"/>
            </a:br>
            <a:r>
              <a:rPr lang="en-US" dirty="0" smtClean="0"/>
              <a:t>   = 15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26046" y="2189306"/>
            <a:ext cx="0" cy="488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76620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69195" y="1713500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12,11,10,13,14,24,34,17,19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04952" y="384920"/>
            <a:ext cx="2369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= b = 10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 = n – m = 19 – 10 = 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84404" y="2766824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= a + 1 + (n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10 + 1 + (9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826046" y="2189306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630890" y="4734682"/>
            <a:ext cx="933236" cy="78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46119" y="5617671"/>
            <a:ext cx="2165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12,11,10,13,14]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86336" y="4732786"/>
            <a:ext cx="924732" cy="7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17733" y="5617671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vs</a:t>
            </a:r>
            <a:r>
              <a:rPr lang="en-US" dirty="0" smtClean="0"/>
              <a:t> = [24,34,17,19</a:t>
            </a:r>
            <a:r>
              <a:rPr lang="en-US" dirty="0"/>
              <a:t>]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831255" y="3670485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29799" y="4243659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 (&lt; b) </a:t>
            </a:r>
            <a:r>
              <a:rPr lang="en-US" i="1" dirty="0" err="1" smtClean="0"/>
              <a:t>xs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979161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69195" y="1600486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12,11,10,13,14,24,34,17,19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030054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04952" y="271906"/>
            <a:ext cx="2369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= b = 10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 = n – m = 19 – 10 = 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4404" y="2653810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= a + 1 + (n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10 + 1 + (9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26046" y="2076292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30890" y="4621668"/>
            <a:ext cx="933236" cy="7825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86336" y="4619772"/>
            <a:ext cx="924732" cy="78273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31255" y="3557471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29799" y="4130645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partition (&lt; b)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2274" y="5873989"/>
            <a:ext cx="7423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length </a:t>
            </a:r>
            <a:r>
              <a:rPr lang="en-US" i="1" dirty="0" smtClean="0"/>
              <a:t>us</a:t>
            </a:r>
            <a:r>
              <a:rPr lang="en-US" dirty="0" smtClean="0"/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5</a:t>
            </a:r>
          </a:p>
          <a:p>
            <a:r>
              <a:rPr lang="en-US" dirty="0" smtClean="0"/>
              <a:t>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en-US" dirty="0" smtClean="0"/>
              <a:t> b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/>
              <a:t>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15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>
                <a:cs typeface="Consolas" pitchFamily="49" charset="0"/>
              </a:rPr>
              <a:t> 10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True</a:t>
            </a:r>
          </a:p>
          <a:p>
            <a:r>
              <a:rPr lang="en-US" dirty="0" smtClean="0">
                <a:cs typeface="Consolas" pitchFamily="49" charset="0"/>
              </a:rPr>
              <a:t>Therefore, this list has no missing numbers and we should recurse on the other.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6119" y="5504657"/>
            <a:ext cx="2165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12,11,10,13,14]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17733" y="5504657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vs</a:t>
            </a:r>
            <a:r>
              <a:rPr lang="en-US" dirty="0" smtClean="0"/>
              <a:t> = [24,34,17,19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3699395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75361" y="1713500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= </a:t>
            </a:r>
            <a:r>
              <a:rPr lang="en-US" dirty="0"/>
              <a:t>[24,34,17,19]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84404" y="384920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to  the value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(15)</a:t>
            </a:r>
          </a:p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to the value of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- m</a:t>
            </a:r>
            <a:r>
              <a:rPr lang="en-US" dirty="0" smtClean="0"/>
              <a:t>  (4)</a:t>
            </a:r>
          </a:p>
        </p:txBody>
      </p:sp>
    </p:spTree>
    <p:extLst>
      <p:ext uri="{BB962C8B-B14F-4D97-AF65-F5344CB8AC3E}">
        <p14:creationId xmlns:p14="http://schemas.microsoft.com/office/powerpoint/2010/main" val="153148373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75361" y="1713500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[24,34,17,19]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35774" y="2766824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= a + 1 + (n `div` 2) </a:t>
            </a:r>
            <a:br>
              <a:rPr lang="en-US" dirty="0" smtClean="0"/>
            </a:br>
            <a:r>
              <a:rPr lang="en-US" dirty="0" smtClean="0"/>
              <a:t>   = 15 + 1 + (4 `div` 2) </a:t>
            </a:r>
            <a:br>
              <a:rPr lang="en-US" dirty="0" smtClean="0"/>
            </a:br>
            <a:r>
              <a:rPr lang="en-US" dirty="0" smtClean="0"/>
              <a:t>   = 18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26046" y="2189306"/>
            <a:ext cx="0" cy="488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75361" y="1713500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[24,34,17,19]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54141" y="442823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 the value of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(15)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the value of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n - 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(4)</a:t>
            </a:r>
          </a:p>
        </p:txBody>
      </p:sp>
    </p:spTree>
    <p:extLst>
      <p:ext uri="{BB962C8B-B14F-4D97-AF65-F5344CB8AC3E}">
        <p14:creationId xmlns:p14="http://schemas.microsoft.com/office/powerpoint/2010/main" val="174960541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30890" y="4621668"/>
            <a:ext cx="933236" cy="78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3381" y="5504657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us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17]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86336" y="4619772"/>
            <a:ext cx="924732" cy="7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58829" y="5504657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vs</a:t>
            </a:r>
            <a:r>
              <a:rPr lang="en-US" dirty="0" smtClean="0"/>
              <a:t> = [24,34,19 ]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31255" y="3557471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29799" y="4130645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 (&lt; b) </a:t>
            </a:r>
            <a:r>
              <a:rPr lang="en-US" i="1" dirty="0" err="1" smtClean="0"/>
              <a:t>xs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2274" y="5873989"/>
            <a:ext cx="6596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length </a:t>
            </a:r>
            <a:r>
              <a:rPr lang="en-US" i="1" dirty="0" smtClean="0"/>
              <a:t>us</a:t>
            </a:r>
            <a:r>
              <a:rPr lang="en-US" dirty="0" smtClean="0"/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1</a:t>
            </a:r>
          </a:p>
          <a:p>
            <a:r>
              <a:rPr lang="en-US" dirty="0" smtClean="0"/>
              <a:t>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en-US" dirty="0" smtClean="0"/>
              <a:t> b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/>
              <a:t>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18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>
                <a:cs typeface="Consolas" pitchFamily="49" charset="0"/>
              </a:rPr>
              <a:t> 15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False</a:t>
            </a:r>
          </a:p>
          <a:p>
            <a:r>
              <a:rPr lang="en-US" dirty="0" smtClean="0">
                <a:cs typeface="Consolas" pitchFamily="49" charset="0"/>
              </a:rPr>
              <a:t>Therefore, this list has a missing number and we should recurse on it.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75361" y="1600486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[24,34,17,19]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807208" y="1030054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35774" y="2653810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= a + 1 + (n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15 + 1 + (4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18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826046" y="2076292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75361" y="1600486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[24,34,17,19]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807208" y="1030054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54141" y="329809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 the value of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(15)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the value of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n - 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(4)</a:t>
            </a:r>
          </a:p>
        </p:txBody>
      </p:sp>
    </p:spTree>
    <p:extLst>
      <p:ext uri="{BB962C8B-B14F-4D97-AF65-F5344CB8AC3E}">
        <p14:creationId xmlns:p14="http://schemas.microsoft.com/office/powerpoint/2010/main" val="223014884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129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17143" y="1713500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= [17]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84404" y="384920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to  the old value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(15)</a:t>
            </a:r>
          </a:p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to the value of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/>
              <a:t>  (1)</a:t>
            </a:r>
          </a:p>
        </p:txBody>
      </p:sp>
    </p:spTree>
    <p:extLst>
      <p:ext uri="{BB962C8B-B14F-4D97-AF65-F5344CB8AC3E}">
        <p14:creationId xmlns:p14="http://schemas.microsoft.com/office/powerpoint/2010/main" val="273195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the First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just find the first difference, not all the differences.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17143" y="1713500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[17]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84404" y="384920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 the old value of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(15)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the value of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5774" y="2766824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= a + 1 + (n `div` 2) </a:t>
            </a:r>
            <a:br>
              <a:rPr lang="en-US" dirty="0" smtClean="0"/>
            </a:br>
            <a:r>
              <a:rPr lang="en-US" dirty="0" smtClean="0"/>
              <a:t>   = 15 + 1 + (1 `div` 2) </a:t>
            </a:r>
            <a:br>
              <a:rPr lang="en-US" dirty="0" smtClean="0"/>
            </a:br>
            <a:r>
              <a:rPr lang="en-US" dirty="0" smtClean="0"/>
              <a:t>   = 16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26046" y="2189306"/>
            <a:ext cx="0" cy="488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5414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17143" y="1600486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xs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= [17]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030054"/>
            <a:ext cx="0" cy="4888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84404" y="271906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 the old value of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(15)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to the value of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5774" y="2653810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= a + 1 + (n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15 + 1 + (1 `div` 2)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= 16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26046" y="2076292"/>
            <a:ext cx="0" cy="488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30890" y="4621668"/>
            <a:ext cx="933236" cy="78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3381" y="5504657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us</a:t>
            </a:r>
            <a:r>
              <a:rPr lang="en-US" dirty="0" smtClean="0"/>
              <a:t> = [ ]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86336" y="4619772"/>
            <a:ext cx="924732" cy="7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20473" y="5504657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vs</a:t>
            </a:r>
            <a:r>
              <a:rPr lang="en-US" dirty="0" smtClean="0"/>
              <a:t> = [17]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31255" y="3557471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29799" y="4130645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 (&lt; b) </a:t>
            </a:r>
            <a:r>
              <a:rPr lang="en-US" i="1" dirty="0" err="1" smtClean="0"/>
              <a:t>xs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2274" y="5873989"/>
            <a:ext cx="6596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length </a:t>
            </a:r>
            <a:r>
              <a:rPr lang="en-US" i="1" dirty="0" smtClean="0"/>
              <a:t>us</a:t>
            </a:r>
            <a:r>
              <a:rPr lang="en-US" dirty="0" smtClean="0"/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0</a:t>
            </a:r>
          </a:p>
          <a:p>
            <a:r>
              <a:rPr lang="en-US" dirty="0" smtClean="0"/>
              <a:t>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en-US" dirty="0" smtClean="0"/>
              <a:t> b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/>
              <a:t>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16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</a:t>
            </a:r>
            <a:r>
              <a:rPr lang="en-US" dirty="0" smtClean="0">
                <a:cs typeface="Consolas" pitchFamily="49" charset="0"/>
              </a:rPr>
              <a:t> 15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dirty="0" smtClean="0">
                <a:cs typeface="Consolas" pitchFamily="49" charset="0"/>
              </a:rPr>
              <a:t>False</a:t>
            </a:r>
          </a:p>
          <a:p>
            <a:r>
              <a:rPr lang="en-US" dirty="0" smtClean="0">
                <a:cs typeface="Consolas" pitchFamily="49" charset="0"/>
              </a:rPr>
              <a:t>Therefore, this list has a missing number and we should recurse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2222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69881" y="1713500"/>
            <a:ext cx="2295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en-US" dirty="0" smtClean="0"/>
              <a:t> 0 then return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a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07208" y="1143068"/>
            <a:ext cx="0" cy="48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84404" y="384920"/>
            <a:ext cx="314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to  the old value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(15)</a:t>
            </a:r>
          </a:p>
          <a:p>
            <a:r>
              <a:rPr lang="en-US" dirty="0" smtClean="0"/>
              <a:t>set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to the value of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/>
              <a:t>  (0)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8122" y="2995342"/>
            <a:ext cx="4213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Done! The answer is: 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577895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 list of length “n” this </a:t>
            </a:r>
            <a:r>
              <a:rPr lang="en-US" dirty="0" smtClean="0"/>
              <a:t>algorithm takes </a:t>
            </a:r>
            <a:r>
              <a:rPr lang="en-US" dirty="0"/>
              <a:t>on the order of n steps.</a:t>
            </a:r>
          </a:p>
          <a:p>
            <a:r>
              <a:rPr lang="en-US" dirty="0"/>
              <a:t>That is, it is a linear-time solution for the problem.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5550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the Solution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8096" y="1720921"/>
            <a:ext cx="7736441" cy="34163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import List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minfree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minfree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minfrom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0 (length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minfrom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::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-&gt;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])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minfrom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(n,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| n == 0     = a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| m == b - a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minfrom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b (n - m,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| otherwise 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minfrom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(m, us)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  where (us,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= partition (&lt;b)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        b        = a + 1 + (n `div` 2)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        m        = length us</a:t>
            </a:r>
          </a:p>
        </p:txBody>
      </p:sp>
    </p:spTree>
    <p:extLst>
      <p:ext uri="{BB962C8B-B14F-4D97-AF65-F5344CB8AC3E}">
        <p14:creationId xmlns:p14="http://schemas.microsoft.com/office/powerpoint/2010/main" val="1188547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Representation </a:t>
            </a:r>
            <a:br>
              <a:rPr lang="en-US" dirty="0" smtClean="0"/>
            </a:br>
            <a:r>
              <a:rPr lang="en-US" dirty="0" smtClean="0"/>
              <a:t>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A: represent it using the natural numbers, </a:t>
            </a:r>
            <a:r>
              <a:rPr lang="en-US" b="1" dirty="0" smtClean="0"/>
              <a:t>N</a:t>
            </a:r>
            <a:r>
              <a:rPr lang="en-US" dirty="0" smtClean="0"/>
              <a:t> = (0, 1, …) </a:t>
            </a:r>
          </a:p>
          <a:p>
            <a:r>
              <a:rPr lang="en-US" dirty="0" smtClean="0"/>
              <a:t>List B: also represent it using the natural numbers; the numbers may be in any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smallest number </a:t>
            </a:r>
            <a:br>
              <a:rPr lang="en-US" dirty="0" smtClean="0"/>
            </a:br>
            <a:r>
              <a:rPr lang="en-US" dirty="0" smtClean="0"/>
              <a:t>not in this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1" y="2572435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30211" y="3195263"/>
            <a:ext cx="30823" cy="1366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4728" y="47466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0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Re-Statement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smallest natural number not in a given finite list of natural numbers.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Will Solve The Problem </a:t>
            </a:r>
            <a:br>
              <a:rPr lang="en-US" dirty="0" smtClean="0"/>
            </a:br>
            <a:r>
              <a:rPr lang="en-US" dirty="0" smtClean="0"/>
              <a:t>In Two Ways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#1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notElem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600200"/>
            <a:ext cx="8229600" cy="22629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</a:t>
            </a:r>
            <a:r>
              <a:rPr lang="en-US" dirty="0" err="1" smtClean="0"/>
              <a:t>notElem</a:t>
            </a:r>
            <a:r>
              <a:rPr lang="en-US" dirty="0" smtClean="0"/>
              <a:t>” is a standard function.</a:t>
            </a:r>
          </a:p>
          <a:p>
            <a:r>
              <a:rPr lang="en-US" dirty="0" smtClean="0"/>
              <a:t>It takes two arguments, a value and a list.</a:t>
            </a:r>
          </a:p>
          <a:p>
            <a:r>
              <a:rPr lang="en-US" dirty="0" smtClean="0"/>
              <a:t>It returns True if the value is not an element of the list, False otherwise.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2784" y="4193214"/>
            <a:ext cx="5282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notElem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23 [08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23, 09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…, 06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31719" y="4654879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4590" y="5832510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reading this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673" y="1371601"/>
            <a:ext cx="3462045" cy="49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notElem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notElem</a:t>
            </a:r>
            <a:r>
              <a:rPr lang="en-US" dirty="0" smtClean="0"/>
              <a:t> function can be used to help solve the problem.</a:t>
            </a:r>
          </a:p>
          <a:p>
            <a:r>
              <a:rPr lang="en-US" dirty="0" smtClean="0"/>
              <a:t>Iterate through each natural number and see if it is not an element of the list. Retain any natural number not in the list.</a:t>
            </a:r>
          </a:p>
          <a:p>
            <a:r>
              <a:rPr lang="en-US" dirty="0" smtClean="0"/>
              <a:t>See next slide. (Note: “</a:t>
            </a:r>
            <a:r>
              <a:rPr lang="en-US" b="1" dirty="0" smtClean="0"/>
              <a:t>N</a:t>
            </a:r>
            <a:r>
              <a:rPr lang="en-US" dirty="0" smtClean="0"/>
              <a:t>” denotes the natural numbers: 0, 1, 2, …)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1866" y="1012361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each </a:t>
            </a:r>
            <a:r>
              <a:rPr lang="en-US" sz="2400" i="1" dirty="0" smtClean="0"/>
              <a:t>x</a:t>
            </a:r>
            <a:r>
              <a:rPr lang="en-US" sz="2400" dirty="0" smtClean="0"/>
              <a:t> in </a:t>
            </a:r>
            <a:r>
              <a:rPr lang="en-US" sz="2400" b="1" dirty="0" smtClean="0"/>
              <a:t>N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75321" y="1534874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Decision 7"/>
          <p:cNvSpPr/>
          <p:nvPr/>
        </p:nvSpPr>
        <p:spPr>
          <a:xfrm>
            <a:off x="2824841" y="2677873"/>
            <a:ext cx="2128158" cy="1741716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notElem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061" y="1850556"/>
            <a:ext cx="48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endParaRPr lang="en-US" sz="2400" i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74777" y="3526961"/>
            <a:ext cx="1111722" cy="10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6499" y="3276591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[08, 23, 09</a:t>
            </a:r>
            <a:r>
              <a:rPr lang="en-US" sz="2400" dirty="0" smtClean="0"/>
              <a:t>, …, 06</a:t>
            </a:r>
            <a:r>
              <a:rPr lang="en-US" sz="2400" dirty="0"/>
              <a:t>]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713119" y="3548731"/>
            <a:ext cx="1111722" cy="10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90064" y="31241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13660" y="3324581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discard </a:t>
            </a:r>
            <a:r>
              <a:rPr lang="en-US" sz="2400" i="1" dirty="0" smtClean="0"/>
              <a:t>x</a:t>
            </a:r>
            <a:endParaRPr lang="en-US" sz="2400" i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88920" y="4419589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73291" y="461552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1917" y="5527178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retain </a:t>
            </a:r>
            <a:r>
              <a:rPr lang="en-US" sz="2400" i="1" dirty="0" smtClean="0"/>
              <a:t>x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547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“filter” is a standard function.</a:t>
            </a:r>
          </a:p>
          <a:p>
            <a:r>
              <a:rPr lang="en-US" dirty="0" smtClean="0"/>
              <a:t>It does all that stuff shown on the previous slide: </a:t>
            </a:r>
          </a:p>
          <a:p>
            <a:pPr lvl="1"/>
            <a:r>
              <a:rPr lang="en-US" dirty="0" smtClean="0"/>
              <a:t>it selects, one by one, the values in </a:t>
            </a:r>
            <a:r>
              <a:rPr lang="en-US" b="1" dirty="0" smtClean="0"/>
              <a:t>N</a:t>
            </a:r>
          </a:p>
          <a:p>
            <a:pPr lvl="1"/>
            <a:r>
              <a:rPr lang="en-US" dirty="0" smtClean="0"/>
              <a:t>it hands the value to the </a:t>
            </a:r>
            <a:r>
              <a:rPr lang="en-US" dirty="0" err="1" smtClean="0"/>
              <a:t>notElem</a:t>
            </a:r>
            <a:r>
              <a:rPr lang="en-US" dirty="0" smtClean="0"/>
              <a:t> function, “Hey, is this value not an element of [08, 23, 09, …, 06]?” 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notElem</a:t>
            </a:r>
            <a:r>
              <a:rPr lang="en-US" dirty="0" smtClean="0"/>
              <a:t> returns True, it retains the value.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 filter and </a:t>
            </a:r>
            <a:r>
              <a:rPr lang="en-US" dirty="0" err="1" smtClean="0"/>
              <a:t>notElem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4945" y="3457356"/>
            <a:ext cx="5961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filter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notElem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___)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[0, 1, 2, ..]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1" y="2006378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37315" y="2514600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15602" y="5149339"/>
            <a:ext cx="40735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[15</a:t>
            </a:r>
            <a:r>
              <a:rPr lang="en-US" sz="2000" dirty="0" smtClean="0"/>
              <a:t>, 16, 18, 20, 22, 24, 25, 26, 27, …]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37311" y="3995092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8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49286"/>
          </a:xfrm>
        </p:spPr>
        <p:txBody>
          <a:bodyPr/>
          <a:lstStyle/>
          <a:p>
            <a:r>
              <a:rPr lang="en-US" dirty="0" smtClean="0"/>
              <a:t>“head” is a standard function.</a:t>
            </a:r>
          </a:p>
          <a:p>
            <a:r>
              <a:rPr lang="en-US" dirty="0" smtClean="0"/>
              <a:t>It selects the </a:t>
            </a:r>
            <a:r>
              <a:rPr lang="en-US" i="1" dirty="0" smtClean="0"/>
              <a:t>first</a:t>
            </a:r>
            <a:r>
              <a:rPr lang="en-US" dirty="0" smtClean="0"/>
              <a:t> value in a list.</a:t>
            </a:r>
          </a:p>
          <a:p>
            <a:r>
              <a:rPr lang="en-US" dirty="0"/>
              <a:t>C</a:t>
            </a:r>
            <a:r>
              <a:rPr lang="en-US" dirty="0" smtClean="0"/>
              <a:t>ompose it with filter and </a:t>
            </a:r>
            <a:r>
              <a:rPr lang="en-US" dirty="0" err="1" smtClean="0"/>
              <a:t>notElem</a:t>
            </a:r>
            <a:r>
              <a:rPr lang="en-US" dirty="0" smtClean="0"/>
              <a:t> to complete the solution: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174" y="5262654"/>
            <a:ext cx="7151317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head (filter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notElem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___) [0, 1, 2,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..])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1" y="4085549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08715" y="4550227"/>
            <a:ext cx="0" cy="71242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08711" y="5758569"/>
            <a:ext cx="0" cy="7450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200046" y="650365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315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0904" y="2591855"/>
            <a:ext cx="5791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head (filter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notElem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i="1" dirty="0" err="1" smtClean="0">
                <a:latin typeface="Consolas" pitchFamily="49" charset="0"/>
                <a:cs typeface="Consolas" pitchFamily="49" charset="0"/>
              </a:rPr>
              <a:t>xs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 ..])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9329" y="5898884"/>
            <a:ext cx="5256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(pronounced, </a:t>
            </a:r>
            <a:r>
              <a:rPr lang="en-US" i="1" dirty="0" err="1" smtClean="0"/>
              <a:t>ex’es</a:t>
            </a:r>
            <a:r>
              <a:rPr lang="en-US" dirty="0" smtClean="0"/>
              <a:t>) is the list that we are analyzing.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[0 ..] </a:t>
            </a:r>
            <a:r>
              <a:rPr lang="en-US" dirty="0" smtClean="0"/>
              <a:t>is the natural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#2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 to discard some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that we are analyzing a list of values.</a:t>
            </a:r>
          </a:p>
          <a:p>
            <a:r>
              <a:rPr lang="en-US" dirty="0" smtClean="0"/>
              <a:t>We are representing the values using numbers.</a:t>
            </a:r>
          </a:p>
          <a:p>
            <a:r>
              <a:rPr lang="en-US" dirty="0" smtClean="0"/>
              <a:t>We represent one value as 0, another value as 2, and so forth.</a:t>
            </a:r>
          </a:p>
          <a:p>
            <a:r>
              <a:rPr lang="en-US" dirty="0" smtClean="0"/>
              <a:t>Suppose we have 20 values. Suppose one of the values has the number 23. We can discard it.</a:t>
            </a:r>
          </a:p>
          <a:p>
            <a:r>
              <a:rPr lang="en-US" dirty="0" smtClean="0"/>
              <a:t>Therefore, use the filter function to retain only values that are less than the length of the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2253" y="2267642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4316183" y="-756551"/>
            <a:ext cx="457200" cy="780505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72905" y="3518324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length = 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70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278" y="1703037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03913" y="2095488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3053433" y="3238487"/>
            <a:ext cx="2128158" cy="1741716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&lt;=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3653" y="2411170"/>
            <a:ext cx="48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endParaRPr lang="en-US" sz="2400" i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203369" y="4087575"/>
            <a:ext cx="1111722" cy="10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15091" y="3837205"/>
            <a:ext cx="300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length [08</a:t>
            </a:r>
            <a:r>
              <a:rPr lang="en-US" sz="2400" dirty="0"/>
              <a:t>, 23</a:t>
            </a:r>
            <a:r>
              <a:rPr lang="en-US" sz="2400" dirty="0" smtClean="0"/>
              <a:t>, …, 06</a:t>
            </a:r>
            <a:r>
              <a:rPr lang="en-US" sz="2400" dirty="0"/>
              <a:t>]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41711" y="4109345"/>
            <a:ext cx="1111722" cy="10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8656" y="368479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2252" y="3885195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discard </a:t>
            </a:r>
            <a:r>
              <a:rPr lang="en-US" sz="2400" i="1" dirty="0" smtClean="0"/>
              <a:t>x</a:t>
            </a:r>
            <a:endParaRPr lang="en-US" sz="2400" i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17512" y="4980203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01883" y="517613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70509" y="6087792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retain </a:t>
            </a:r>
            <a:r>
              <a:rPr lang="en-US" sz="2400" i="1" dirty="0" smtClean="0"/>
              <a:t>x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730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82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following slides amplifies the content of the book’s Chapter 1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Chapter 1 shows three ways to solve the problem of finding the smallest free number. Also, it shows a neat sorting algorithm.</a:t>
            </a:r>
          </a:p>
          <a:p>
            <a:r>
              <a:rPr lang="en-US" dirty="0" smtClean="0"/>
              <a:t>Slides 1 – 57 describes version #1 of finding the smallest free number.</a:t>
            </a:r>
          </a:p>
          <a:p>
            <a:r>
              <a:rPr lang="en-US" dirty="0" smtClean="0"/>
              <a:t>Slides 58 – 89 describes the sorting algorithm.</a:t>
            </a:r>
          </a:p>
          <a:p>
            <a:r>
              <a:rPr lang="en-US" dirty="0" smtClean="0"/>
              <a:t>Slides 90 – 105 </a:t>
            </a:r>
            <a:r>
              <a:rPr lang="en-US" dirty="0"/>
              <a:t>describes version </a:t>
            </a:r>
            <a:r>
              <a:rPr lang="en-US" dirty="0" smtClean="0"/>
              <a:t>#2 </a:t>
            </a:r>
            <a:r>
              <a:rPr lang="en-US" dirty="0"/>
              <a:t>of finding the smallest free number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Slides 106 – 133 </a:t>
            </a:r>
            <a:r>
              <a:rPr lang="en-US" dirty="0"/>
              <a:t>describes version </a:t>
            </a:r>
            <a:r>
              <a:rPr lang="en-US" dirty="0" smtClean="0"/>
              <a:t>#3 </a:t>
            </a:r>
            <a:r>
              <a:rPr lang="en-US" dirty="0"/>
              <a:t>of finding the smallest free number.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3277" y="1703037"/>
            <a:ext cx="8384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</a:t>
            </a:r>
            <a:r>
              <a:rPr lang="en-US" sz="2400" b="1" dirty="0">
                <a:solidFill>
                  <a:srgbClr val="FF0000"/>
                </a:solidFill>
              </a:rPr>
              <a:t>23</a:t>
            </a:r>
            <a:r>
              <a:rPr lang="en-US" sz="2000" dirty="0"/>
              <a:t>, 09, 00, 12, 11, 01, 10, 13, 07, 41, 04, 14, </a:t>
            </a:r>
            <a:r>
              <a:rPr lang="en-US" sz="2400" b="1" dirty="0">
                <a:solidFill>
                  <a:srgbClr val="FF0000"/>
                </a:solidFill>
              </a:rPr>
              <a:t>21</a:t>
            </a:r>
            <a:r>
              <a:rPr lang="en-US" sz="2000" dirty="0"/>
              <a:t>, 05, 17, 03, 19, 02, 06]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03913" y="2095488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7512" y="3706541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92840" y="3211674"/>
            <a:ext cx="6131807" cy="46166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filter (&lt;=n)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where n = length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7841" y="4838264"/>
            <a:ext cx="6757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[08, 09, 00, 12, 11, 01, 10, 13, 07, 04, 14, 05, 17, 03, 19, 02, 06</a:t>
            </a:r>
            <a:r>
              <a:rPr lang="en-US" sz="2000" dirty="0"/>
              <a:t>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2057" y="6291943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values are discarded: 23,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“zip” is a standard function.</a:t>
            </a:r>
          </a:p>
          <a:p>
            <a:r>
              <a:rPr lang="en-US" dirty="0" smtClean="0"/>
              <a:t>It takes two lists and zips them up (just like a zipper zips up two pieces of clothing). That is, it pairs: </a:t>
            </a:r>
          </a:p>
          <a:p>
            <a:pPr lvl="1"/>
            <a:r>
              <a:rPr lang="en-US" dirty="0" smtClean="0"/>
              <a:t>the first value in the first list with the first value in the second list</a:t>
            </a:r>
          </a:p>
          <a:p>
            <a:pPr lvl="1"/>
            <a:r>
              <a:rPr lang="en-US" dirty="0" smtClean="0"/>
              <a:t>the second value in the first list with the second value in the second list 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32</a:t>
            </a:fld>
            <a:endParaRPr lang="en-US"/>
          </a:p>
        </p:txBody>
      </p:sp>
      <p:pic>
        <p:nvPicPr>
          <p:cNvPr id="1026" name="Picture 2" descr="C:\Documents and Settings\costello\Local Settings\Temporary Internet Files\Content.IE5\W9E6H3E6\MC9001992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590" y="2556311"/>
            <a:ext cx="2887409" cy="405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17447" y="1642177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 this value with this value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03914" y="2011509"/>
            <a:ext cx="1" cy="72080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01342" y="1955906"/>
            <a:ext cx="1" cy="72080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1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zip the filtered set </a:t>
            </a:r>
            <a:br>
              <a:rPr lang="en-US" dirty="0" smtClean="0"/>
            </a:br>
            <a:r>
              <a:rPr lang="en-US" dirty="0" smtClean="0"/>
              <a:t>with a list of True values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7355" y="2563150"/>
            <a:ext cx="675710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[08, 09, 00, 12, 11, 01, 10, 13, 07, 04, 14, 05, 17, 03, 19, 02, 06</a:t>
            </a:r>
            <a:r>
              <a:rPr lang="en-US" sz="2000" dirty="0"/>
              <a:t>]</a:t>
            </a:r>
          </a:p>
        </p:txBody>
      </p:sp>
      <p:sp>
        <p:nvSpPr>
          <p:cNvPr id="5" name="Rectangle 4"/>
          <p:cNvSpPr/>
          <p:nvPr/>
        </p:nvSpPr>
        <p:spPr>
          <a:xfrm>
            <a:off x="7058637" y="2563150"/>
            <a:ext cx="181306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[True, True, …]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49" y="2963260"/>
            <a:ext cx="2745173" cy="204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34290" y="5043491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nsolas" pitchFamily="49" charset="0"/>
                <a:cs typeface="Consolas" pitchFamily="49" charset="0"/>
              </a:rPr>
              <a:t>zip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>
            <a:off x="6306535" y="5689822"/>
            <a:ext cx="0" cy="3517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51155" y="6144550"/>
            <a:ext cx="758566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[(08, True), (09, True), (00, True), (12, True),  (11, True), …, (06, True)]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63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“repeat” is a standard function.</a:t>
            </a:r>
          </a:p>
          <a:p>
            <a:r>
              <a:rPr lang="en-US" dirty="0" smtClean="0"/>
              <a:t>It repeats its argument an infinite number of times.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53632" y="3556230"/>
            <a:ext cx="2970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nsolas" pitchFamily="49" charset="0"/>
                <a:cs typeface="Consolas" pitchFamily="49" charset="0"/>
              </a:rPr>
              <a:t>repeat True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67574" y="4202561"/>
            <a:ext cx="1" cy="656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37101" y="5011119"/>
            <a:ext cx="2856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[True, True, True, …]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90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list of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2630" y="3470282"/>
            <a:ext cx="7085594" cy="954107"/>
          </a:xfrm>
          <a:prstGeom prst="rect">
            <a:avLst/>
          </a:prstGeom>
          <a:noFill/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zip (filter (&lt;=n)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 (repeat True)</a:t>
            </a:r>
          </a:p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where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n = length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55427" y="4566249"/>
            <a:ext cx="0" cy="118036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1128" y="1772460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66309" y="2236641"/>
            <a:ext cx="0" cy="118036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84366" y="5773396"/>
            <a:ext cx="7585666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[(08, True), (09, True), (00, True), (12, True),  (11, True), …, (06, True)]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11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67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list of pairs is called an “association list” (or </a:t>
            </a:r>
            <a:r>
              <a:rPr lang="en-US" dirty="0" err="1" smtClean="0"/>
              <a:t>alist</a:t>
            </a:r>
            <a:r>
              <a:rPr lang="en-US" dirty="0" smtClean="0"/>
              <a:t> for short)</a:t>
            </a:r>
          </a:p>
          <a:p>
            <a:r>
              <a:rPr lang="en-US" dirty="0" smtClean="0"/>
              <a:t>The first value in a pair is the </a:t>
            </a:r>
            <a:r>
              <a:rPr lang="en-US" i="1" dirty="0" smtClean="0"/>
              <a:t>index</a:t>
            </a:r>
            <a:r>
              <a:rPr lang="en-US" dirty="0" smtClean="0"/>
              <a:t>. The second value is the </a:t>
            </a:r>
            <a:r>
              <a:rPr lang="en-US" i="1" dirty="0" smtClean="0"/>
              <a:t>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value can be quickly obtained given its index.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6394" y="5188084"/>
            <a:ext cx="758566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[(08, True), (09, True), (00, True), (12, True),  (11, True), …, (06, True)]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72882" y="4767937"/>
            <a:ext cx="227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Association List: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2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“OR” each value in the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with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131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all indexes from 0 to the length of the list, OR the value with False. OR is represented by this symbol: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||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5428" y="3429000"/>
            <a:ext cx="8425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[(0,True),(1,True),(2,True),(3,True),(4,True</a:t>
            </a:r>
            <a:r>
              <a:rPr lang="en-US" sz="2000" dirty="0" smtClean="0"/>
              <a:t>), …,(14,True),(17,True), (</a:t>
            </a:r>
            <a:r>
              <a:rPr lang="en-US" sz="2000" dirty="0"/>
              <a:t>19,True</a:t>
            </a:r>
            <a:r>
              <a:rPr lang="en-US" sz="2000" dirty="0" smtClean="0"/>
              <a:t>)]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77686" y="3829110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4095" y="4408714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||</a:t>
            </a:r>
            <a:r>
              <a:rPr lang="en-US" dirty="0"/>
              <a:t>) False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4538" y="5399362"/>
            <a:ext cx="8719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[(0,True),(1,True),(2,True),(3,True),(4,True</a:t>
            </a:r>
            <a:r>
              <a:rPr lang="en-US" sz="2000" dirty="0" smtClean="0"/>
              <a:t>), …,(14,True),(15,False),(16,False),…]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66796" y="4819732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33624" y="3829106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80033" y="4408710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||</a:t>
            </a:r>
            <a:r>
              <a:rPr lang="en-US" dirty="0"/>
              <a:t>) False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22734" y="4819728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46260" y="3829102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92669" y="4408706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||</a:t>
            </a:r>
            <a:r>
              <a:rPr lang="en-US" dirty="0"/>
              <a:t>) False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35370" y="4819724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2453" y="4386546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09788" y="3829098"/>
            <a:ext cx="0" cy="5796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956197" y="4408702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||</a:t>
            </a:r>
            <a:r>
              <a:rPr lang="en-US" dirty="0"/>
              <a:t>) False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498898" y="4819720"/>
            <a:ext cx="467959" cy="57964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88001" y="438654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84187" y="438653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Gaps result in the creation of a pair with a value of 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3028" y="2362200"/>
            <a:ext cx="8425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[(0,True),(1,True),(2,True),(3,True),(4,True</a:t>
            </a:r>
            <a:r>
              <a:rPr lang="en-US" sz="2000" dirty="0" smtClean="0"/>
              <a:t>), …,(14,True),(17,True), (</a:t>
            </a:r>
            <a:r>
              <a:rPr lang="en-US" sz="2000" dirty="0"/>
              <a:t>19,True</a:t>
            </a:r>
            <a:r>
              <a:rPr lang="en-US" sz="2000" dirty="0" smtClean="0"/>
              <a:t>)]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46372" y="2808513"/>
            <a:ext cx="10886" cy="65314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93974" y="3428990"/>
            <a:ext cx="2422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a gap in the </a:t>
            </a:r>
            <a:r>
              <a:rPr lang="en-US" dirty="0" err="1" smtClean="0"/>
              <a:t>alist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produces a pair with a</a:t>
            </a:r>
          </a:p>
          <a:p>
            <a:r>
              <a:rPr lang="en-US" dirty="0" smtClean="0"/>
              <a:t>value of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accumArray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accumArray</a:t>
            </a:r>
            <a:r>
              <a:rPr lang="en-US" dirty="0" smtClean="0"/>
              <a:t>” is a standard function.</a:t>
            </a:r>
          </a:p>
          <a:p>
            <a:r>
              <a:rPr lang="en-US" dirty="0" smtClean="0"/>
              <a:t>It does all the stuff shown on the previous two slides:</a:t>
            </a:r>
          </a:p>
          <a:p>
            <a:pPr marL="457200" lvl="1" indent="0">
              <a:buNone/>
            </a:pPr>
            <a:r>
              <a:rPr lang="en-US" dirty="0" smtClean="0"/>
              <a:t>  For each index from 0 to the length of the list do</a:t>
            </a:r>
          </a:p>
          <a:p>
            <a:pPr marL="914400" lvl="2" indent="0">
              <a:buNone/>
            </a:pPr>
            <a:r>
              <a:rPr lang="en-US" dirty="0" smtClean="0"/>
              <a:t>  Apply a function (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||</a:t>
            </a:r>
            <a:r>
              <a:rPr lang="en-US" dirty="0" smtClean="0"/>
              <a:t>) to the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Functional </a:t>
            </a:r>
            <a:br>
              <a:rPr lang="en-US" dirty="0" smtClean="0"/>
            </a:br>
            <a:r>
              <a:rPr lang="en-US" dirty="0" smtClean="0"/>
              <a:t>Algorithm Design?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70325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It is solving problems by composing functions.</a:t>
            </a:r>
            <a:endParaRPr lang="en-US" dirty="0"/>
          </a:p>
        </p:txBody>
      </p:sp>
      <p:sp>
        <p:nvSpPr>
          <p:cNvPr id="5" name="Puzzle4"/>
          <p:cNvSpPr>
            <a:spLocks noEditPoints="1" noChangeArrowheads="1"/>
          </p:cNvSpPr>
          <p:nvPr/>
        </p:nvSpPr>
        <p:spPr bwMode="auto">
          <a:xfrm>
            <a:off x="1012384" y="4410311"/>
            <a:ext cx="1079500" cy="1349375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Puzzle1"/>
          <p:cNvSpPr>
            <a:spLocks noEditPoints="1" noChangeArrowheads="1"/>
          </p:cNvSpPr>
          <p:nvPr/>
        </p:nvSpPr>
        <p:spPr bwMode="auto">
          <a:xfrm>
            <a:off x="1861696" y="3181586"/>
            <a:ext cx="1584325" cy="874713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Puzzle3"/>
          <p:cNvSpPr>
            <a:spLocks noEditPoints="1" noChangeArrowheads="1"/>
          </p:cNvSpPr>
          <p:nvPr/>
        </p:nvSpPr>
        <p:spPr bwMode="auto">
          <a:xfrm>
            <a:off x="2825309" y="4408724"/>
            <a:ext cx="1081087" cy="1181100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16840" y="4056299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uzzle4"/>
          <p:cNvSpPr>
            <a:spLocks noEditPoints="1" noChangeArrowheads="1"/>
          </p:cNvSpPr>
          <p:nvPr/>
        </p:nvSpPr>
        <p:spPr bwMode="auto">
          <a:xfrm>
            <a:off x="5921840" y="4023415"/>
            <a:ext cx="1079500" cy="1349375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Puzzle1"/>
          <p:cNvSpPr>
            <a:spLocks noEditPoints="1" noChangeArrowheads="1"/>
          </p:cNvSpPr>
          <p:nvPr/>
        </p:nvSpPr>
        <p:spPr bwMode="auto">
          <a:xfrm>
            <a:off x="5659902" y="3494778"/>
            <a:ext cx="1584325" cy="874712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Puzzle3"/>
          <p:cNvSpPr>
            <a:spLocks noEditPoints="1" noChangeArrowheads="1"/>
          </p:cNvSpPr>
          <p:nvPr/>
        </p:nvSpPr>
        <p:spPr bwMode="auto">
          <a:xfrm>
            <a:off x="6845765" y="3159815"/>
            <a:ext cx="1081087" cy="1181100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Nearly finished!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6045" y="3631373"/>
            <a:ext cx="7500258" cy="1015663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(||) False 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zip (filter (&lt;=n)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(repeat True))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where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 = length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009" y="1957514"/>
            <a:ext cx="7892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[08, 23, 09, 00, 12, 11, 01, 10, 13, 07, 41, 04, 14, 21, 05, 17, 03, 19, 02, 06]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96195" y="2399927"/>
            <a:ext cx="0" cy="118036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96191" y="4707755"/>
            <a:ext cx="0" cy="118036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1009" y="5931667"/>
            <a:ext cx="8719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[(0,True),(1,True),(2,True),(3,True),(4,True</a:t>
            </a:r>
            <a:r>
              <a:rPr lang="en-US" sz="2000" dirty="0" smtClean="0"/>
              <a:t>), …,(14,True),(15,False),(16,False),…]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17914"/>
          </a:xfrm>
        </p:spPr>
        <p:txBody>
          <a:bodyPr>
            <a:normAutofit/>
          </a:bodyPr>
          <a:lstStyle/>
          <a:p>
            <a:r>
              <a:rPr lang="en-US" dirty="0" smtClean="0"/>
              <a:t>“checklist” is a (user-defined) function; it is the collection of functions shown on the previous slide (copied below).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187" y="4055921"/>
            <a:ext cx="7500258" cy="1015663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(||) False 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zip (filter (&lt;=n)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(repeat True))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where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 = length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310" y="3646713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checklist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elems</a:t>
            </a:r>
            <a:r>
              <a:rPr lang="en-US" dirty="0" smtClean="0"/>
              <a:t>” is a standard function.</a:t>
            </a:r>
          </a:p>
          <a:p>
            <a:r>
              <a:rPr lang="en-US" dirty="0" smtClean="0"/>
              <a:t>Give it an </a:t>
            </a:r>
            <a:r>
              <a:rPr lang="en-US" dirty="0" err="1" smtClean="0"/>
              <a:t>alist</a:t>
            </a:r>
            <a:r>
              <a:rPr lang="en-US" dirty="0" smtClean="0"/>
              <a:t> and it returns its values: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1009" y="3036067"/>
            <a:ext cx="8719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[(0,True),(1,True),(2,True),(3,True),(4,True</a:t>
            </a:r>
            <a:r>
              <a:rPr lang="en-US" sz="2000" dirty="0" smtClean="0"/>
              <a:t>), …,(14,True),(15,False),(16,False),…]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634851" y="4278748"/>
            <a:ext cx="915380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elems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91159" y="3516078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91155" y="4778850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129" y="5518071"/>
            <a:ext cx="6758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[True, True, True, True, True, …,True, False, False, True, True]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24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82296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“id” is a standard function.</a:t>
            </a:r>
          </a:p>
          <a:p>
            <a:r>
              <a:rPr lang="en-US" dirty="0" smtClean="0"/>
              <a:t>It is the identity function; give it a value and it returns the same value: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27809" y="3410697"/>
            <a:ext cx="662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501195" y="4561784"/>
            <a:ext cx="512663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61555" y="3799114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1551" y="5061886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16923" y="5714882"/>
            <a:ext cx="696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082477" y="3421579"/>
            <a:ext cx="803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210293" y="4572666"/>
            <a:ext cx="512663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70653" y="3809996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70649" y="5072768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6021" y="5725764"/>
            <a:ext cx="7601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09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takeWhile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2296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</a:t>
            </a:r>
            <a:r>
              <a:rPr lang="en-US" dirty="0" err="1" smtClean="0"/>
              <a:t>takeWhile</a:t>
            </a:r>
            <a:r>
              <a:rPr lang="en-US" dirty="0" smtClean="0"/>
              <a:t>” is a standard function.</a:t>
            </a:r>
          </a:p>
          <a:p>
            <a:r>
              <a:rPr lang="en-US" dirty="0" smtClean="0"/>
              <a:t>It takes two arguments, a function and a list; it starts at the beginning of the list and retains each value until it arrives at a value for which the function returns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takeWhile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69293" y="3364348"/>
            <a:ext cx="2493806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takeWhile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id ___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91159" y="2601678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91155" y="3864450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93904" y="4603671"/>
            <a:ext cx="42109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[True, True, True, True, True, …,True]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42011" y="2089001"/>
            <a:ext cx="6758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[True, True, True, True, True, …,True, False, False, True, True]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93904" y="6073446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takeWhile</a:t>
            </a:r>
            <a:r>
              <a:rPr lang="en-US" dirty="0" smtClean="0"/>
              <a:t> stops when it gets to the first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176348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“length” is a standard function.</a:t>
            </a:r>
          </a:p>
          <a:p>
            <a:r>
              <a:rPr lang="en-US" dirty="0" smtClean="0"/>
              <a:t>It takes one argument, a list; it returns the number of values in the list: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50246" y="4775791"/>
            <a:ext cx="1691147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ength ___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66548" y="4013121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66544" y="5275893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63458" y="6015114"/>
            <a:ext cx="447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980176" y="3500444"/>
            <a:ext cx="417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[True, True, True, True, True, …,True]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1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Hey, that’s the answer!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13532" y="3131602"/>
            <a:ext cx="1691147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ength ___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29834" y="2368932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229830" y="3631704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26744" y="4370925"/>
            <a:ext cx="447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143462" y="1856255"/>
            <a:ext cx="417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[True, True, True, True, True, …,True]</a:t>
            </a:r>
            <a:endParaRPr lang="en-US" sz="2000" dirty="0"/>
          </a:p>
        </p:txBody>
      </p:sp>
      <p:sp>
        <p:nvSpPr>
          <p:cNvPr id="9" name="Explosion 1 8"/>
          <p:cNvSpPr/>
          <p:nvPr/>
        </p:nvSpPr>
        <p:spPr>
          <a:xfrm>
            <a:off x="4833257" y="3963165"/>
            <a:ext cx="3222172" cy="211182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“15” is the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answer to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problem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alist</a:t>
            </a:r>
            <a:r>
              <a:rPr lang="en-US" dirty="0" smtClean="0"/>
              <a:t> to answer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1009" y="3036067"/>
            <a:ext cx="8719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[(0,True),(1,True),(2,True),(3,True),(4,True</a:t>
            </a:r>
            <a:r>
              <a:rPr lang="en-US" sz="2000" dirty="0" smtClean="0"/>
              <a:t>), …,(14,True),(15,False),(16,False),…]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73102" y="4278748"/>
            <a:ext cx="4692805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length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takeWhile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elems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___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91159" y="3516078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91155" y="4778850"/>
            <a:ext cx="0" cy="6846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67491" y="5463545"/>
            <a:ext cx="447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75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600201"/>
            <a:ext cx="8229600" cy="18179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“search” is a (user-defined) function; it is the collection of functions shown on the previous slide (copied below).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187" y="4055921"/>
            <a:ext cx="3750129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length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takeWhile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elems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310" y="3646713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search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Composition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</a:t>
            </a:fld>
            <a:endParaRPr lang="en-US"/>
          </a:p>
        </p:txBody>
      </p:sp>
      <p:sp>
        <p:nvSpPr>
          <p:cNvPr id="4" name="Puzzle1"/>
          <p:cNvSpPr>
            <a:spLocks noEditPoints="1" noChangeArrowheads="1"/>
          </p:cNvSpPr>
          <p:nvPr/>
        </p:nvSpPr>
        <p:spPr bwMode="auto">
          <a:xfrm>
            <a:off x="500976" y="1755173"/>
            <a:ext cx="2585243" cy="2097985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Puzzle3"/>
          <p:cNvSpPr>
            <a:spLocks noEditPoints="1" noChangeArrowheads="1"/>
          </p:cNvSpPr>
          <p:nvPr/>
        </p:nvSpPr>
        <p:spPr bwMode="auto">
          <a:xfrm>
            <a:off x="6105305" y="1547549"/>
            <a:ext cx="2777433" cy="2404372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14457" y="2488125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map</a:t>
            </a:r>
            <a:endParaRPr lang="en-US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1595" y="2303154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toUpper</a:t>
            </a:r>
            <a:endParaRPr lang="en-US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03814" y="4265219"/>
            <a:ext cx="3831802" cy="2384065"/>
            <a:chOff x="5659902" y="3159815"/>
            <a:chExt cx="2266950" cy="1209675"/>
          </a:xfrm>
        </p:grpSpPr>
        <p:sp>
          <p:nvSpPr>
            <p:cNvPr id="12" name="Puzzle1"/>
            <p:cNvSpPr>
              <a:spLocks noEditPoints="1" noChangeArrowheads="1"/>
            </p:cNvSpPr>
            <p:nvPr/>
          </p:nvSpPr>
          <p:spPr bwMode="auto">
            <a:xfrm>
              <a:off x="5659902" y="3494778"/>
              <a:ext cx="1584325" cy="874712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0000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Puzzle3"/>
            <p:cNvSpPr>
              <a:spLocks noEditPoints="1" noChangeArrowheads="1"/>
            </p:cNvSpPr>
            <p:nvPr/>
          </p:nvSpPr>
          <p:spPr bwMode="auto">
            <a:xfrm>
              <a:off x="6845765" y="3159815"/>
              <a:ext cx="1081087" cy="1181100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00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210643" y="5481771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map</a:t>
            </a:r>
            <a:endParaRPr lang="en-US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3759" y="5013764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toUpper</a:t>
            </a:r>
            <a:endParaRPr lang="en-US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06525" y="2241903"/>
            <a:ext cx="6078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Consolas" pitchFamily="49" charset="0"/>
                <a:cs typeface="Consolas" pitchFamily="49" charset="0"/>
              </a:rPr>
              <a:t>+</a:t>
            </a:r>
            <a:endParaRPr lang="en-US" sz="6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99568" y="3257566"/>
            <a:ext cx="0" cy="90077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6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30876" y="2591854"/>
            <a:ext cx="3413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search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checklist </a:t>
            </a:r>
            <a:r>
              <a:rPr lang="en-US" sz="2400" i="1" dirty="0" err="1" smtClean="0">
                <a:latin typeface="Consolas" pitchFamily="49" charset="0"/>
                <a:cs typeface="Consolas" pitchFamily="49" charset="0"/>
              </a:rPr>
              <a:t>xs</a:t>
            </a:r>
            <a:endParaRPr lang="en-US" sz="24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823" y="5898884"/>
            <a:ext cx="479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(pronounced, </a:t>
            </a:r>
            <a:r>
              <a:rPr lang="en-US" i="1" dirty="0" err="1" smtClean="0"/>
              <a:t>ex’es</a:t>
            </a:r>
            <a:r>
              <a:rPr lang="en-US" dirty="0" smtClean="0"/>
              <a:t>) is the list we are analyzing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of the </a:t>
            </a:r>
            <a:br>
              <a:rPr lang="en-US" dirty="0" smtClean="0"/>
            </a:br>
            <a:r>
              <a:rPr lang="en-US" dirty="0" smtClean="0"/>
              <a:t>two solutions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83971"/>
          </a:xfrm>
        </p:spPr>
        <p:txBody>
          <a:bodyPr/>
          <a:lstStyle/>
          <a:p>
            <a:r>
              <a:rPr lang="en-US" dirty="0" smtClean="0"/>
              <a:t>With a list of length “n” this solution takes, in the worst case, on the order of n</a:t>
            </a:r>
            <a:r>
              <a:rPr lang="en-US" baseline="30000" dirty="0" smtClean="0"/>
              <a:t>2</a:t>
            </a:r>
            <a:r>
              <a:rPr lang="en-US" dirty="0" smtClean="0"/>
              <a:t> steps.</a:t>
            </a:r>
          </a:p>
          <a:p>
            <a:r>
              <a:rPr lang="en-US" dirty="0" smtClean="0"/>
              <a:t>This will give you an idea of idea how fast the time requirements grow: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37096"/>
              </p:ext>
            </p:extLst>
          </p:nvPr>
        </p:nvGraphicFramePr>
        <p:xfrm>
          <a:off x="1393372" y="3857171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1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Solution #2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23839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With a list of length “n” this solution takes on the order of n steps.</a:t>
            </a:r>
          </a:p>
          <a:p>
            <a:r>
              <a:rPr lang="en-US" dirty="0" smtClean="0"/>
              <a:t>That is, it is a linear-time solution for the problem. That’s nice!</a:t>
            </a:r>
          </a:p>
        </p:txBody>
      </p:sp>
    </p:spTree>
    <p:extLst>
      <p:ext uri="{BB962C8B-B14F-4D97-AF65-F5344CB8AC3E}">
        <p14:creationId xmlns:p14="http://schemas.microsoft.com/office/powerpoint/2010/main" val="5403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Haskell is a functional programming language.</a:t>
            </a:r>
          </a:p>
          <a:p>
            <a:r>
              <a:rPr lang="en-US" dirty="0" smtClean="0"/>
              <a:t>The following slides show how to express the two solutions using Haskell.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13112" y="2782669"/>
            <a:ext cx="618308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findGap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findGap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head (filter (`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notElem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`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[0..])</a:t>
            </a:r>
          </a:p>
        </p:txBody>
      </p:sp>
    </p:spTree>
    <p:extLst>
      <p:ext uri="{BB962C8B-B14F-4D97-AF65-F5344CB8AC3E}">
        <p14:creationId xmlns:p14="http://schemas.microsoft.com/office/powerpoint/2010/main" val="27107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36181" y="2136339"/>
            <a:ext cx="7217229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Data.Array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checklist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Array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Bool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checklist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(||) False (0,n)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(zip (filter (&lt;=n)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(repeat True))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where n = length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search :: Array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search = length 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takeWhile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id 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elems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findGap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search . checklist</a:t>
            </a:r>
          </a:p>
        </p:txBody>
      </p:sp>
    </p:spTree>
    <p:extLst>
      <p:ext uri="{BB962C8B-B14F-4D97-AF65-F5344CB8AC3E}">
        <p14:creationId xmlns:p14="http://schemas.microsoft.com/office/powerpoint/2010/main" val="3570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Problem: Sort a list of values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59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 Problem We Will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Composition (cont.)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06480" y="3069780"/>
            <a:ext cx="297068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Consolas" pitchFamily="49" charset="0"/>
                <a:cs typeface="Consolas" pitchFamily="49" charset="0"/>
              </a:rPr>
              <a:t>map toUpper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2155380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“hello world”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76058" y="2617045"/>
            <a:ext cx="1451" cy="4527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76058" y="3711282"/>
            <a:ext cx="0" cy="54506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58866" y="4321690"/>
            <a:ext cx="2665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“HELLO WORLD”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Pattern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Kitchen</a:t>
            </a:r>
            <a:r>
              <a:rPr lang="en-US" dirty="0" smtClean="0"/>
              <a:t>: In my kitchen I have a 2 quart sauce pan, a 1 quart sauce pan, a 5 quart sauce pan, and another 2 quart sauce pan. I want to organize (sort) them by increasing size.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Recurring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Bookshelf</a:t>
            </a:r>
            <a:r>
              <a:rPr lang="en-US" dirty="0" smtClean="0"/>
              <a:t>: On my bookshelf I have a bunch of books. I want to organize (sort) them by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Problem Statement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Sort a list of items. There may be duplicates in the list; that’s okay.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Abstract Representation </a:t>
            </a:r>
            <a:br>
              <a:rPr lang="en-US" smtClean="0"/>
            </a:br>
            <a:r>
              <a:rPr lang="en-US" smtClean="0"/>
              <a:t>of the Problem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Represent the items in the list using the natural numbers, </a:t>
            </a:r>
            <a:r>
              <a:rPr lang="en-US" b="1" dirty="0" smtClean="0"/>
              <a:t>N</a:t>
            </a:r>
            <a:r>
              <a:rPr lang="en-US" dirty="0" smtClean="0"/>
              <a:t> = (0, 1, …) </a:t>
            </a:r>
          </a:p>
        </p:txBody>
      </p:sp>
    </p:spTree>
    <p:extLst>
      <p:ext uri="{BB962C8B-B14F-4D97-AF65-F5344CB8AC3E}">
        <p14:creationId xmlns:p14="http://schemas.microsoft.com/office/powerpoint/2010/main" val="40665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sorting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348" y="2263354"/>
            <a:ext cx="7207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[08, 15, 09, 00, 12, 11, 01, 10, 13, 07, 16, 04, 14, 15, 05, 17, 03, 19, 02, 06]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48710" y="2856216"/>
            <a:ext cx="0" cy="14589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412699" y="4472298"/>
            <a:ext cx="606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[0</a:t>
            </a:r>
            <a:r>
              <a:rPr lang="en-US" dirty="0" smtClean="0"/>
              <a:t>, 1, 2, 3, 4, 5, 6, 7, 8, 9, 10, 11, 12, 13, 14, 15, 15, 16, 17, 19</a:t>
            </a:r>
            <a:r>
              <a:rPr lang="en-US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9535" y="332909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sort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67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Assumptions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Assumption</a:t>
            </a:r>
            <a:r>
              <a:rPr lang="en-US" dirty="0" smtClean="0"/>
              <a:t>: Each item in the list has a value that is less than the length of the list </a:t>
            </a:r>
          </a:p>
          <a:p>
            <a:pPr lvl="1"/>
            <a:r>
              <a:rPr lang="en-US" dirty="0" smtClean="0"/>
              <a:t>On the previous slide the list contains 20 elements. Thus, each item’s value is 0≤x&lt;20</a:t>
            </a:r>
          </a:p>
          <a:p>
            <a:r>
              <a:rPr lang="en-US" b="1" dirty="0" smtClean="0"/>
              <a:t>Assumption</a:t>
            </a:r>
            <a:r>
              <a:rPr lang="en-US" dirty="0"/>
              <a:t>: </a:t>
            </a:r>
            <a:r>
              <a:rPr lang="en-US" dirty="0" smtClean="0"/>
              <a:t>Duplicates are okay. </a:t>
            </a:r>
          </a:p>
          <a:p>
            <a:pPr lvl="1"/>
            <a:r>
              <a:rPr lang="en-US" dirty="0" smtClean="0"/>
              <a:t>On the previous slide there are two occurrences </a:t>
            </a:r>
            <a:br>
              <a:rPr lang="en-US" dirty="0" smtClean="0"/>
            </a:br>
            <a:r>
              <a:rPr lang="en-US" dirty="0" smtClean="0"/>
              <a:t>of 15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assumptions on the previous slide, the algorithm shown on the following slides performs a sort in a time proportional to the length of the list.</a:t>
            </a:r>
          </a:p>
          <a:p>
            <a:r>
              <a:rPr lang="en-US" dirty="0" smtClean="0"/>
              <a:t>That is, the time to sort is linear, </a:t>
            </a:r>
            <a:r>
              <a:rPr lang="en-US" i="1" dirty="0" smtClean="0"/>
              <a:t>i.e.</a:t>
            </a:r>
            <a:r>
              <a:rPr lang="en-US" dirty="0" smtClean="0"/>
              <a:t>, O(n)</a:t>
            </a:r>
          </a:p>
          <a:p>
            <a:r>
              <a:rPr lang="en-US" dirty="0" smtClean="0"/>
              <a:t>That’s fast!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 list of 1’s</a:t>
            </a:r>
            <a:br>
              <a:rPr lang="en-US" dirty="0" smtClean="0"/>
            </a:br>
            <a:r>
              <a:rPr lang="en-US" dirty="0" smtClean="0"/>
              <a:t>using the repeat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28124" y="2484046"/>
            <a:ext cx="1165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repeat 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10976" y="2945711"/>
            <a:ext cx="0" cy="14589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12370" y="4430779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[1, 1, 1, …]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8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list of pairs</a:t>
            </a:r>
            <a:br>
              <a:rPr lang="en-US" dirty="0" smtClean="0"/>
            </a:br>
            <a:r>
              <a:rPr lang="en-US" dirty="0" smtClean="0"/>
              <a:t>using the zip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7355" y="2563150"/>
            <a:ext cx="6372385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/>
              <a:t>[08, 15, 09, 00, 12, 11, 01, 10, 13, 07, 16, 04, </a:t>
            </a:r>
            <a:r>
              <a:rPr lang="en-US" sz="2000" dirty="0" smtClean="0"/>
              <a:t>…, </a:t>
            </a:r>
            <a:r>
              <a:rPr lang="en-US" sz="2000" dirty="0"/>
              <a:t>19, 02, 06]</a:t>
            </a:r>
          </a:p>
        </p:txBody>
      </p:sp>
      <p:sp>
        <p:nvSpPr>
          <p:cNvPr id="8" name="Rectangle 7"/>
          <p:cNvSpPr/>
          <p:nvPr/>
        </p:nvSpPr>
        <p:spPr>
          <a:xfrm>
            <a:off x="7058637" y="2563150"/>
            <a:ext cx="112402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[1, 1, …]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49" y="2963260"/>
            <a:ext cx="2745173" cy="2043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34290" y="5043491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nsolas" pitchFamily="49" charset="0"/>
                <a:cs typeface="Consolas" pitchFamily="49" charset="0"/>
              </a:rPr>
              <a:t>zip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6306535" y="5689822"/>
            <a:ext cx="0" cy="3517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1155" y="6144550"/>
            <a:ext cx="790165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[(08, </a:t>
            </a:r>
            <a:r>
              <a:rPr lang="en-US" sz="2000" dirty="0"/>
              <a:t>1) , </a:t>
            </a:r>
            <a:r>
              <a:rPr lang="en-US" sz="2000" dirty="0" smtClean="0"/>
              <a:t>(15, </a:t>
            </a:r>
            <a:r>
              <a:rPr lang="en-US" sz="2000" dirty="0"/>
              <a:t>1), </a:t>
            </a:r>
            <a:r>
              <a:rPr lang="en-US" sz="2000" dirty="0" smtClean="0"/>
              <a:t>(09, 1), (00, 1), (12, 1),  (11, 1), (01, 1), (10, 1)…, (06, 1)]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8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 the </a:t>
            </a:r>
          </a:p>
          <a:p>
            <a:r>
              <a:rPr lang="en-US" dirty="0" smtClean="0"/>
              <a:t>zip and repeat functions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37005" y="3457356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zip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___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(repeat 1)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37315" y="2514600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37311" y="3995092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32554" y="2037326"/>
            <a:ext cx="7207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[08, 15, 09, 00, 12, 11, 01, 10, 13, 07, 16, 04, 14, 15, 05, 17, 03, 19, 02, 06]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9925" y="5240424"/>
            <a:ext cx="7139519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[(08, </a:t>
            </a:r>
            <a:r>
              <a:rPr lang="en-US" dirty="0"/>
              <a:t>1) , </a:t>
            </a:r>
            <a:r>
              <a:rPr lang="en-US" dirty="0" smtClean="0"/>
              <a:t>(15, </a:t>
            </a:r>
            <a:r>
              <a:rPr lang="en-US" dirty="0"/>
              <a:t>1), </a:t>
            </a:r>
            <a:r>
              <a:rPr lang="en-US" dirty="0" smtClean="0"/>
              <a:t>(09, 1), (00, 1), (12, 1),  (11, 1), (01, 1), (10, 1)…, (06, 1)]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go through these slides, be alert to the functions (puzzle pieces) used.</a:t>
            </a:r>
          </a:p>
          <a:p>
            <a:r>
              <a:rPr lang="en-US" dirty="0" smtClean="0"/>
              <a:t>Observe how they are composed to solve problems (</a:t>
            </a:r>
            <a:r>
              <a:rPr lang="en-US" i="1" dirty="0" smtClean="0"/>
              <a:t>i.e.</a:t>
            </a:r>
            <a:r>
              <a:rPr lang="en-US" dirty="0" smtClean="0"/>
              <a:t>, how the puzzle pieces are put together to create something new).</a:t>
            </a:r>
          </a:p>
          <a:p>
            <a:r>
              <a:rPr lang="en-US" dirty="0" smtClean="0"/>
              <a:t>Example: The previous slide composed two functions to solve a problem -- convert strings to uppercase.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 each pair as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index</a:t>
            </a:r>
            <a:r>
              <a:rPr lang="en-US" dirty="0" smtClean="0"/>
              <a:t>, </a:t>
            </a:r>
            <a:r>
              <a:rPr lang="en-US" i="1" dirty="0" smtClean="0"/>
              <a:t>count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5539" y="2271192"/>
            <a:ext cx="7139519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[(08, </a:t>
            </a:r>
            <a:r>
              <a:rPr lang="en-US" dirty="0"/>
              <a:t>1) , </a:t>
            </a:r>
            <a:r>
              <a:rPr lang="en-US" dirty="0" smtClean="0"/>
              <a:t>(15, </a:t>
            </a:r>
            <a:r>
              <a:rPr lang="en-US" dirty="0"/>
              <a:t>1), </a:t>
            </a:r>
            <a:r>
              <a:rPr lang="en-US" dirty="0" smtClean="0"/>
              <a:t>(09, 1), (00, 1), (12, 1),  (11, 1), (01, 1), (10, 1)…, (06, 1)]</a:t>
            </a:r>
            <a:endParaRPr lang="en-US" dirty="0"/>
          </a:p>
        </p:txBody>
      </p:sp>
      <p:cxnSp>
        <p:nvCxnSpPr>
          <p:cNvPr id="6" name="Straight Arrow Connector 5"/>
          <p:cNvCxnSpPr>
            <a:stCxn id="7" idx="0"/>
          </p:cNvCxnSpPr>
          <p:nvPr/>
        </p:nvCxnSpPr>
        <p:spPr>
          <a:xfrm flipH="1" flipV="1">
            <a:off x="2034283" y="2640525"/>
            <a:ext cx="0" cy="103761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95239" y="367814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09972" y="2633707"/>
            <a:ext cx="0" cy="51880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6135" y="3061698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occurrence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Merge pairs with the same </a:t>
            </a:r>
            <a:r>
              <a:rPr lang="en-US" i="1" dirty="0" smtClean="0"/>
              <a:t>index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(add their </a:t>
            </a:r>
            <a:r>
              <a:rPr lang="en-US" i="1" dirty="0" smtClean="0"/>
              <a:t>count</a:t>
            </a:r>
            <a:r>
              <a:rPr lang="en-US" dirty="0" smtClean="0"/>
              <a:t> values)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5539" y="2271192"/>
            <a:ext cx="663938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[(08, </a:t>
            </a:r>
            <a:r>
              <a:rPr lang="en-US" dirty="0"/>
              <a:t>1) , </a:t>
            </a:r>
            <a:r>
              <a:rPr lang="en-US" dirty="0" smtClean="0"/>
              <a:t>(15, </a:t>
            </a:r>
            <a:r>
              <a:rPr lang="en-US" dirty="0"/>
              <a:t>1), </a:t>
            </a:r>
            <a:r>
              <a:rPr lang="en-US" dirty="0" smtClean="0"/>
              <a:t>(09, 1), (00, 1), (12, 1),  (11, 1), … (15, 1)…, (06, 1)]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8944" y="2640524"/>
            <a:ext cx="2026286" cy="11917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65160" y="2640523"/>
            <a:ext cx="1087348" cy="119173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35230" y="379859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(15,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087" y="4346237"/>
            <a:ext cx="336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“There are two occurrences of 15”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accumArray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accumArray</a:t>
            </a:r>
            <a:r>
              <a:rPr lang="en-US" dirty="0" smtClean="0"/>
              <a:t> function goes through a list of pairs and merges the pairs that have a duplicate index. </a:t>
            </a:r>
          </a:p>
          <a:p>
            <a:r>
              <a:rPr lang="en-US" dirty="0" err="1" smtClean="0"/>
              <a:t>accumArray</a:t>
            </a:r>
            <a:r>
              <a:rPr lang="en-US" dirty="0" smtClean="0"/>
              <a:t> is flexible in how it merges – you supply it a function and it will use that function to merge the pairs’ values.</a:t>
            </a:r>
          </a:p>
          <a:p>
            <a:r>
              <a:rPr lang="en-US" dirty="0" smtClean="0"/>
              <a:t>In our problem we supply it the plus (+) function because we want the values added.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accumArray</a:t>
            </a:r>
            <a:r>
              <a:rPr lang="en-US" dirty="0"/>
              <a:t> </a:t>
            </a:r>
            <a:r>
              <a:rPr lang="en-US" dirty="0" smtClean="0"/>
              <a:t>Function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accumArray</a:t>
            </a:r>
            <a:r>
              <a:rPr lang="en-US" dirty="0" smtClean="0"/>
              <a:t> function </a:t>
            </a:r>
            <a:r>
              <a:rPr lang="en-US" dirty="0"/>
              <a:t>has four </a:t>
            </a:r>
            <a:r>
              <a:rPr lang="en-US" dirty="0" smtClean="0"/>
              <a:t>arguments. I describe them in reverse order:</a:t>
            </a:r>
            <a:endParaRPr lang="en-US" dirty="0"/>
          </a:p>
          <a:p>
            <a:pPr lvl="1"/>
            <a:r>
              <a:rPr lang="en-US" dirty="0"/>
              <a:t>A list of pairs, such as that shown </a:t>
            </a:r>
            <a:r>
              <a:rPr lang="en-US" dirty="0" smtClean="0"/>
              <a:t>two slides back</a:t>
            </a:r>
            <a:endParaRPr lang="en-US" dirty="0"/>
          </a:p>
          <a:p>
            <a:pPr lvl="1"/>
            <a:r>
              <a:rPr lang="en-US" dirty="0"/>
              <a:t>A pair, (0, n), where n is the length of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An initial value for the function (see next)</a:t>
            </a:r>
          </a:p>
          <a:p>
            <a:pPr lvl="1"/>
            <a:r>
              <a:rPr lang="en-US" dirty="0" smtClean="0"/>
              <a:t>A function to be applied on the values of pairs with duplicate indexes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 is an “array”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05954" y="2117414"/>
            <a:ext cx="663938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[(08, </a:t>
            </a:r>
            <a:r>
              <a:rPr lang="en-US" dirty="0"/>
              <a:t>1) , </a:t>
            </a:r>
            <a:r>
              <a:rPr lang="en-US" dirty="0" smtClean="0"/>
              <a:t>(15, </a:t>
            </a:r>
            <a:r>
              <a:rPr lang="en-US" dirty="0"/>
              <a:t>1), </a:t>
            </a:r>
            <a:r>
              <a:rPr lang="en-US" dirty="0" smtClean="0"/>
              <a:t>(09, 1), (00, 1), (12, 1),  (11, 1), … (15, 1)…, (06, 1)]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7133" y="3457356"/>
            <a:ext cx="5282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(+) 0 (0, n)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(___)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where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n = length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91425" y="2514600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91421" y="3995092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26501" y="5240424"/>
            <a:ext cx="694933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/>
              <a:t>array (0,20) [(0,1),(1,1),(2,1),(3,1),(4,1),(5,1),(6,1),(7,1</a:t>
            </a:r>
            <a:r>
              <a:rPr lang="en-US" dirty="0" smtClean="0"/>
              <a:t>),…,(</a:t>
            </a:r>
            <a:r>
              <a:rPr lang="en-US" dirty="0"/>
              <a:t>19,1),(20,0</a:t>
            </a:r>
            <a:r>
              <a:rPr lang="en-US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38" y="274638"/>
            <a:ext cx="87330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Compose</a:t>
            </a:r>
            <a:br>
              <a:rPr lang="en-US" dirty="0" smtClean="0"/>
            </a:br>
            <a:r>
              <a:rPr lang="en-US" sz="4000" dirty="0" err="1" smtClean="0"/>
              <a:t>accumArray</a:t>
            </a:r>
            <a:r>
              <a:rPr lang="en-US" sz="4000" dirty="0" smtClean="0"/>
              <a:t>,</a:t>
            </a:r>
            <a:r>
              <a:rPr lang="en-US" sz="4000" dirty="0"/>
              <a:t> </a:t>
            </a:r>
            <a:r>
              <a:rPr lang="en-US" sz="4000" dirty="0" smtClean="0"/>
              <a:t>zip, and repeat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7348" y="2263354"/>
            <a:ext cx="7207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[08, 15, 09, 00, 12, 11, 01, 10, 13, 07, 16, 04, 14, 15, 05, 17, 03, 19, 02, 06]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441008" y="2856216"/>
            <a:ext cx="0" cy="729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8374" y="3610259"/>
            <a:ext cx="74911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(+) 0 (0, n) (zip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(repeat 1))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where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n = length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39298" y="4518894"/>
            <a:ext cx="0" cy="729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4855" y="5363712"/>
            <a:ext cx="785343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/>
              <a:t>array (0,20) [(0,1),(1,1),(2,1),(3,1),(4,1),(5,1),(6,1),(7,1</a:t>
            </a:r>
            <a:r>
              <a:rPr lang="en-US" dirty="0" smtClean="0"/>
              <a:t>),…,(15,2),…,(19,1</a:t>
            </a:r>
            <a:r>
              <a:rPr lang="en-US" dirty="0"/>
              <a:t>),(20,0</a:t>
            </a:r>
            <a:r>
              <a:rPr lang="en-US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countlist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600201"/>
            <a:ext cx="8229600" cy="18179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</a:t>
            </a:r>
            <a:r>
              <a:rPr lang="en-US" dirty="0" err="1" smtClean="0"/>
              <a:t>countlist</a:t>
            </a:r>
            <a:r>
              <a:rPr lang="en-US" dirty="0" smtClean="0"/>
              <a:t>” is a (user-defined) function; it is the collection of functions shown on the previous slide (copied below).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187" y="4055921"/>
            <a:ext cx="6456465" cy="707886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(+) 0 (0, n) (zip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(repeat 1))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where n = length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310" y="3646713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countlist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assocs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74515"/>
          </a:xfrm>
        </p:spPr>
        <p:txBody>
          <a:bodyPr/>
          <a:lstStyle/>
          <a:p>
            <a:r>
              <a:rPr lang="en-US" dirty="0" smtClean="0"/>
              <a:t>The function takes as its argument an array and returns just the list of pairs.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9515" y="3565735"/>
            <a:ext cx="785343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/>
              <a:t>array (0,20) [(0,1),(1,1),(2,1),(3,1),(4,1),(5,1),(6,1),(7,1</a:t>
            </a:r>
            <a:r>
              <a:rPr lang="en-US" dirty="0" smtClean="0"/>
              <a:t>),…,(15,2),…,(19,1</a:t>
            </a:r>
            <a:r>
              <a:rPr lang="en-US" dirty="0"/>
              <a:t>),(20,0</a:t>
            </a:r>
            <a:r>
              <a:rPr lang="en-US" dirty="0" smtClean="0"/>
              <a:t>)]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00304" y="3932057"/>
            <a:ext cx="0" cy="729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705210" y="4531990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assocs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98594" y="5142679"/>
            <a:ext cx="0" cy="729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38493" y="5957867"/>
            <a:ext cx="688521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[(</a:t>
            </a:r>
            <a:r>
              <a:rPr lang="en-US" dirty="0"/>
              <a:t>0,1),(1,1),(2,1),(3,1),(4,1),(5,1),(6,1),(7,1</a:t>
            </a:r>
            <a:r>
              <a:rPr lang="en-US" dirty="0" smtClean="0"/>
              <a:t>),…,(15,2),…,(19,1</a:t>
            </a:r>
            <a:r>
              <a:rPr lang="en-US" dirty="0"/>
              <a:t>),(20,0</a:t>
            </a:r>
            <a:r>
              <a:rPr lang="en-US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Replicate </a:t>
            </a:r>
            <a:r>
              <a:rPr lang="en-US" i="1" dirty="0" smtClean="0"/>
              <a:t>n</a:t>
            </a:r>
            <a:r>
              <a:rPr lang="en-US" dirty="0" smtClean="0"/>
              <a:t> times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i="1" dirty="0" smtClean="0"/>
              <a:t>index</a:t>
            </a:r>
            <a:r>
              <a:rPr lang="en-US" dirty="0" smtClean="0"/>
              <a:t> in (</a:t>
            </a:r>
            <a:r>
              <a:rPr lang="en-US" i="1" dirty="0" smtClean="0"/>
              <a:t>index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3140" y="2433831"/>
            <a:ext cx="688521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[(</a:t>
            </a:r>
            <a:r>
              <a:rPr lang="en-US" dirty="0"/>
              <a:t>0,1),(1,1),(2,1),(3,1),(4,1),(5,1),(6,1),(7,1</a:t>
            </a:r>
            <a:r>
              <a:rPr lang="en-US" dirty="0" smtClean="0"/>
              <a:t>),…,(15,2),…,(19,1</a:t>
            </a:r>
            <a:r>
              <a:rPr lang="en-US" dirty="0"/>
              <a:t>),(20,0</a:t>
            </a:r>
            <a:r>
              <a:rPr lang="en-US" dirty="0" smtClean="0"/>
              <a:t>)]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445303" y="2803163"/>
            <a:ext cx="452063" cy="67977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109699" y="2831431"/>
            <a:ext cx="301375" cy="67977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48922" y="3511207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(15)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46573" y="3496129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(15)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43170" y="2948111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replicate twice</a:t>
            </a:r>
            <a:endParaRPr lang="en-US" i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611330" y="2803163"/>
            <a:ext cx="1" cy="60785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388281" y="338338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23320" y="2801453"/>
            <a:ext cx="1" cy="60785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00271" y="338167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50733" y="3171319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………………………..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24785" y="2838883"/>
            <a:ext cx="149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replicate once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9919" y="2826899"/>
            <a:ext cx="149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replicate once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136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replicate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4645"/>
          </a:xfrm>
        </p:spPr>
        <p:txBody>
          <a:bodyPr/>
          <a:lstStyle/>
          <a:p>
            <a:r>
              <a:rPr lang="en-US" dirty="0" smtClean="0"/>
              <a:t>The replicate function creates </a:t>
            </a:r>
            <a:r>
              <a:rPr lang="en-US" i="1" dirty="0" smtClean="0"/>
              <a:t>n</a:t>
            </a:r>
            <a:r>
              <a:rPr lang="en-US" dirty="0" smtClean="0"/>
              <a:t> copies of a value. It returns a list, containing </a:t>
            </a:r>
            <a:r>
              <a:rPr lang="en-US" i="1" dirty="0" smtClean="0"/>
              <a:t>n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4688" y="3061968"/>
            <a:ext cx="42947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replicate 3 "</a:t>
            </a:r>
            <a:r>
              <a:rPr lang="en-US" dirty="0" smtClean="0"/>
              <a:t>Ho"  returns </a:t>
            </a:r>
            <a:r>
              <a:rPr lang="en-US" dirty="0"/>
              <a:t>["</a:t>
            </a:r>
            <a:r>
              <a:rPr lang="en-US" dirty="0" err="1"/>
              <a:t>Ho","Ho","Ho</a:t>
            </a:r>
            <a:r>
              <a:rPr lang="en-US" dirty="0"/>
              <a:t>"]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2978" y="3974644"/>
            <a:ext cx="29867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replicate </a:t>
            </a:r>
            <a:r>
              <a:rPr lang="en-US" dirty="0" smtClean="0"/>
              <a:t>2 15 returns [15,15]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We Will Solve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“set comprehensions”</a:t>
            </a:r>
            <a:br>
              <a:rPr lang="en-US" dirty="0" smtClean="0"/>
            </a:br>
            <a:r>
              <a:rPr lang="en-US" dirty="0" smtClean="0"/>
              <a:t>from your school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924470"/>
              </p:ext>
            </p:extLst>
          </p:nvPr>
        </p:nvGraphicFramePr>
        <p:xfrm>
          <a:off x="2530279" y="2301411"/>
          <a:ext cx="3747232" cy="667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244600" imgH="203200" progId="Equation.3">
                  <p:embed/>
                </p:oleObj>
              </mc:Choice>
              <mc:Fallback>
                <p:oleObj name="Equation" r:id="rId3" imgW="1244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279" y="2301411"/>
                        <a:ext cx="3747232" cy="667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03461" y="3354176"/>
            <a:ext cx="4945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“The set of the first ten even numbers”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1587" y="4914134"/>
            <a:ext cx="7818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set comprehension builds a more specific set out of a general set. In this example, the more general set is </a:t>
            </a:r>
            <a:r>
              <a:rPr lang="en-US" sz="2400" i="1" dirty="0" smtClean="0"/>
              <a:t>N</a:t>
            </a:r>
            <a:r>
              <a:rPr lang="en-US" sz="2400" dirty="0" smtClean="0"/>
              <a:t>, the set of natural numbers.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34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991725"/>
              </p:ext>
            </p:extLst>
          </p:nvPr>
        </p:nvGraphicFramePr>
        <p:xfrm>
          <a:off x="2499653" y="3076705"/>
          <a:ext cx="3746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1244600" imgH="203200" progId="Equation.3">
                  <p:embed/>
                </p:oleObj>
              </mc:Choice>
              <mc:Fallback>
                <p:oleObj name="Equation" r:id="rId3" imgW="1244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653" y="3076705"/>
                        <a:ext cx="37465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2928135" y="3528304"/>
            <a:ext cx="267129" cy="780836"/>
          </a:xfrm>
          <a:prstGeom prst="leftBrace">
            <a:avLst/>
          </a:prstGeom>
          <a:ln w="12700" cap="rnd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89089" y="418491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output</a:t>
            </a:r>
          </a:p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18553" y="2747468"/>
            <a:ext cx="0" cy="4315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6219" y="240842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90819" y="2745758"/>
            <a:ext cx="0" cy="4315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51773" y="2119041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5357101" y="3376745"/>
            <a:ext cx="267129" cy="1080533"/>
          </a:xfrm>
          <a:prstGeom prst="leftBrace">
            <a:avLst/>
          </a:prstGeom>
          <a:ln w="12700" cap="rnd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94120" y="4183200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58784"/>
          </a:xfrm>
        </p:spPr>
        <p:txBody>
          <a:bodyPr/>
          <a:lstStyle/>
          <a:p>
            <a:r>
              <a:rPr lang="en-US" dirty="0" smtClean="0"/>
              <a:t>List comprehensions are similar to set comprehensions.</a:t>
            </a:r>
          </a:p>
          <a:p>
            <a:r>
              <a:rPr lang="en-US" dirty="0" smtClean="0"/>
              <a:t>The set comprehension on the previous slide is equivalently expressed in Haskell using this list comprehension: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2127" y="4425861"/>
            <a:ext cx="3623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2*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x|x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&lt;- [1..10]]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53838" y="4960736"/>
            <a:ext cx="1" cy="60785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67609" y="5568593"/>
            <a:ext cx="4772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[2,4,6,8,10,12,14,16,18,20]</a:t>
            </a:r>
          </a:p>
        </p:txBody>
      </p:sp>
    </p:spTree>
    <p:extLst>
      <p:ext uri="{BB962C8B-B14F-4D97-AF65-F5344CB8AC3E}">
        <p14:creationId xmlns:p14="http://schemas.microsoft.com/office/powerpoint/2010/main" val="25008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93359" y="2576513"/>
            <a:ext cx="3623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2*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x|x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&lt;- [1..10]]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4666" y="3558689"/>
            <a:ext cx="6432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drawn from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[1 .. 10]</a:t>
            </a:r>
            <a:r>
              <a:rPr lang="en-US" dirty="0" smtClean="0"/>
              <a:t> and for every value drawn, that value is doubled.”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list of the indexes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8499" y="2443353"/>
            <a:ext cx="8445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[(0,1),(1,1),(2,1),(3,1),(4,1),(5,1</a:t>
            </a:r>
            <a:r>
              <a:rPr lang="en-US" dirty="0" smtClean="0"/>
              <a:t>),…(</a:t>
            </a:r>
            <a:r>
              <a:rPr lang="en-US" dirty="0"/>
              <a:t>13,1),(14,1),(15,2),(16,1),(17,1),(18,0),(19,1),(20,0)]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4779" y="3623805"/>
            <a:ext cx="3583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[x | 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x,y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 &lt;-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____ 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56493" y="2894340"/>
            <a:ext cx="0" cy="8454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42508" y="5122072"/>
            <a:ext cx="5280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nsolas" pitchFamily="49" charset="0"/>
              </a:rPr>
              <a:t>[0,1,2,3,4,5,6,7,8,9,10,11,12,13,14,15,16,17,18,19,20]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76295" y="4176897"/>
            <a:ext cx="0" cy="8454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845996" y="5491404"/>
            <a:ext cx="0" cy="375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56492" y="5875877"/>
            <a:ext cx="3487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Oops! There should be two of these. Need to replicate.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Replicate the indexes the proper number of times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499" y="2443353"/>
            <a:ext cx="8445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[(0,1),(1,1),(2,1),(3,1),(4,1),(5,1</a:t>
            </a:r>
            <a:r>
              <a:rPr lang="en-US" dirty="0" smtClean="0"/>
              <a:t>),…(</a:t>
            </a:r>
            <a:r>
              <a:rPr lang="en-US" dirty="0"/>
              <a:t>13,1),(14,1),(15,2),(16,1),(17,1),(18,0),(19,1),(20,0)]</a:t>
            </a:r>
          </a:p>
        </p:txBody>
      </p:sp>
      <p:sp>
        <p:nvSpPr>
          <p:cNvPr id="6" name="Rectangle 5"/>
          <p:cNvSpPr/>
          <p:nvPr/>
        </p:nvSpPr>
        <p:spPr>
          <a:xfrm>
            <a:off x="940253" y="3623805"/>
            <a:ext cx="56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[replicate y x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| 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x,y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 &lt;-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____ 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56493" y="2894340"/>
            <a:ext cx="0" cy="8454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6725" y="5122072"/>
            <a:ext cx="830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[[0],[1],[2],[3],[4],[5],[6],[7],[8],[9],[10],[11],[12],[13],[14],[15,15],[16],[17],[],[19],[]]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76295" y="4176897"/>
            <a:ext cx="0" cy="8454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03018" y="5732039"/>
            <a:ext cx="455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need to merge (</a:t>
            </a:r>
            <a:r>
              <a:rPr lang="en-US" dirty="0" err="1" smtClean="0"/>
              <a:t>concat</a:t>
            </a:r>
            <a:r>
              <a:rPr lang="en-US" dirty="0" smtClean="0"/>
              <a:t>) the list of 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concat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9437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concat</a:t>
            </a:r>
            <a:r>
              <a:rPr lang="en-US" dirty="0" smtClean="0"/>
              <a:t> function creates a single list out of a list of lists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1241" y="3059668"/>
            <a:ext cx="830151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[[0],[1],[2],[3],[4],[5],[6],[7],[8],[9],[10],[11],[12],[13],[14],[15,15],[16],[17],[],[19],[]]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8341" y="4137958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concat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31833" y="3480411"/>
            <a:ext cx="0" cy="8454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76295" y="4691050"/>
            <a:ext cx="0" cy="8454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24343" y="5674371"/>
            <a:ext cx="5101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[0,1,2,3,4,5,6,7,8,9,10,11,12,13,14,15,15,16,17,19]</a:t>
            </a:r>
          </a:p>
        </p:txBody>
      </p:sp>
    </p:spTree>
    <p:extLst>
      <p:ext uri="{BB962C8B-B14F-4D97-AF65-F5344CB8AC3E}">
        <p14:creationId xmlns:p14="http://schemas.microsoft.com/office/powerpoint/2010/main" val="12318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dirty="0" smtClean="0"/>
              <a:t> sorted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2803" y="2579431"/>
            <a:ext cx="785343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/>
              <a:t>array (0,20) [(0,1),(1,1),(2,1),(3,1),(4,1),(5,1),(6,1),(7,1</a:t>
            </a:r>
            <a:r>
              <a:rPr lang="en-US" dirty="0" smtClean="0"/>
              <a:t>),…,(15,2),…,(19,1</a:t>
            </a:r>
            <a:r>
              <a:rPr lang="en-US" dirty="0"/>
              <a:t>),(20,0</a:t>
            </a:r>
            <a:r>
              <a:rPr lang="en-US" dirty="0" smtClean="0"/>
              <a:t>)]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61156" y="2966300"/>
            <a:ext cx="0" cy="59993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9468" y="3545686"/>
            <a:ext cx="8084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concat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[replicate k x | (x, k) &lt;-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)]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21882" y="4156375"/>
            <a:ext cx="0" cy="729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75027" y="4986013"/>
            <a:ext cx="5101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[0,1,2,3,4,5,6,7,8,9,10,11,12,13,14,15,15,16,17,19]</a:t>
            </a:r>
          </a:p>
        </p:txBody>
      </p:sp>
    </p:spTree>
    <p:extLst>
      <p:ext uri="{BB962C8B-B14F-4D97-AF65-F5344CB8AC3E}">
        <p14:creationId xmlns:p14="http://schemas.microsoft.com/office/powerpoint/2010/main" val="30909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7256"/>
          </a:xfrm>
        </p:spPr>
        <p:txBody>
          <a:bodyPr/>
          <a:lstStyle/>
          <a:p>
            <a:r>
              <a:rPr lang="en-US" dirty="0" smtClean="0"/>
              <a:t>“sort” </a:t>
            </a:r>
            <a:r>
              <a:rPr lang="en-US" dirty="0"/>
              <a:t>is a (user-defined) function; it is the collection of functions shown on the previous slide (copied below).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186" y="4055921"/>
            <a:ext cx="8161975" cy="400110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concat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[replicate k x | (x, k) &lt;-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310" y="3646713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sort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6854" y="2239080"/>
            <a:ext cx="852755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Data.Array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Array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(+) 0 (0, n) (zip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(repeat 1))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where n = length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sort ::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-&gt;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sort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concat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[replicate k x | (x, k) &lt;-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assocs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$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630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Cooking</a:t>
            </a:r>
            <a:r>
              <a:rPr lang="en-US" dirty="0" smtClean="0"/>
              <a:t>: a recipe calls for this list of ingredients: eggs, flour, milk, chocolate. In my kitchen I have some ingredients. Is there a difference between what the recipe requires versus what I have in my kitchen?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the smallest free number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917" y="3886200"/>
            <a:ext cx="7633700" cy="1752600"/>
          </a:xfrm>
        </p:spPr>
        <p:txBody>
          <a:bodyPr/>
          <a:lstStyle/>
          <a:p>
            <a:r>
              <a:rPr lang="en-US" dirty="0" smtClean="0"/>
              <a:t>Version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91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 Problem We Will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92</a:t>
            </a:fld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Find the smallest natural number not in a given finite list of natural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is the smallest number </a:t>
            </a:r>
            <a:br>
              <a:rPr lang="en-US" smtClean="0"/>
            </a:br>
            <a:r>
              <a:rPr lang="en-US" smtClean="0"/>
              <a:t>not in this list?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84272" y="3092521"/>
            <a:ext cx="0" cy="143838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92548" y="464392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54444" y="2442677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524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Important Assumptions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Assumption</a:t>
            </a:r>
            <a:r>
              <a:rPr lang="en-US" dirty="0" smtClean="0"/>
              <a:t>: Each item in the list has a value that is less than the length of the list </a:t>
            </a:r>
          </a:p>
          <a:p>
            <a:pPr lvl="1"/>
            <a:r>
              <a:rPr lang="en-US" dirty="0" smtClean="0"/>
              <a:t>On the previous slide the list contains 19 elements. Thus, each item’s value is 0≤x&lt;19</a:t>
            </a:r>
          </a:p>
          <a:p>
            <a:r>
              <a:rPr lang="en-US" b="1" dirty="0" smtClean="0"/>
              <a:t>Assumption</a:t>
            </a:r>
            <a:r>
              <a:rPr lang="en-US" dirty="0" smtClean="0"/>
              <a:t>: Duplicates are okay. </a:t>
            </a:r>
          </a:p>
          <a:p>
            <a:pPr lvl="1"/>
            <a:r>
              <a:rPr lang="en-US" dirty="0" smtClean="0"/>
              <a:t>On the previous slide there are three occurrences </a:t>
            </a:r>
            <a:br>
              <a:rPr lang="en-US" dirty="0" smtClean="0"/>
            </a:br>
            <a:r>
              <a:rPr lang="en-US" dirty="0" smtClean="0"/>
              <a:t>of 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</a:t>
            </a:r>
            <a:r>
              <a:rPr lang="en-US" dirty="0" err="1" smtClean="0"/>
              <a:t>countlist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6600" y="2517169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3429" y="4578074"/>
            <a:ext cx="8022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array (0,19) [(0,1),(1,1),(2,1),(3,1),(4,1</a:t>
            </a:r>
            <a:r>
              <a:rPr lang="en-US" dirty="0" smtClean="0"/>
              <a:t>), … , </a:t>
            </a:r>
            <a:r>
              <a:rPr lang="en-US" dirty="0"/>
              <a:t>(14,3),(15,0),(16,0),(17,1),(18,0),</a:t>
            </a:r>
            <a:r>
              <a:rPr lang="en-US" dirty="0" smtClean="0"/>
              <a:t>(</a:t>
            </a:r>
            <a:r>
              <a:rPr lang="en-US" dirty="0"/>
              <a:t>19,1)]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7463" y="310280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countlist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05164" y="3727791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87320" y="1939251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7560" y="6441628"/>
            <a:ext cx="576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slides 67-76 for an explanation of the </a:t>
            </a:r>
            <a:r>
              <a:rPr lang="en-US" dirty="0" err="1" smtClean="0"/>
              <a:t>countlist</a:t>
            </a:r>
            <a:r>
              <a:rPr lang="en-US" dirty="0" smtClean="0"/>
              <a:t>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countlist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05315" y="2938827"/>
            <a:ext cx="6456465" cy="707886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(+) 0 (0, n) (zip </a:t>
            </a:r>
            <a:r>
              <a:rPr lang="en-US" sz="2000" i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(repeat 1))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where n = length </a:t>
            </a:r>
            <a:r>
              <a:rPr lang="en-US" sz="2000" i="1" dirty="0" err="1">
                <a:latin typeface="Consolas" pitchFamily="49" charset="0"/>
                <a:cs typeface="Consolas" pitchFamily="49" charset="0"/>
              </a:rPr>
              <a:t>xs</a:t>
            </a:r>
            <a:endParaRPr lang="en-US" sz="20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4438" y="2529619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countlist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4438" y="3739793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is the list of Natural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checklist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35467"/>
          </a:xfrm>
        </p:spPr>
        <p:txBody>
          <a:bodyPr>
            <a:normAutofit/>
          </a:bodyPr>
          <a:lstStyle/>
          <a:p>
            <a:r>
              <a:rPr lang="en-US" dirty="0" smtClean="0"/>
              <a:t>The first version (see slides 27-41) to the problem used the checklist function: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2004" y="4217678"/>
            <a:ext cx="7155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checklist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(||) False (0,n)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(zip (filter (&lt;=n)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(repeat True))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where n = length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44574" y="3359649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35294" y="2894745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53138" y="5299725"/>
            <a:ext cx="0" cy="7191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3434" y="6137508"/>
            <a:ext cx="79008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array (0,19) [(0,True),(1,True),(2,True),(3,True),(4,True</a:t>
            </a:r>
            <a:r>
              <a:rPr lang="en-US" sz="1200" dirty="0" smtClean="0"/>
              <a:t>),…,(</a:t>
            </a:r>
            <a:r>
              <a:rPr lang="en-US" sz="1200" dirty="0"/>
              <a:t>14,True),(15,False),(16,False),(17,True),(18,False),(19,True)]</a:t>
            </a:r>
          </a:p>
        </p:txBody>
      </p:sp>
    </p:spTree>
    <p:extLst>
      <p:ext uri="{BB962C8B-B14F-4D97-AF65-F5344CB8AC3E}">
        <p14:creationId xmlns:p14="http://schemas.microsoft.com/office/powerpoint/2010/main" val="12732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308"/>
            <a:ext cx="8229600" cy="1143000"/>
          </a:xfrm>
        </p:spPr>
        <p:txBody>
          <a:bodyPr/>
          <a:lstStyle/>
          <a:p>
            <a:r>
              <a:rPr lang="en-US" dirty="0" smtClean="0"/>
              <a:t>Compare </a:t>
            </a:r>
            <a:r>
              <a:rPr lang="en-US" dirty="0" err="1" smtClean="0"/>
              <a:t>countlist</a:t>
            </a:r>
            <a:r>
              <a:rPr lang="en-US" dirty="0" smtClean="0"/>
              <a:t> and checklist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0662" y="1130505"/>
            <a:ext cx="8620018" cy="2743200"/>
            <a:chOff x="-2634673" y="755822"/>
            <a:chExt cx="8620018" cy="2743200"/>
          </a:xfrm>
        </p:grpSpPr>
        <p:grpSp>
          <p:nvGrpSpPr>
            <p:cNvPr id="18" name="Group 17"/>
            <p:cNvGrpSpPr/>
            <p:nvPr/>
          </p:nvGrpSpPr>
          <p:grpSpPr>
            <a:xfrm>
              <a:off x="-2450212" y="945839"/>
              <a:ext cx="8209056" cy="2411715"/>
              <a:chOff x="503429" y="1271973"/>
              <a:chExt cx="8209056" cy="241171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687320" y="1271973"/>
                <a:ext cx="56391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[8</a:t>
                </a:r>
                <a:r>
                  <a:rPr lang="en-US" dirty="0" smtClean="0"/>
                  <a:t>, 9, 0, 12, 11, 1, 10, 13, 7, 4, 14, 14, 14, 5, 17, 3, 19, 2, 6</a:t>
                </a:r>
                <a:r>
                  <a:rPr lang="en-US" dirty="0"/>
                  <a:t>]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945223" y="2214757"/>
                <a:ext cx="776726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err="1">
                    <a:latin typeface="Consolas" pitchFamily="49" charset="0"/>
                    <a:cs typeface="Consolas" pitchFamily="49" charset="0"/>
                  </a:rPr>
                  <a:t>countlist</a:t>
                </a:r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err="1">
                    <a:latin typeface="Consolas" pitchFamily="49" charset="0"/>
                    <a:cs typeface="Consolas" pitchFamily="49" charset="0"/>
                  </a:rPr>
                  <a:t>xs</a:t>
                </a:r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= </a:t>
                </a:r>
                <a:r>
                  <a:rPr lang="en-US" dirty="0" err="1">
                    <a:latin typeface="Consolas" pitchFamily="49" charset="0"/>
                    <a:cs typeface="Consolas" pitchFamily="49" charset="0"/>
                  </a:rPr>
                  <a:t>accumArray</a:t>
                </a:r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(+) 0 (0, n) (zip </a:t>
                </a:r>
                <a:r>
                  <a:rPr lang="en-US" dirty="0" err="1">
                    <a:latin typeface="Consolas" pitchFamily="49" charset="0"/>
                    <a:cs typeface="Consolas" pitchFamily="49" charset="0"/>
                  </a:rPr>
                  <a:t>xs</a:t>
                </a:r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(repeat 1))</a:t>
                </a:r>
              </a:p>
              <a:p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              where n = length </a:t>
                </a:r>
                <a:r>
                  <a:rPr lang="en-US" dirty="0" err="1">
                    <a:latin typeface="Consolas" pitchFamily="49" charset="0"/>
                    <a:cs typeface="Consolas" pitchFamily="49" charset="0"/>
                  </a:rPr>
                  <a:t>xs</a:t>
                </a:r>
                <a:endParaRPr lang="en-US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4232250" y="1733771"/>
                <a:ext cx="0" cy="454628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503429" y="3314356"/>
                <a:ext cx="80226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array (0,19) [(0,1),(1,1),(2,1),(3,1),(4,1</a:t>
                </a:r>
                <a:r>
                  <a:rPr lang="en-US" dirty="0" smtClean="0"/>
                  <a:t>), … , </a:t>
                </a:r>
                <a:r>
                  <a:rPr lang="en-US" dirty="0"/>
                  <a:t>(14,3),(15,0),(16,0),(17,1),(18,0),</a:t>
                </a:r>
                <a:r>
                  <a:rPr lang="en-US" dirty="0" smtClean="0"/>
                  <a:t>(</a:t>
                </a:r>
                <a:r>
                  <a:rPr lang="en-US" dirty="0"/>
                  <a:t>19,1)]</a:t>
                </a: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4230540" y="2882749"/>
                <a:ext cx="0" cy="454628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>
            <a:xfrm>
              <a:off x="-2634673" y="755822"/>
              <a:ext cx="8620018" cy="27432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675336" y="4167531"/>
            <a:ext cx="563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[8</a:t>
            </a:r>
            <a:r>
              <a:rPr lang="en-US" dirty="0" smtClean="0"/>
              <a:t>, 9, 0, 12, 11, 1, 10, 13, 7, 4, 14, 14, 14, 5, 17, 3, 19, 2, 6</a:t>
            </a:r>
            <a:r>
              <a:rPr lang="en-US" dirty="0"/>
              <a:t>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33239" y="5110315"/>
            <a:ext cx="7767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checklist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accumArray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(||) False (0,n)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(zip (filter (&lt;=n)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(repeat True))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where n = length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20266" y="4629329"/>
            <a:ext cx="0" cy="4546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70116" y="6441134"/>
            <a:ext cx="76961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array (0,19) [(0,True),(1,True),(2,True),(3,True),(4,True),…,(14,True),(15,False),(16,False),(17,True),(18,False),(19,True)]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18556" y="5997837"/>
            <a:ext cx="0" cy="4546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15703" y="3993211"/>
            <a:ext cx="8620018" cy="27432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will use </a:t>
            </a:r>
            <a:r>
              <a:rPr lang="en-US" dirty="0" err="1" smtClean="0"/>
              <a:t>countlist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solve the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1714</TotalTime>
  <Words>6943</Words>
  <Application>Microsoft Office PowerPoint</Application>
  <PresentationFormat>On-screen Show (4:3)</PresentationFormat>
  <Paragraphs>783</Paragraphs>
  <Slides>134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6" baseType="lpstr">
      <vt:lpstr>Blank</vt:lpstr>
      <vt:lpstr>Equation</vt:lpstr>
      <vt:lpstr>Pearls of Functional Algorithm Design</vt:lpstr>
      <vt:lpstr>I am reading this book</vt:lpstr>
      <vt:lpstr>Chapter 1</vt:lpstr>
      <vt:lpstr>What is Functional  Algorithm Design?</vt:lpstr>
      <vt:lpstr>Function Composition</vt:lpstr>
      <vt:lpstr>Function Composition (cont.)</vt:lpstr>
      <vt:lpstr>Attention</vt:lpstr>
      <vt:lpstr>The Problem We Will Solve</vt:lpstr>
      <vt:lpstr>Recurring Problem</vt:lpstr>
      <vt:lpstr>PowerPoint Presentation</vt:lpstr>
      <vt:lpstr>PowerPoint Presentation</vt:lpstr>
      <vt:lpstr>Problem Statement</vt:lpstr>
      <vt:lpstr>Just the First Difference</vt:lpstr>
      <vt:lpstr>Abstract Representation  of the Problem</vt:lpstr>
      <vt:lpstr>What is the smallest number  not in this list?</vt:lpstr>
      <vt:lpstr>Problem Re-Statement</vt:lpstr>
      <vt:lpstr>We Will Solve The Problem  In Two Ways</vt:lpstr>
      <vt:lpstr>Solution #1</vt:lpstr>
      <vt:lpstr>PowerPoint Presentation</vt:lpstr>
      <vt:lpstr>notElem (cont.)</vt:lpstr>
      <vt:lpstr>PowerPoint Presentation</vt:lpstr>
      <vt:lpstr>filter</vt:lpstr>
      <vt:lpstr>Compose filter and notElem</vt:lpstr>
      <vt:lpstr>head</vt:lpstr>
      <vt:lpstr>Solution #1</vt:lpstr>
      <vt:lpstr>Solution #2</vt:lpstr>
      <vt:lpstr>Okay to discard some values</vt:lpstr>
      <vt:lpstr>Example</vt:lpstr>
      <vt:lpstr>PowerPoint Presentation</vt:lpstr>
      <vt:lpstr>PowerPoint Presentation</vt:lpstr>
      <vt:lpstr>zip</vt:lpstr>
      <vt:lpstr>zip (cont.)</vt:lpstr>
      <vt:lpstr>zip the filtered set  with a list of True values</vt:lpstr>
      <vt:lpstr>repeat</vt:lpstr>
      <vt:lpstr>Create a list of pairs</vt:lpstr>
      <vt:lpstr>Association List</vt:lpstr>
      <vt:lpstr>“OR” each value in the alist  with False</vt:lpstr>
      <vt:lpstr>Gaps result in the creation of a pair with a value of False</vt:lpstr>
      <vt:lpstr>accumArray</vt:lpstr>
      <vt:lpstr>Nearly finished!</vt:lpstr>
      <vt:lpstr>checklist</vt:lpstr>
      <vt:lpstr>elems</vt:lpstr>
      <vt:lpstr>PowerPoint Presentation</vt:lpstr>
      <vt:lpstr>PowerPoint Presentation</vt:lpstr>
      <vt:lpstr>takeWhile (cont.)</vt:lpstr>
      <vt:lpstr>PowerPoint Presentation</vt:lpstr>
      <vt:lpstr>Hey, that’s the answer!</vt:lpstr>
      <vt:lpstr>From alist to answer</vt:lpstr>
      <vt:lpstr>PowerPoint Presentation</vt:lpstr>
      <vt:lpstr>Solution #2</vt:lpstr>
      <vt:lpstr>Comparison of the  two solutions</vt:lpstr>
      <vt:lpstr>Solution #1</vt:lpstr>
      <vt:lpstr>PowerPoint Presentation</vt:lpstr>
      <vt:lpstr>Implementation</vt:lpstr>
      <vt:lpstr>Haskell</vt:lpstr>
      <vt:lpstr>Solution #1</vt:lpstr>
      <vt:lpstr>Solution #2</vt:lpstr>
      <vt:lpstr>Sort</vt:lpstr>
      <vt:lpstr>PowerPoint Presentation</vt:lpstr>
      <vt:lpstr>Recurring Pattern</vt:lpstr>
      <vt:lpstr>Recurring Pattern</vt:lpstr>
      <vt:lpstr>PowerPoint Presentation</vt:lpstr>
      <vt:lpstr>PowerPoint Presentation</vt:lpstr>
      <vt:lpstr>Example of sorting a list</vt:lpstr>
      <vt:lpstr>Important Assumptions</vt:lpstr>
      <vt:lpstr>Time Required</vt:lpstr>
      <vt:lpstr>Create a list of 1’s using the repeat function</vt:lpstr>
      <vt:lpstr>Create a list of pairs using the zip function</vt:lpstr>
      <vt:lpstr>PowerPoint Presentation</vt:lpstr>
      <vt:lpstr>Interpret each pair as (index, count)</vt:lpstr>
      <vt:lpstr>Merge pairs with the same index (add their count values)</vt:lpstr>
      <vt:lpstr>The accumArray Function</vt:lpstr>
      <vt:lpstr>The accumArray Function (cont.)</vt:lpstr>
      <vt:lpstr>The result is an “array”</vt:lpstr>
      <vt:lpstr>Compose accumArray, zip, and repeat</vt:lpstr>
      <vt:lpstr>PowerPoint Presentation</vt:lpstr>
      <vt:lpstr>The assocs Function</vt:lpstr>
      <vt:lpstr>Replicate n times  the index in (index, n)</vt:lpstr>
      <vt:lpstr>The replicate function</vt:lpstr>
      <vt:lpstr>Recall “set comprehensions” from your school days</vt:lpstr>
      <vt:lpstr>Terminology</vt:lpstr>
      <vt:lpstr>List Comprehensions</vt:lpstr>
      <vt:lpstr>Explanation</vt:lpstr>
      <vt:lpstr>Create a list of the indexes</vt:lpstr>
      <vt:lpstr>PowerPoint Presentation</vt:lpstr>
      <vt:lpstr>The concat function</vt:lpstr>
      <vt:lpstr>array -&gt; sorted list</vt:lpstr>
      <vt:lpstr>sort</vt:lpstr>
      <vt:lpstr>Here’s the Solution</vt:lpstr>
      <vt:lpstr>Find the smallest free number</vt:lpstr>
      <vt:lpstr>PowerPoint Presentation</vt:lpstr>
      <vt:lpstr>PowerPoint Presentation</vt:lpstr>
      <vt:lpstr>PowerPoint Presentation</vt:lpstr>
      <vt:lpstr>PowerPoint Presentation</vt:lpstr>
      <vt:lpstr>Recall the countlist function</vt:lpstr>
      <vt:lpstr>PowerPoint Presentation</vt:lpstr>
      <vt:lpstr>Recall the checklist function</vt:lpstr>
      <vt:lpstr>Compare countlist and checklist</vt:lpstr>
      <vt:lpstr>We will use countlist to solve the problem</vt:lpstr>
      <vt:lpstr>A number that was not in the input will have the form (_, 0)</vt:lpstr>
      <vt:lpstr>Select all pairs with (_,0)</vt:lpstr>
      <vt:lpstr>Explanation of this  list comprehension</vt:lpstr>
      <vt:lpstr>Select just the first value  in each pair</vt:lpstr>
      <vt:lpstr>Select the first value</vt:lpstr>
      <vt:lpstr>PowerPoint Presentation</vt:lpstr>
      <vt:lpstr>Find the smallest free number</vt:lpstr>
      <vt:lpstr>PowerPoint Presentation</vt:lpstr>
      <vt:lpstr>PowerPoint Presentation</vt:lpstr>
      <vt:lpstr>PowerPoint Presentation</vt:lpstr>
      <vt:lpstr>Divide and Conquer</vt:lpstr>
      <vt:lpstr>Assumption</vt:lpstr>
      <vt:lpstr>Partition using this function: (&lt;b) where b = half the length of the list</vt:lpstr>
      <vt:lpstr>Does the left list have gaps?</vt:lpstr>
      <vt:lpstr>Variable names we will use</vt:lpstr>
      <vt:lpstr>Does the left list have gaps?</vt:lpstr>
      <vt:lpstr>PowerPoint Presentation</vt:lpstr>
      <vt:lpstr>PowerPoint Presentation</vt:lpstr>
      <vt:lpstr>Let’s trace an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Requirements</vt:lpstr>
      <vt:lpstr>Here’s the Solution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Pearls of Functional Algorithm Design</dc:title>
  <dc:subject>Pearls of Functional Algorithm Design</dc:subject>
  <dc:creator>Roger Costello</dc:creator>
  <cp:keywords>Pearls of Functional Algorithm Design</cp:keywords>
  <cp:lastModifiedBy>Roger Costello</cp:lastModifiedBy>
  <cp:revision>212</cp:revision>
  <dcterms:created xsi:type="dcterms:W3CDTF">2011-05-14T11:47:15Z</dcterms:created>
  <dcterms:modified xsi:type="dcterms:W3CDTF">2011-06-11T15:27:53Z</dcterms:modified>
</cp:coreProperties>
</file>