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60" r:id="rId5"/>
    <p:sldId id="262" r:id="rId6"/>
    <p:sldId id="259" r:id="rId7"/>
    <p:sldId id="268" r:id="rId8"/>
    <p:sldId id="269" r:id="rId9"/>
    <p:sldId id="261" r:id="rId10"/>
    <p:sldId id="263" r:id="rId11"/>
    <p:sldId id="264" r:id="rId12"/>
    <p:sldId id="265" r:id="rId13"/>
    <p:sldId id="266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B1DFA-B362-44CA-A0D3-1865D0DCEB3E}" type="datetimeFigureOut">
              <a:rPr lang="en-US" smtClean="0"/>
              <a:t>7/23/2011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2B519-26FB-49FB-81A0-5E1E281C4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64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F512-2A21-4FD3-9C2F-C76644E50D16}" type="datetime1">
              <a:rPr lang="en-US" smtClean="0"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DF021-2A0A-4859-B42A-D1BED9B911F0}" type="datetime1">
              <a:rPr lang="en-US" smtClean="0"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9915-C8D3-43F1-A572-378DC86C4CFF}" type="datetime1">
              <a:rPr lang="en-US" smtClean="0"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9194-6FC8-45C6-9B64-761D8BEF1330}" type="datetime1">
              <a:rPr lang="en-US" smtClean="0"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65011-E181-4392-98C7-67BE686C3499}" type="datetime1">
              <a:rPr lang="en-US" smtClean="0"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B9FFA-B065-4A8D-AF3C-374A731938ED}" type="datetime1">
              <a:rPr lang="en-US" smtClean="0"/>
              <a:t>7/23/2011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EB2D-62E0-4CAA-BD22-5EE6685E9B8D}" type="datetime1">
              <a:rPr lang="en-US" smtClean="0"/>
              <a:t>7/23/2011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9AB5-EF2D-4340-96DF-CD7A632510B7}" type="datetime1">
              <a:rPr lang="en-US" smtClean="0"/>
              <a:t>7/23/2011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B95B-404B-426D-B2AA-150C6A7FB60F}" type="datetime1">
              <a:rPr lang="en-US" smtClean="0"/>
              <a:t>7/23/2011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08439-34C7-4EB1-A5C9-5839519BC4EC}" type="datetime1">
              <a:rPr lang="en-US" smtClean="0"/>
              <a:t>7/23/2011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E403-4FE5-45AF-9FFF-8774815BDD3F}" type="datetime1">
              <a:rPr lang="en-US" smtClean="0"/>
              <a:t>7/23/2011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EC357-C4C1-400E-A01F-46FB80670DED}" type="datetime1">
              <a:rPr lang="en-US" smtClean="0"/>
              <a:t>7/23/2011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008BC-DA31-4D19-837B-EFA4386B05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research.microsoft.com/en-us/um/people/simonpj/papers/financial-contracts/Options-ICFP.pp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research.microsoft.com/en-us/um/people/simonpj/papers/stm/beautiful.pdf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The Fun of Programming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08917" y="3886200"/>
            <a:ext cx="7633700" cy="1752600"/>
          </a:xfrm>
        </p:spPr>
        <p:txBody>
          <a:bodyPr/>
          <a:lstStyle/>
          <a:p>
            <a:r>
              <a:rPr lang="en-US" dirty="0" smtClean="0"/>
              <a:t>Chapter 6</a:t>
            </a:r>
          </a:p>
          <a:p>
            <a:r>
              <a:rPr lang="en-US" dirty="0" smtClean="0"/>
              <a:t>How to Write a Financial Contract</a:t>
            </a:r>
          </a:p>
          <a:p>
            <a:r>
              <a:rPr lang="en-US" dirty="0" smtClean="0"/>
              <a:t>by Simon Peyton Jones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30143" y="5987143"/>
            <a:ext cx="1832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Roger L. Costello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July 2011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</a:t>
            </a:r>
            <a:r>
              <a:rPr lang="en-US" dirty="0" err="1" smtClean="0"/>
              <a:t>Combinators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zero :: Contract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A contract with no value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one :: Currency -&gt; Contract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A contract with a value of 1 USD or 1 GBP or …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and :: Contract -&gt; Contract -&gt; Contract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The result is a contract with two sub-contracts. If you acquire </a:t>
            </a:r>
            <a:r>
              <a:rPr lang="en-US" sz="2800" dirty="0" smtClean="0"/>
              <a:t>(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and c1 c2</a:t>
            </a:r>
            <a:r>
              <a:rPr lang="en-US" sz="2800" dirty="0" smtClean="0"/>
              <a:t>) then you </a:t>
            </a:r>
            <a:r>
              <a:rPr lang="en-US" sz="2800" dirty="0" smtClean="0"/>
              <a:t>get the value in both sub-contracts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or :: Contract -&gt; Contract -&gt; Contract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/>
              <a:t>The result is a contract with two sub-contracts. </a:t>
            </a:r>
            <a:r>
              <a:rPr lang="en-US" sz="2800" dirty="0" smtClean="0"/>
              <a:t>If </a:t>
            </a:r>
            <a:r>
              <a:rPr lang="en-US" sz="2800" dirty="0"/>
              <a:t>you </a:t>
            </a:r>
            <a:r>
              <a:rPr lang="en-US" sz="2800" dirty="0" smtClean="0"/>
              <a:t>acquire </a:t>
            </a:r>
            <a:r>
              <a:rPr lang="en-US" sz="2400" dirty="0" smtClean="0"/>
              <a:t>(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or 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c1 c2</a:t>
            </a:r>
            <a:r>
              <a:rPr lang="en-US" sz="2400" dirty="0"/>
              <a:t>) then </a:t>
            </a:r>
            <a:r>
              <a:rPr lang="en-US" sz="2800" dirty="0" smtClean="0"/>
              <a:t>you </a:t>
            </a:r>
            <a:r>
              <a:rPr lang="en-US" sz="2800" dirty="0" smtClean="0"/>
              <a:t>must choose one of the sub-contracts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</a:t>
            </a:r>
            <a:r>
              <a:rPr lang="en-US" dirty="0" err="1" smtClean="0"/>
              <a:t>Combinators</a:t>
            </a:r>
            <a:r>
              <a:rPr lang="en-US" dirty="0" smtClean="0"/>
              <a:t>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cond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::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Bool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-&gt; Contract -&gt; Contract -&gt; Contract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 smtClean="0"/>
              <a:t>If you acquire (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cond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 c1 c2</a:t>
            </a:r>
            <a:r>
              <a:rPr lang="en-US" sz="2600" dirty="0" smtClean="0"/>
              <a:t>) then you acquire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c1</a:t>
            </a:r>
            <a:r>
              <a:rPr lang="en-US" sz="2600" dirty="0" smtClean="0"/>
              <a:t> if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US" sz="2600" dirty="0" smtClean="0"/>
              <a:t> is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True</a:t>
            </a:r>
            <a:r>
              <a:rPr lang="en-US" sz="2600" dirty="0" smtClean="0"/>
              <a:t>, and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c2</a:t>
            </a:r>
            <a:r>
              <a:rPr lang="en-US" sz="2600" dirty="0" smtClean="0"/>
              <a:t> otherwise.</a:t>
            </a:r>
          </a:p>
          <a:p>
            <a:r>
              <a:rPr lang="en-US" sz="2900" dirty="0" smtClean="0">
                <a:latin typeface="Consolas" pitchFamily="49" charset="0"/>
                <a:cs typeface="Consolas" pitchFamily="49" charset="0"/>
              </a:rPr>
              <a:t>scale ::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Double -&gt; Contract -&gt; Contract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 smtClean="0"/>
              <a:t>If you acquire (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scale o c</a:t>
            </a:r>
            <a:r>
              <a:rPr lang="en-US" sz="2600" dirty="0" smtClean="0"/>
              <a:t>) then you acquire a contract </a:t>
            </a:r>
            <a:r>
              <a:rPr lang="en-US" sz="2600" dirty="0" smtClean="0"/>
              <a:t>that has the value </a:t>
            </a:r>
            <a:r>
              <a:rPr lang="en-US" sz="2600" dirty="0" smtClean="0"/>
              <a:t>of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c</a:t>
            </a:r>
            <a:r>
              <a:rPr lang="en-US" sz="2600" dirty="0" smtClean="0"/>
              <a:t> </a:t>
            </a:r>
            <a:r>
              <a:rPr lang="en-US" sz="2600" dirty="0" smtClean="0"/>
              <a:t>multiplied </a:t>
            </a:r>
            <a:r>
              <a:rPr lang="en-US" sz="2600" dirty="0" smtClean="0"/>
              <a:t>(scaled up) by the value </a:t>
            </a:r>
            <a:br>
              <a:rPr lang="en-US" sz="2600" dirty="0" smtClean="0"/>
            </a:br>
            <a:r>
              <a:rPr lang="en-US" sz="2600" dirty="0" smtClean="0"/>
              <a:t>of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o</a:t>
            </a:r>
            <a:r>
              <a:rPr lang="en-US" sz="2400" dirty="0" smtClean="0">
                <a:cs typeface="Consolas" pitchFamily="49" charset="0"/>
              </a:rPr>
              <a:t>.</a:t>
            </a:r>
          </a:p>
          <a:p>
            <a:r>
              <a:rPr lang="en-US" sz="2900" dirty="0" smtClean="0">
                <a:latin typeface="Consolas" pitchFamily="49" charset="0"/>
                <a:cs typeface="Consolas" pitchFamily="49" charset="0"/>
              </a:rPr>
              <a:t>when ::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Bool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-&gt; Contract -&gt; Contract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sz="2600" dirty="0" smtClean="0"/>
              <a:t>If you acquire (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when o c</a:t>
            </a:r>
            <a:r>
              <a:rPr lang="en-US" sz="2600" dirty="0" smtClean="0"/>
              <a:t>) then </a:t>
            </a:r>
            <a:r>
              <a:rPr lang="en-US" sz="2600" dirty="0"/>
              <a:t>you acquire a contract whose </a:t>
            </a:r>
            <a:r>
              <a:rPr lang="en-US" sz="2600" dirty="0" smtClean="0"/>
              <a:t>value is zero until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o</a:t>
            </a:r>
            <a:r>
              <a:rPr lang="en-US" sz="2600" dirty="0" smtClean="0"/>
              <a:t> is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True</a:t>
            </a:r>
            <a:r>
              <a:rPr lang="en-US" sz="2400" dirty="0" smtClean="0">
                <a:cs typeface="Consolas" pitchFamily="49" charset="0"/>
              </a:rPr>
              <a:t>.</a:t>
            </a:r>
            <a:r>
              <a:rPr lang="en-US" sz="2600" dirty="0" smtClean="0"/>
              <a:t/>
            </a:r>
            <a:br>
              <a:rPr lang="en-US" sz="2600" dirty="0" smtClean="0"/>
            </a:b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3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Combinators</a:t>
            </a:r>
            <a:r>
              <a:rPr lang="en-US" dirty="0" smtClean="0"/>
              <a:t> on other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two slides showed the primitive </a:t>
            </a:r>
            <a:r>
              <a:rPr lang="en-US" dirty="0" err="1" smtClean="0"/>
              <a:t>combinators</a:t>
            </a:r>
            <a:r>
              <a:rPr lang="en-US" dirty="0" smtClean="0"/>
              <a:t> </a:t>
            </a:r>
            <a:r>
              <a:rPr lang="en-US" dirty="0" smtClean="0"/>
              <a:t>on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Contract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Notice that only the function signatures are </a:t>
            </a:r>
            <a:r>
              <a:rPr lang="en-US" dirty="0" smtClean="0"/>
              <a:t>shown (plus </a:t>
            </a:r>
            <a:r>
              <a:rPr lang="en-US" dirty="0" smtClean="0"/>
              <a:t>a description). </a:t>
            </a:r>
            <a:r>
              <a:rPr lang="en-US" dirty="0"/>
              <a:t>P</a:t>
            </a:r>
            <a:r>
              <a:rPr lang="en-US" dirty="0" smtClean="0"/>
              <a:t>ostpone </a:t>
            </a:r>
            <a:r>
              <a:rPr lang="en-US" dirty="0" smtClean="0"/>
              <a:t>thinking about their implementation.</a:t>
            </a:r>
          </a:p>
          <a:p>
            <a:r>
              <a:rPr lang="en-US" dirty="0" smtClean="0"/>
              <a:t>The next slide shows the primitive </a:t>
            </a:r>
            <a:r>
              <a:rPr lang="en-US" dirty="0" err="1" smtClean="0"/>
              <a:t>combinators</a:t>
            </a:r>
            <a:r>
              <a:rPr lang="en-US" dirty="0" smtClean="0"/>
              <a:t> </a:t>
            </a:r>
            <a:r>
              <a:rPr lang="en-US" dirty="0" smtClean="0"/>
              <a:t>on observables </a:t>
            </a:r>
            <a:r>
              <a:rPr lang="en-US" dirty="0" smtClean="0"/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1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</a:t>
            </a:r>
            <a:r>
              <a:rPr lang="en-US" dirty="0" err="1" smtClean="0"/>
              <a:t>combinators</a:t>
            </a:r>
            <a:r>
              <a:rPr lang="en-US" dirty="0" smtClean="0"/>
              <a:t> on </a:t>
            </a:r>
            <a:r>
              <a:rPr lang="en-US" dirty="0" err="1" smtClean="0"/>
              <a:t>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konst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a -&gt;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900" dirty="0"/>
              <a:t/>
            </a:r>
            <a:br>
              <a:rPr lang="en-US" sz="2900" dirty="0"/>
            </a:br>
            <a:r>
              <a:rPr lang="en-US" sz="2400" dirty="0" smtClean="0"/>
              <a:t>(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konst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x</a:t>
            </a:r>
            <a:r>
              <a:rPr lang="en-US" sz="2400" dirty="0" smtClean="0"/>
              <a:t>) is an observable with value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sz="2200" dirty="0">
              <a:latin typeface="Consolas" pitchFamily="49" charset="0"/>
              <a:cs typeface="Consolas" pitchFamily="49" charset="0"/>
            </a:endParaRPr>
          </a:p>
          <a:p>
            <a:r>
              <a:rPr lang="en-US" sz="2900" dirty="0" smtClean="0">
                <a:latin typeface="Consolas" pitchFamily="49" charset="0"/>
                <a:cs typeface="Consolas" pitchFamily="49" charset="0"/>
              </a:rPr>
              <a:t>date </a:t>
            </a:r>
            <a:r>
              <a:rPr lang="en-US" sz="29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 Date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This function returns a date </a:t>
            </a:r>
            <a:r>
              <a:rPr lang="en-US" sz="2400" dirty="0" smtClean="0"/>
              <a:t>as the value of an </a:t>
            </a:r>
            <a:r>
              <a:rPr lang="en-US" sz="2400" dirty="0" smtClean="0"/>
              <a:t>observable data type</a:t>
            </a:r>
          </a:p>
          <a:p>
            <a:r>
              <a:rPr lang="en-US" sz="2700" dirty="0" smtClean="0">
                <a:latin typeface="Consolas" pitchFamily="49" charset="0"/>
                <a:cs typeface="Consolas" pitchFamily="49" charset="0"/>
              </a:rPr>
              <a:t>lift2 </a:t>
            </a:r>
            <a:r>
              <a:rPr lang="en-US" sz="27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(a -&gt; b -&gt; c) -&gt; </a:t>
            </a:r>
            <a:r>
              <a:rPr lang="en-US" sz="2700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 a -&gt; </a:t>
            </a:r>
            <a:r>
              <a:rPr lang="en-US" sz="2700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 b -&gt; </a:t>
            </a:r>
            <a:r>
              <a:rPr lang="en-US" sz="2700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 c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400" dirty="0" smtClean="0"/>
              <a:t>(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lift2 f o1 o2</a:t>
            </a:r>
            <a:r>
              <a:rPr lang="en-US" sz="2400" dirty="0" smtClean="0"/>
              <a:t>) is the observable resulting from applying the function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f</a:t>
            </a:r>
            <a:r>
              <a:rPr lang="en-US" sz="2400" dirty="0" smtClean="0"/>
              <a:t> </a:t>
            </a:r>
            <a:r>
              <a:rPr lang="en-US" sz="2400" dirty="0" smtClean="0"/>
              <a:t>to the observables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o1</a:t>
            </a:r>
            <a:r>
              <a:rPr lang="en-US" sz="2400" dirty="0" smtClean="0"/>
              <a:t> and 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o2</a:t>
            </a:r>
          </a:p>
          <a:p>
            <a:pPr lvl="1"/>
            <a:r>
              <a:rPr lang="en-US" sz="2000" i="1" dirty="0" smtClean="0"/>
              <a:t>Example</a:t>
            </a:r>
            <a:r>
              <a:rPr lang="en-US" sz="2000" dirty="0" smtClean="0"/>
              <a:t>: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lift2 (==) date (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konst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"July 21, 2011") </a:t>
            </a:r>
            <a:r>
              <a:rPr lang="en-US" sz="2000" dirty="0" smtClean="0"/>
              <a:t>returns</a:t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True)</a:t>
            </a:r>
            <a:r>
              <a:rPr lang="en-US" sz="2000" dirty="0" smtClean="0"/>
              <a:t> if the value of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date </a:t>
            </a:r>
            <a:r>
              <a:rPr lang="en-US" sz="2000" dirty="0" smtClean="0"/>
              <a:t>equals July 21, 2011 and </a:t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False)</a:t>
            </a:r>
            <a:r>
              <a:rPr lang="en-US" sz="2000" dirty="0" smtClean="0"/>
              <a:t> otherwise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2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time-dependent </a:t>
            </a:r>
            <a:r>
              <a:rPr lang="en-US" dirty="0" smtClean="0"/>
              <a:t>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Let's create a contract that attains its value only when the date is 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will use the "when" </a:t>
            </a:r>
            <a:r>
              <a:rPr lang="en-US" dirty="0" err="1" smtClean="0"/>
              <a:t>combinator</a:t>
            </a:r>
            <a:r>
              <a:rPr lang="en-US" dirty="0" smtClean="0"/>
              <a:t> for this.</a:t>
            </a:r>
          </a:p>
          <a:p>
            <a:r>
              <a:rPr lang="en-US" dirty="0" smtClean="0"/>
              <a:t>Recall its signature:</a:t>
            </a:r>
            <a:br>
              <a:rPr lang="en-US" dirty="0" smtClean="0"/>
            </a:br>
            <a:r>
              <a:rPr lang="en-US" sz="2700" dirty="0">
                <a:latin typeface="Consolas" pitchFamily="49" charset="0"/>
                <a:cs typeface="Consolas" pitchFamily="49" charset="0"/>
              </a:rPr>
              <a:t>when :: </a:t>
            </a:r>
            <a:r>
              <a:rPr lang="en-US" sz="2700" dirty="0" err="1">
                <a:latin typeface="Consolas" pitchFamily="49" charset="0"/>
                <a:cs typeface="Consolas" pitchFamily="49" charset="0"/>
              </a:rPr>
              <a:t>Obs</a:t>
            </a:r>
            <a:r>
              <a:rPr lang="en-US" sz="2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700" dirty="0" err="1">
                <a:latin typeface="Consolas" pitchFamily="49" charset="0"/>
                <a:cs typeface="Consolas" pitchFamily="49" charset="0"/>
              </a:rPr>
              <a:t>Bool</a:t>
            </a:r>
            <a:r>
              <a:rPr lang="en-US" sz="2700" dirty="0">
                <a:latin typeface="Consolas" pitchFamily="49" charset="0"/>
                <a:cs typeface="Consolas" pitchFamily="49" charset="0"/>
              </a:rPr>
              <a:t> -&gt; Contract -&gt; 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Contract</a:t>
            </a:r>
          </a:p>
          <a:p>
            <a:r>
              <a:rPr lang="en-US" sz="2800" dirty="0" smtClean="0"/>
              <a:t>We will need a function that takes as its argument a date</a:t>
            </a:r>
            <a:r>
              <a:rPr lang="en-US" sz="2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t</a:t>
            </a:r>
            <a:r>
              <a:rPr lang="en-US" sz="2700" dirty="0" smtClean="0">
                <a:cs typeface="Consolas" pitchFamily="49" charset="0"/>
              </a:rPr>
              <a:t> and returns 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700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 True)</a:t>
            </a:r>
            <a:r>
              <a:rPr lang="en-US" sz="2700" dirty="0" smtClean="0">
                <a:cs typeface="Consolas" pitchFamily="49" charset="0"/>
              </a:rPr>
              <a:t> if </a:t>
            </a:r>
            <a:r>
              <a:rPr lang="en-US" sz="2700" dirty="0" smtClean="0">
                <a:cs typeface="Consolas" pitchFamily="49" charset="0"/>
              </a:rPr>
              <a:t>the current date </a:t>
            </a:r>
            <a:r>
              <a:rPr lang="en-US" sz="2700" dirty="0" smtClean="0">
                <a:cs typeface="Consolas" pitchFamily="49" charset="0"/>
              </a:rPr>
              <a:t>equals </a:t>
            </a:r>
            <a:r>
              <a:rPr lang="en-US" sz="2700" dirty="0">
                <a:latin typeface="Consolas" pitchFamily="49" charset="0"/>
                <a:cs typeface="Consolas" pitchFamily="49" charset="0"/>
              </a:rPr>
              <a:t>t</a:t>
            </a:r>
            <a:r>
              <a:rPr lang="en-US" sz="2700" dirty="0" smtClean="0">
                <a:cs typeface="Consolas" pitchFamily="49" charset="0"/>
              </a:rPr>
              <a:t>. Let's call </a:t>
            </a:r>
            <a:r>
              <a:rPr lang="en-US" sz="2700" dirty="0" smtClean="0">
                <a:cs typeface="Consolas" pitchFamily="49" charset="0"/>
              </a:rPr>
              <a:t>this </a:t>
            </a:r>
            <a:r>
              <a:rPr lang="en-US" sz="2700" dirty="0" smtClean="0">
                <a:cs typeface="Consolas" pitchFamily="49" charset="0"/>
              </a:rPr>
              <a:t>function "at":</a:t>
            </a:r>
            <a:br>
              <a:rPr lang="en-US" sz="2700" dirty="0" smtClean="0">
                <a:cs typeface="Consolas" pitchFamily="49" charset="0"/>
              </a:rPr>
            </a:b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at :: Date -&gt; </a:t>
            </a:r>
            <a:r>
              <a:rPr lang="en-US" sz="2700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sz="2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700" dirty="0" err="1" smtClean="0">
                <a:latin typeface="Consolas" pitchFamily="49" charset="0"/>
                <a:cs typeface="Consolas" pitchFamily="49" charset="0"/>
              </a:rPr>
              <a:t>Bool</a:t>
            </a:r>
            <a:endParaRPr lang="en-US" sz="2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3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"at" function takes as its argument a date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/>
              <a:t> and returns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Obs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True)</a:t>
            </a:r>
            <a:r>
              <a:rPr lang="en-US" dirty="0" smtClean="0">
                <a:cs typeface="Consolas" pitchFamily="49" charset="0"/>
              </a:rPr>
              <a:t> </a:t>
            </a:r>
            <a:r>
              <a:rPr lang="en-US" dirty="0" smtClean="0"/>
              <a:t>if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/>
              <a:t> equals the current date,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Obs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False)</a:t>
            </a:r>
            <a:r>
              <a:rPr lang="en-US" dirty="0" smtClean="0"/>
              <a:t> otherwise.</a:t>
            </a:r>
          </a:p>
          <a:p>
            <a:r>
              <a:rPr lang="en-US" dirty="0" smtClean="0"/>
              <a:t>We use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konst</a:t>
            </a:r>
            <a:r>
              <a:rPr lang="en-US" dirty="0" smtClean="0"/>
              <a:t> to convert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/>
              <a:t> to an observable.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date</a:t>
            </a:r>
            <a:r>
              <a:rPr lang="en-US" dirty="0" smtClean="0"/>
              <a:t> function returns the current date as an observable.</a:t>
            </a:r>
          </a:p>
          <a:p>
            <a:r>
              <a:rPr lang="en-US" dirty="0" smtClean="0"/>
              <a:t>We need to see if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date</a:t>
            </a:r>
            <a:r>
              <a:rPr lang="en-US" dirty="0"/>
              <a:t> </a:t>
            </a:r>
            <a:r>
              <a:rPr lang="en-US" dirty="0" smtClean="0"/>
              <a:t>equals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konst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t</a:t>
            </a:r>
            <a:r>
              <a:rPr lang="en-US" dirty="0" smtClean="0"/>
              <a:t>). The result of the comparison must be a Boolean observable. We'll use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lift2</a:t>
            </a:r>
            <a:r>
              <a:rPr lang="en-US" dirty="0" smtClean="0"/>
              <a:t> for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4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2659705"/>
            <a:ext cx="5867400" cy="646331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at           ::  Date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-&gt;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at t         =   lift2 (==) date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konst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t)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59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Time-dependent </a:t>
            </a:r>
            <a:r>
              <a:rPr lang="en-US" dirty="0" smtClean="0"/>
              <a:t>contract (cont.)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/>
          <a:lstStyle/>
          <a:p>
            <a:r>
              <a:rPr lang="en-US" dirty="0" smtClean="0"/>
              <a:t>If you acquire (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when (at t) c</a:t>
            </a:r>
            <a:r>
              <a:rPr lang="en-US" dirty="0" smtClean="0"/>
              <a:t>) then the contract you acquire has </a:t>
            </a:r>
            <a:r>
              <a:rPr lang="en-US" dirty="0" smtClean="0"/>
              <a:t>a </a:t>
            </a:r>
            <a:r>
              <a:rPr lang="en-US" dirty="0" smtClean="0"/>
              <a:t>value only at </a:t>
            </a:r>
            <a:br>
              <a:rPr lang="en-US" dirty="0" smtClean="0"/>
            </a:br>
            <a:r>
              <a:rPr lang="en-US" dirty="0" smtClean="0"/>
              <a:t>date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81200" y="3810000"/>
            <a:ext cx="3413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c1 = when (at t) c)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4648199"/>
            <a:ext cx="6444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c1</a:t>
            </a:r>
            <a:r>
              <a:rPr lang="en-US" sz="2400" dirty="0" smtClean="0"/>
              <a:t> </a:t>
            </a:r>
            <a:r>
              <a:rPr lang="en-US" sz="2400" dirty="0" smtClean="0"/>
              <a:t>is a contract that attains its value only at date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t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193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</a:t>
            </a:r>
            <a:r>
              <a:rPr lang="en-US" dirty="0" smtClean="0"/>
              <a:t>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contract on the previous slide was created using the "at" </a:t>
            </a:r>
            <a:r>
              <a:rPr lang="en-US" dirty="0" err="1" smtClean="0"/>
              <a:t>combinator</a:t>
            </a:r>
            <a:r>
              <a:rPr lang="en-US" dirty="0" smtClean="0"/>
              <a:t> and the primitive "when" </a:t>
            </a:r>
            <a:r>
              <a:rPr lang="en-US" dirty="0" err="1" smtClean="0"/>
              <a:t>combinator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"at" </a:t>
            </a:r>
            <a:r>
              <a:rPr lang="en-US" dirty="0" err="1" smtClean="0"/>
              <a:t>combinator</a:t>
            </a:r>
            <a:r>
              <a:rPr lang="en-US" dirty="0" smtClean="0"/>
              <a:t> was created using the primitive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lift2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date</a:t>
            </a:r>
            <a:r>
              <a:rPr lang="en-US" dirty="0" smtClean="0"/>
              <a:t>, and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konst</a:t>
            </a:r>
            <a:r>
              <a:rPr lang="en-US" dirty="0" smtClean="0"/>
              <a:t> </a:t>
            </a:r>
            <a:r>
              <a:rPr lang="en-US" dirty="0" err="1" smtClean="0"/>
              <a:t>combinators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Each contract was created without </a:t>
            </a:r>
            <a:r>
              <a:rPr lang="en-US" dirty="0" smtClean="0"/>
              <a:t>worrying about an implementation of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Contract</a:t>
            </a:r>
            <a:r>
              <a:rPr lang="en-US" dirty="0" smtClean="0"/>
              <a:t> data </a:t>
            </a:r>
            <a:r>
              <a:rPr lang="en-US" dirty="0" smtClean="0"/>
              <a:t>type, </a:t>
            </a:r>
            <a:r>
              <a:rPr lang="en-US" dirty="0" smtClean="0"/>
              <a:t>the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dirty="0" smtClean="0"/>
              <a:t> data </a:t>
            </a:r>
            <a:r>
              <a:rPr lang="en-US" dirty="0" smtClean="0"/>
              <a:t>type, </a:t>
            </a:r>
            <a:r>
              <a:rPr lang="en-US" dirty="0" smtClean="0"/>
              <a:t>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when</a:t>
            </a:r>
            <a:r>
              <a:rPr lang="en-US" dirty="0" smtClean="0"/>
              <a:t> </a:t>
            </a:r>
            <a:r>
              <a:rPr lang="en-US" dirty="0" err="1" smtClean="0"/>
              <a:t>combinator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konst</a:t>
            </a:r>
            <a:r>
              <a:rPr lang="en-US" dirty="0" smtClean="0"/>
              <a:t> </a:t>
            </a:r>
            <a:r>
              <a:rPr lang="en-US" dirty="0" err="1" smtClean="0"/>
              <a:t>combinator</a:t>
            </a:r>
            <a:r>
              <a:rPr lang="en-US" dirty="0" smtClean="0"/>
              <a:t>, </a:t>
            </a:r>
            <a:r>
              <a:rPr lang="en-US" i="1" dirty="0" smtClean="0"/>
              <a:t>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Wow!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3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Zero-Coupon Discount Bond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zcb</a:t>
            </a:r>
            <a:r>
              <a:rPr lang="en-US" dirty="0" smtClean="0"/>
              <a:t> contract attains a value of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 units </a:t>
            </a:r>
            <a:r>
              <a:rPr lang="en-US" dirty="0" smtClean="0"/>
              <a:t>of currency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dirty="0" smtClean="0"/>
              <a:t> at </a:t>
            </a:r>
            <a:r>
              <a:rPr lang="en-US" dirty="0" smtClean="0"/>
              <a:t>date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 (</a:t>
            </a:r>
            <a:r>
              <a:rPr lang="en-US" sz="3000" dirty="0" err="1" smtClean="0">
                <a:latin typeface="Consolas" pitchFamily="49" charset="0"/>
                <a:cs typeface="Consolas" pitchFamily="49" charset="0"/>
              </a:rPr>
              <a:t>zcb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 "July 22, 2011" 100 USD</a:t>
            </a:r>
            <a:r>
              <a:rPr lang="en-US" dirty="0" smtClean="0"/>
              <a:t>) is a contract that has a value of 100 USD on July 22, 2011.</a:t>
            </a:r>
          </a:p>
          <a:p>
            <a:r>
              <a:rPr lang="en-US" dirty="0" smtClean="0"/>
              <a:t>Here is its type signature:</a:t>
            </a:r>
            <a:br>
              <a:rPr lang="en-US" dirty="0" smtClean="0"/>
            </a:b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zcb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:: Date -&gt; Double -&gt; Currency -&gt; Contract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Reading this Book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0" t="17546" r="36877" b="35510"/>
          <a:stretch/>
        </p:blipFill>
        <p:spPr bwMode="auto">
          <a:xfrm rot="10800000">
            <a:off x="2209800" y="1447800"/>
            <a:ext cx="4800600" cy="5218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09799" y="1447800"/>
            <a:ext cx="4800601" cy="521814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5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zcb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657462"/>
            <a:ext cx="7315200" cy="646331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zcb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:: Date -&gt; Double -&gt; Currency -&gt; Contract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zcb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t x k     =  when (at t) (scale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konst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x) (one k))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39624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</a:t>
            </a:r>
            <a:r>
              <a:rPr lang="en-US" dirty="0" smtClean="0"/>
              <a:t>the date is at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</a:t>
            </a:r>
            <a:r>
              <a:rPr lang="en-US" dirty="0"/>
              <a:t> </a:t>
            </a:r>
            <a:r>
              <a:rPr lang="en-US" dirty="0" smtClean="0"/>
              <a:t>then the contract has a value of one unit of currency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k</a:t>
            </a:r>
            <a:r>
              <a:rPr lang="en-US" dirty="0" smtClean="0"/>
              <a:t>, scaled up (multiplied) by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5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Remain Abstract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again we see on the previous slide how contracts are created by composing primitive </a:t>
            </a:r>
            <a:r>
              <a:rPr lang="en-US" dirty="0" err="1" smtClean="0"/>
              <a:t>combinators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higher-level </a:t>
            </a:r>
            <a:r>
              <a:rPr lang="en-US" dirty="0" err="1" smtClean="0"/>
              <a:t>combinators</a:t>
            </a:r>
            <a:r>
              <a:rPr lang="en-US" dirty="0" smtClean="0"/>
              <a:t> (</a:t>
            </a:r>
            <a:r>
              <a:rPr lang="en-US" i="1" dirty="0" smtClean="0"/>
              <a:t>e.g.</a:t>
            </a:r>
            <a:r>
              <a:rPr lang="en-US" dirty="0" smtClean="0"/>
              <a:t>, the "at" </a:t>
            </a:r>
            <a:r>
              <a:rPr lang="en-US" dirty="0" err="1" smtClean="0"/>
              <a:t>combinator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And </a:t>
            </a:r>
            <a:r>
              <a:rPr lang="en-US" dirty="0" smtClean="0"/>
              <a:t>notice that still </a:t>
            </a:r>
            <a:r>
              <a:rPr lang="en-US" dirty="0" smtClean="0"/>
              <a:t>we haven't concerned ourselves with an implementation of the Contract data type or any of the primitive </a:t>
            </a:r>
            <a:r>
              <a:rPr lang="en-US" dirty="0" err="1" smtClean="0"/>
              <a:t>combinators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5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other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continue and create many other contracts by </a:t>
            </a:r>
            <a:r>
              <a:rPr lang="en-US" dirty="0" smtClean="0"/>
              <a:t>composing the </a:t>
            </a:r>
            <a:r>
              <a:rPr lang="en-US" dirty="0" err="1" smtClean="0"/>
              <a:t>combinators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5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we are satisfied that </a:t>
            </a:r>
            <a:r>
              <a:rPr lang="en-US" dirty="0" smtClean="0"/>
              <a:t>the primitive </a:t>
            </a:r>
            <a:r>
              <a:rPr lang="en-US" dirty="0" err="1" smtClean="0"/>
              <a:t>combinators</a:t>
            </a:r>
            <a:r>
              <a:rPr lang="en-US" dirty="0" smtClean="0"/>
              <a:t> allow us to </a:t>
            </a:r>
            <a:r>
              <a:rPr lang="en-US" dirty="0" smtClean="0"/>
              <a:t>describe all </a:t>
            </a:r>
            <a:r>
              <a:rPr lang="en-US" dirty="0" smtClean="0"/>
              <a:t>the different types of contracts, </a:t>
            </a:r>
            <a:r>
              <a:rPr lang="en-US" i="1" dirty="0" smtClean="0"/>
              <a:t>then</a:t>
            </a:r>
            <a:r>
              <a:rPr lang="en-US" dirty="0" smtClean="0"/>
              <a:t> we </a:t>
            </a:r>
            <a:r>
              <a:rPr lang="en-US" dirty="0" smtClean="0"/>
              <a:t>implement </a:t>
            </a:r>
            <a:r>
              <a:rPr lang="en-US" dirty="0" smtClean="0"/>
              <a:t>the data types and the primitive </a:t>
            </a:r>
            <a:r>
              <a:rPr lang="en-US" dirty="0" err="1" smtClean="0"/>
              <a:t>combinators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following slides show one possible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6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2590800"/>
            <a:ext cx="8305800" cy="830997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data Contract = Contract    { currency :: Currency, payments :: Double }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             |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SubContract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{ contracts :: [Contract] }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             deriving (Show)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3962400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Contract is </a:t>
            </a:r>
            <a:r>
              <a:rPr lang="en-US" dirty="0" smtClean="0"/>
              <a:t>either</a:t>
            </a:r>
            <a:r>
              <a:rPr lang="en-US" dirty="0" smtClean="0"/>
              <a:t>:</a:t>
            </a:r>
          </a:p>
          <a:p>
            <a:pPr marL="342900" indent="-342900">
              <a:buAutoNum type="alphaLcPeriod"/>
            </a:pPr>
            <a:r>
              <a:rPr lang="en-US" dirty="0" smtClean="0"/>
              <a:t>One Contract that will pay out a value (payments) in a currency.</a:t>
            </a:r>
          </a:p>
          <a:p>
            <a:pPr marL="342900" indent="-342900">
              <a:buAutoNum type="alphaLcPeriod"/>
            </a:pPr>
            <a:r>
              <a:rPr lang="en-US" dirty="0" smtClean="0"/>
              <a:t>Multiple sub-Contracts.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54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25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Obs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2453565"/>
            <a:ext cx="3886200" cy="338554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data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Obs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a =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Obs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{ value :: a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3276600"/>
            <a:ext cx="678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 observable has a value. The value may be of any type. Thus, there can be a Boolean observable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dirty="0" smtClean="0">
                <a:cs typeface="Consolas" pitchFamily="49" charset="0"/>
              </a:rPr>
              <a:t>,</a:t>
            </a:r>
            <a:r>
              <a:rPr lang="en-US" dirty="0" smtClean="0"/>
              <a:t> or a numeric observable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Double)</a:t>
            </a:r>
            <a:r>
              <a:rPr lang="en-US" dirty="0" smtClean="0"/>
              <a:t>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3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26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Currency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14600" y="2453565"/>
            <a:ext cx="3657600" cy="830997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data Currency = GBP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             | USD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             deriving (Show)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28800" y="3797073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Enumerate the different currencies (I only show two; obviously there would be many more).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3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27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2453565"/>
            <a:ext cx="4343400" cy="58477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data Date 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= 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Date String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            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deriving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(Show,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Eq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39624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Construct a date from a string. </a:t>
            </a:r>
            <a:r>
              <a:rPr lang="en-US" i="1" dirty="0" smtClean="0"/>
              <a:t>Example</a:t>
            </a:r>
            <a:r>
              <a:rPr lang="en-US" dirty="0" smtClean="0"/>
              <a:t>: (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Date "July 22, 2011"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02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28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76400" y="2440480"/>
            <a:ext cx="5867400" cy="58477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one    :: Currency -&gt; Contract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one c  =  Contract { currency = c, payments = 1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85900" y="3962399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function takes as its argument a currency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</a:t>
            </a:r>
            <a:r>
              <a:rPr lang="en-US" dirty="0" smtClean="0"/>
              <a:t> and returns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Contract</a:t>
            </a:r>
            <a:r>
              <a:rPr lang="en-US" dirty="0" smtClean="0"/>
              <a:t> that pays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dirty="0" smtClean="0"/>
              <a:t> unit in the currency.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4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29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scale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2440480"/>
            <a:ext cx="8839200" cy="553998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500" dirty="0">
                <a:latin typeface="Consolas" pitchFamily="49" charset="0"/>
                <a:cs typeface="Consolas" pitchFamily="49" charset="0"/>
              </a:rPr>
              <a:t>scale      :: </a:t>
            </a:r>
            <a:r>
              <a:rPr lang="en-US" sz="1500" dirty="0" err="1">
                <a:latin typeface="Consolas" pitchFamily="49" charset="0"/>
                <a:cs typeface="Consolas" pitchFamily="49" charset="0"/>
              </a:rPr>
              <a:t>Obs</a:t>
            </a:r>
            <a:r>
              <a:rPr lang="en-US" sz="1500" dirty="0">
                <a:latin typeface="Consolas" pitchFamily="49" charset="0"/>
                <a:cs typeface="Consolas" pitchFamily="49" charset="0"/>
              </a:rPr>
              <a:t> Double -&gt; Contract -&gt; Contract</a:t>
            </a:r>
          </a:p>
          <a:p>
            <a:r>
              <a:rPr lang="en-US" sz="1500" dirty="0">
                <a:latin typeface="Consolas" pitchFamily="49" charset="0"/>
                <a:cs typeface="Consolas" pitchFamily="49" charset="0"/>
              </a:rPr>
              <a:t>scale o c  =  Contract { currency = currency c, payments = payments c * value o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85900" y="3962399"/>
            <a:ext cx="617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function takes as its argument a numeric observable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/>
              <a:t>, </a:t>
            </a:r>
            <a:r>
              <a:rPr lang="en-US" dirty="0" smtClean="0"/>
              <a:t>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Contract</a:t>
            </a:r>
            <a:r>
              <a:rPr lang="en-US" dirty="0" smtClean="0"/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</a:t>
            </a:r>
            <a:r>
              <a:rPr lang="en-US" dirty="0" smtClean="0"/>
              <a:t>, and returns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Contract</a:t>
            </a:r>
            <a:r>
              <a:rPr lang="en-US" dirty="0" smtClean="0"/>
              <a:t> that pays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</a:t>
            </a:r>
            <a:r>
              <a:rPr lang="en-US" dirty="0" smtClean="0"/>
              <a:t>'s </a:t>
            </a:r>
            <a:r>
              <a:rPr lang="en-US" dirty="0" smtClean="0"/>
              <a:t>payment multiplied by the value of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/>
              <a:t>. In other words, it scales up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c</a:t>
            </a:r>
            <a:r>
              <a:rPr lang="en-US" dirty="0"/>
              <a:t>'s payment </a:t>
            </a:r>
            <a:r>
              <a:rPr lang="en-US" dirty="0" smtClean="0"/>
              <a:t>by </a:t>
            </a:r>
            <a:r>
              <a:rPr lang="en-US" dirty="0"/>
              <a:t>the value of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54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author of Chapter </a:t>
            </a:r>
            <a:r>
              <a:rPr lang="en-US" dirty="0" smtClean="0"/>
              <a:t>6 </a:t>
            </a:r>
            <a:r>
              <a:rPr lang="en-US" dirty="0" smtClean="0"/>
              <a:t>is Simon Peyton Jones.</a:t>
            </a:r>
          </a:p>
          <a:p>
            <a:r>
              <a:rPr lang="en-US" dirty="0"/>
              <a:t>C</a:t>
            </a:r>
            <a:r>
              <a:rPr lang="en-US" dirty="0" smtClean="0"/>
              <a:t>hapter 6 </a:t>
            </a:r>
            <a:r>
              <a:rPr lang="en-US" dirty="0" smtClean="0"/>
              <a:t>shows </a:t>
            </a:r>
            <a:r>
              <a:rPr lang="en-US" dirty="0" smtClean="0"/>
              <a:t>how to create </a:t>
            </a:r>
            <a:r>
              <a:rPr lang="en-US" dirty="0" smtClean="0"/>
              <a:t>financial contracts </a:t>
            </a:r>
            <a:r>
              <a:rPr lang="en-US" dirty="0" smtClean="0"/>
              <a:t>by combining functions.</a:t>
            </a:r>
          </a:p>
          <a:p>
            <a:r>
              <a:rPr lang="en-US" dirty="0" smtClean="0"/>
              <a:t>Don't worry if you are not a financial person (I'm not).</a:t>
            </a:r>
          </a:p>
          <a:p>
            <a:r>
              <a:rPr lang="en-US" dirty="0" smtClean="0"/>
              <a:t>The important thing are the lessons learned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chapter is exciting to me. It goes to the heart of how to write functional programs. It does this by showing a beautiful example.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5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30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zero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2362200"/>
            <a:ext cx="4572000" cy="584775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1600" dirty="0">
                <a:latin typeface="Consolas" pitchFamily="49" charset="0"/>
                <a:cs typeface="Consolas" pitchFamily="49" charset="0"/>
              </a:rPr>
              <a:t>zero :: Contract</a:t>
            </a:r>
          </a:p>
          <a:p>
            <a:r>
              <a:rPr lang="pt-BR" sz="1600" dirty="0">
                <a:latin typeface="Consolas" pitchFamily="49" charset="0"/>
                <a:cs typeface="Consolas" pitchFamily="49" charset="0"/>
              </a:rPr>
              <a:t>zero =  SubContract { contracts = []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04398" y="3609652"/>
            <a:ext cx="5129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function returns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Contract</a:t>
            </a:r>
            <a:r>
              <a:rPr lang="en-US" dirty="0" smtClean="0"/>
              <a:t> </a:t>
            </a:r>
            <a:r>
              <a:rPr lang="en-US" dirty="0" smtClean="0"/>
              <a:t>that has </a:t>
            </a:r>
            <a:r>
              <a:rPr lang="en-US" dirty="0" smtClean="0"/>
              <a:t>no value.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23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31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when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2362198"/>
            <a:ext cx="6629400" cy="830997"/>
          </a:xfrm>
          <a:prstGeom prst="rect">
            <a:avLst/>
          </a:prstGeom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when                 ::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Obs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Bool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-&gt; Contract -&gt; Contract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when 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Obs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True)  c1  =  c1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when 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Obs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False) c1  =  zero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04398" y="3962399"/>
            <a:ext cx="5129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function takes as arguments a Boolean observable and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Contract</a:t>
            </a:r>
            <a:r>
              <a:rPr lang="en-US" dirty="0" smtClean="0"/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c1</a:t>
            </a:r>
            <a:r>
              <a:rPr lang="en-US" dirty="0" smtClean="0"/>
              <a:t>. If the value of the observable is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True</a:t>
            </a:r>
            <a:r>
              <a:rPr lang="en-US" dirty="0" smtClean="0"/>
              <a:t>, it returns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c1</a:t>
            </a:r>
            <a:r>
              <a:rPr lang="en-US" dirty="0" smtClean="0"/>
              <a:t>. If the value of the observable is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False</a:t>
            </a:r>
            <a:r>
              <a:rPr lang="en-US" dirty="0" smtClean="0"/>
              <a:t>, it </a:t>
            </a:r>
            <a:r>
              <a:rPr lang="en-US" dirty="0" smtClean="0"/>
              <a:t>returns </a:t>
            </a:r>
            <a:r>
              <a:rPr lang="en-US" dirty="0" smtClean="0"/>
              <a:t>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zero</a:t>
            </a:r>
            <a:r>
              <a:rPr lang="en-US" dirty="0" smtClean="0"/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Contract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56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combinators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won't show the implementation of the other </a:t>
            </a:r>
            <a:r>
              <a:rPr lang="en-US" dirty="0" err="1" smtClean="0"/>
              <a:t>combinators</a:t>
            </a:r>
            <a:r>
              <a:rPr lang="en-US" dirty="0" smtClean="0"/>
              <a:t>: and, or, </a:t>
            </a:r>
            <a:r>
              <a:rPr lang="en-US" dirty="0" err="1" smtClean="0"/>
              <a:t>cond</a:t>
            </a:r>
            <a:r>
              <a:rPr lang="en-US" dirty="0" smtClean="0"/>
              <a:t>, anytime, </a:t>
            </a:r>
            <a:r>
              <a:rPr lang="en-US" dirty="0" smtClean="0"/>
              <a:t>until, </a:t>
            </a:r>
            <a:r>
              <a:rPr lang="en-US" i="1" dirty="0" smtClean="0"/>
              <a:t>etc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I leave that up to the reader.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9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am excited about the way Simon Peyton Jones writes programs.</a:t>
            </a:r>
          </a:p>
          <a:p>
            <a:r>
              <a:rPr lang="en-US" dirty="0" smtClean="0"/>
              <a:t>Here's what I learned:</a:t>
            </a:r>
          </a:p>
          <a:p>
            <a:pPr lvl="1"/>
            <a:r>
              <a:rPr lang="en-US" dirty="0" smtClean="0"/>
              <a:t>Analyze the domain to identify a set of data types and a set of embarrassingly simple </a:t>
            </a:r>
            <a:r>
              <a:rPr lang="en-US" dirty="0" smtClean="0"/>
              <a:t>primitive </a:t>
            </a:r>
            <a:r>
              <a:rPr lang="en-US" dirty="0" err="1" smtClean="0"/>
              <a:t>combinators</a:t>
            </a:r>
            <a:r>
              <a:rPr lang="en-US" dirty="0" smtClean="0"/>
              <a:t>. </a:t>
            </a:r>
            <a:endParaRPr lang="en-US" dirty="0"/>
          </a:p>
          <a:p>
            <a:pPr lvl="1"/>
            <a:r>
              <a:rPr lang="en-US" dirty="0" smtClean="0"/>
              <a:t>Compose the primitive </a:t>
            </a:r>
            <a:r>
              <a:rPr lang="en-US" dirty="0" err="1" smtClean="0"/>
              <a:t>combinators</a:t>
            </a:r>
            <a:r>
              <a:rPr lang="en-US" dirty="0" smtClean="0"/>
              <a:t> to create higher-level </a:t>
            </a:r>
            <a:r>
              <a:rPr lang="en-US" dirty="0" err="1" smtClean="0"/>
              <a:t>combinators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Postpone implementing the data types and the primitive </a:t>
            </a:r>
            <a:r>
              <a:rPr lang="en-US" dirty="0" err="1" smtClean="0"/>
              <a:t>combinators</a:t>
            </a:r>
            <a:r>
              <a:rPr lang="en-US" dirty="0" smtClean="0"/>
              <a:t>. Work at the abstract level.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4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Simon Peyton Jones has slides </a:t>
            </a:r>
            <a:r>
              <a:rPr lang="en-US" dirty="0"/>
              <a:t>as well:</a:t>
            </a:r>
            <a:br>
              <a:rPr lang="en-US" dirty="0"/>
            </a:b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research.microsoft.com/en-us/um/people/simonpj/papers/financial-contracts/Options-ICFP.ppt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6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kinds of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different contracts:</a:t>
            </a:r>
          </a:p>
          <a:p>
            <a:pPr lvl="1"/>
            <a:r>
              <a:rPr lang="en-US" i="1" dirty="0" smtClean="0"/>
              <a:t>zero-coupon discount bond</a:t>
            </a:r>
            <a:r>
              <a:rPr lang="en-US" dirty="0" smtClean="0"/>
              <a:t>: a person that acquires a </a:t>
            </a:r>
            <a:r>
              <a:rPr lang="en-US" dirty="0" err="1" smtClean="0"/>
              <a:t>zcb</a:t>
            </a:r>
            <a:r>
              <a:rPr lang="en-US" dirty="0" smtClean="0"/>
              <a:t> contract will receive </a:t>
            </a:r>
            <a:r>
              <a:rPr lang="en-US" i="1" dirty="0" smtClean="0"/>
              <a:t>x</a:t>
            </a:r>
            <a:r>
              <a:rPr lang="en-US" dirty="0" smtClean="0"/>
              <a:t> USD (or GPB, or some other currency) on a certain date.</a:t>
            </a:r>
          </a:p>
          <a:p>
            <a:pPr lvl="2"/>
            <a:r>
              <a:rPr lang="en-US" dirty="0" smtClean="0"/>
              <a:t>Example: receive 100 USD on July 20, 2011</a:t>
            </a:r>
          </a:p>
          <a:p>
            <a:pPr lvl="1"/>
            <a:r>
              <a:rPr lang="en-US" i="1" dirty="0" smtClean="0"/>
              <a:t>Swaps</a:t>
            </a:r>
          </a:p>
          <a:p>
            <a:pPr lvl="1"/>
            <a:r>
              <a:rPr lang="en-US" i="1" dirty="0" smtClean="0"/>
              <a:t>Futures/Forwards</a:t>
            </a:r>
          </a:p>
          <a:p>
            <a:pPr lvl="1"/>
            <a:r>
              <a:rPr lang="en-US" i="1" dirty="0" smtClean="0"/>
              <a:t>Options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4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Terminology: </a:t>
            </a:r>
            <a:r>
              <a:rPr lang="en-US" dirty="0" err="1" smtClean="0"/>
              <a:t>combinator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combinator</a:t>
            </a:r>
            <a:r>
              <a:rPr lang="en-US" dirty="0" smtClean="0"/>
              <a:t> is a function.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Identify data types (</a:t>
            </a:r>
            <a:r>
              <a:rPr lang="en-US" i="1" dirty="0" smtClean="0"/>
              <a:t>e.g.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Contract</a:t>
            </a:r>
            <a:r>
              <a:rPr lang="en-US" dirty="0" smtClean="0"/>
              <a:t>).</a:t>
            </a:r>
          </a:p>
          <a:p>
            <a:r>
              <a:rPr lang="en-US" dirty="0" smtClean="0"/>
              <a:t>Identify a primitive set of </a:t>
            </a:r>
            <a:r>
              <a:rPr lang="en-US" dirty="0" err="1" smtClean="0"/>
              <a:t>combinators</a:t>
            </a:r>
            <a:r>
              <a:rPr lang="en-US" dirty="0" smtClean="0"/>
              <a:t>, each embodying a distinct piece of functionality. </a:t>
            </a:r>
          </a:p>
          <a:p>
            <a:r>
              <a:rPr lang="en-US" dirty="0" smtClean="0"/>
              <a:t>Identifying the right primitive </a:t>
            </a:r>
            <a:r>
              <a:rPr lang="en-US" dirty="0" err="1" smtClean="0"/>
              <a:t>combinators</a:t>
            </a:r>
            <a:r>
              <a:rPr lang="en-US" dirty="0" smtClean="0"/>
              <a:t> is crucial. </a:t>
            </a:r>
          </a:p>
          <a:p>
            <a:r>
              <a:rPr lang="en-US" dirty="0"/>
              <a:t>Identifying the right primitive </a:t>
            </a:r>
            <a:r>
              <a:rPr lang="en-US" dirty="0" err="1"/>
              <a:t>combinators</a:t>
            </a:r>
            <a:r>
              <a:rPr lang="en-US" dirty="0"/>
              <a:t> is hard </a:t>
            </a:r>
            <a:r>
              <a:rPr lang="en-US" dirty="0" smtClean="0"/>
              <a:t>and requires a careful analysis of the domain</a:t>
            </a:r>
            <a:r>
              <a:rPr lang="en-US" dirty="0"/>
              <a:t>.</a:t>
            </a:r>
          </a:p>
          <a:p>
            <a:r>
              <a:rPr lang="en-US" dirty="0" smtClean="0"/>
              <a:t>Postpone implementing </a:t>
            </a:r>
            <a:r>
              <a:rPr lang="en-US" dirty="0"/>
              <a:t>the data types </a:t>
            </a:r>
            <a:r>
              <a:rPr lang="en-US" dirty="0" smtClean="0"/>
              <a:t>and </a:t>
            </a:r>
            <a:r>
              <a:rPr lang="en-US" dirty="0"/>
              <a:t>the primitive </a:t>
            </a:r>
            <a:r>
              <a:rPr lang="en-US" dirty="0" err="1"/>
              <a:t>combinators</a:t>
            </a:r>
            <a:r>
              <a:rPr lang="en-US" dirty="0"/>
              <a:t>. Work at the abstract level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Create new </a:t>
            </a:r>
            <a:r>
              <a:rPr lang="en-US" dirty="0" err="1" smtClean="0"/>
              <a:t>combinators</a:t>
            </a:r>
            <a:r>
              <a:rPr lang="en-US" dirty="0" smtClean="0"/>
              <a:t> using the primitive </a:t>
            </a:r>
            <a:r>
              <a:rPr lang="en-US" dirty="0" err="1" smtClean="0"/>
              <a:t>combinators</a:t>
            </a:r>
            <a:r>
              <a:rPr lang="en-US" dirty="0" smtClean="0"/>
              <a:t>. And do so without depending on how the data types or primitive </a:t>
            </a:r>
            <a:r>
              <a:rPr lang="en-US" dirty="0" err="1" smtClean="0"/>
              <a:t>combinators</a:t>
            </a:r>
            <a:r>
              <a:rPr lang="en-US" dirty="0" smtClean="0"/>
              <a:t> are implemented.</a:t>
            </a:r>
            <a:endParaRPr lang="en-US" dirty="0" smtClean="0"/>
          </a:p>
          <a:p>
            <a:r>
              <a:rPr lang="en-US" dirty="0" smtClean="0"/>
              <a:t>"Describe" contracts using the data types and the </a:t>
            </a:r>
            <a:r>
              <a:rPr lang="en-US" dirty="0" err="1" smtClean="0"/>
              <a:t>combinators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0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Each primitive </a:t>
            </a:r>
            <a:r>
              <a:rPr lang="en-US" dirty="0" err="1" smtClean="0"/>
              <a:t>combinator</a:t>
            </a:r>
            <a:r>
              <a:rPr lang="en-US" dirty="0" smtClean="0"/>
              <a:t> </a:t>
            </a:r>
            <a:r>
              <a:rPr lang="en-US" dirty="0" smtClean="0"/>
              <a:t>should be embarrassingly simple and </a:t>
            </a:r>
            <a:r>
              <a:rPr lang="en-US" dirty="0" smtClean="0"/>
              <a:t>its implementation </a:t>
            </a:r>
            <a:r>
              <a:rPr lang="en-US" dirty="0" smtClean="0"/>
              <a:t>so simple that it is obviously correct.</a:t>
            </a:r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mathematics </a:t>
            </a:r>
            <a:r>
              <a:rPr lang="en-US" dirty="0" smtClean="0"/>
              <a:t>one starts </a:t>
            </a:r>
            <a:r>
              <a:rPr lang="en-US" dirty="0"/>
              <a:t>with a </a:t>
            </a:r>
            <a:r>
              <a:rPr lang="en-US" dirty="0" smtClean="0"/>
              <a:t>small set </a:t>
            </a:r>
            <a:r>
              <a:rPr lang="en-US" dirty="0"/>
              <a:t>of </a:t>
            </a:r>
            <a:r>
              <a:rPr lang="en-US" dirty="0" smtClean="0"/>
              <a:t>axioms that are embarrassingly simple and everyone </a:t>
            </a:r>
            <a:r>
              <a:rPr lang="en-US" dirty="0" smtClean="0"/>
              <a:t>can readily agree </a:t>
            </a:r>
            <a:r>
              <a:rPr lang="en-US" dirty="0" smtClean="0"/>
              <a:t>that they are obviously true. They are then assembled </a:t>
            </a:r>
            <a:r>
              <a:rPr lang="en-US" dirty="0"/>
              <a:t>in various ways to create new, indisputable truths </a:t>
            </a:r>
            <a:r>
              <a:rPr lang="en-US" dirty="0" smtClean="0"/>
              <a:t>(</a:t>
            </a:r>
            <a:r>
              <a:rPr lang="en-US" i="1" dirty="0" smtClean="0"/>
              <a:t>i.e.</a:t>
            </a:r>
            <a:r>
              <a:rPr lang="en-US" dirty="0" smtClean="0"/>
              <a:t>, theorems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Similarly</a:t>
            </a:r>
            <a:r>
              <a:rPr lang="en-US" dirty="0"/>
              <a:t>, in functional programming </a:t>
            </a:r>
            <a:r>
              <a:rPr lang="en-US" dirty="0" smtClean="0"/>
              <a:t>start </a:t>
            </a:r>
            <a:r>
              <a:rPr lang="en-US" dirty="0" smtClean="0"/>
              <a:t>with a small set of embarrassingly simple </a:t>
            </a:r>
            <a:r>
              <a:rPr lang="en-US" dirty="0" err="1" smtClean="0"/>
              <a:t>combinators</a:t>
            </a:r>
            <a:r>
              <a:rPr lang="en-US" dirty="0" smtClean="0"/>
              <a:t> </a:t>
            </a:r>
            <a:r>
              <a:rPr lang="en-US" dirty="0" smtClean="0"/>
              <a:t>which </a:t>
            </a:r>
            <a:r>
              <a:rPr lang="en-US" dirty="0" smtClean="0"/>
              <a:t>everyone </a:t>
            </a:r>
            <a:r>
              <a:rPr lang="en-US" dirty="0" smtClean="0"/>
              <a:t>can readily agree </a:t>
            </a:r>
            <a:r>
              <a:rPr lang="en-US" dirty="0" smtClean="0"/>
              <a:t>that </a:t>
            </a:r>
            <a:r>
              <a:rPr lang="en-US" dirty="0" smtClean="0"/>
              <a:t>each </a:t>
            </a:r>
            <a:r>
              <a:rPr lang="en-US" dirty="0" smtClean="0"/>
              <a:t>implementation is obviously correct. They are then composed in </a:t>
            </a:r>
            <a:r>
              <a:rPr lang="en-US" dirty="0"/>
              <a:t>various ways to create </a:t>
            </a:r>
            <a:r>
              <a:rPr lang="en-US" dirty="0" smtClean="0"/>
              <a:t>new, </a:t>
            </a:r>
            <a:r>
              <a:rPr lang="en-US" dirty="0" smtClean="0"/>
              <a:t>indisputably correct </a:t>
            </a:r>
            <a:r>
              <a:rPr lang="en-US" dirty="0" err="1"/>
              <a:t>combinators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2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447800" y="1828800"/>
            <a:ext cx="6172200" cy="2362199"/>
          </a:xfr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800" dirty="0"/>
              <a:t>For me, a beautiful program is one that is so simple </a:t>
            </a:r>
            <a:r>
              <a:rPr lang="en-US" sz="2800" dirty="0" smtClean="0"/>
              <a:t>and </a:t>
            </a:r>
            <a:r>
              <a:rPr lang="en-US" sz="2800" dirty="0"/>
              <a:t>elegant that it obviously has no mistakes, </a:t>
            </a:r>
            <a:r>
              <a:rPr lang="en-US" sz="2800" dirty="0" smtClean="0"/>
              <a:t>rather</a:t>
            </a:r>
            <a:r>
              <a:rPr lang="en-US" sz="2800" dirty="0"/>
              <a:t> </a:t>
            </a:r>
            <a:r>
              <a:rPr lang="en-US" sz="2800" dirty="0" smtClean="0"/>
              <a:t>than </a:t>
            </a:r>
            <a:r>
              <a:rPr lang="en-US" sz="2800" dirty="0"/>
              <a:t>merely having no obvious mistakes.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64293" y="4800600"/>
            <a:ext cx="2191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 Simon </a:t>
            </a:r>
            <a:r>
              <a:rPr lang="en-US" dirty="0"/>
              <a:t>Peyton Jones</a:t>
            </a:r>
          </a:p>
        </p:txBody>
      </p:sp>
      <p:sp>
        <p:nvSpPr>
          <p:cNvPr id="8" name="Rectangle 7"/>
          <p:cNvSpPr/>
          <p:nvPr/>
        </p:nvSpPr>
        <p:spPr>
          <a:xfrm>
            <a:off x="754293" y="5391951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://research.microsoft.com/en-us/um/people/simonpj/papers/stm/beautiful.pdf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31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Create contracts using </a:t>
            </a:r>
            <a:r>
              <a:rPr lang="en-US" dirty="0" smtClean="0"/>
              <a:t>these data types:</a:t>
            </a:r>
            <a:endParaRPr lang="en-US" dirty="0"/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Contract</a:t>
            </a:r>
          </a:p>
          <a:p>
            <a:pPr lvl="1"/>
            <a:r>
              <a:rPr lang="en-US" dirty="0" smtClean="0"/>
              <a:t>Observable </a:t>
            </a:r>
            <a:r>
              <a:rPr lang="en-US" dirty="0" smtClean="0"/>
              <a:t>(</a:t>
            </a:r>
            <a:r>
              <a:rPr lang="en-US" i="1" dirty="0" smtClean="0"/>
              <a:t>i.e.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Obs</a:t>
            </a:r>
            <a:r>
              <a:rPr lang="en-US" dirty="0" smtClean="0"/>
              <a:t>): this is an observed, objective value</a:t>
            </a:r>
          </a:p>
          <a:p>
            <a:pPr lvl="2"/>
            <a:r>
              <a:rPr lang="en-US" i="1" dirty="0" smtClean="0"/>
              <a:t>Example</a:t>
            </a:r>
            <a:r>
              <a:rPr lang="en-US" dirty="0" smtClean="0"/>
              <a:t>: 91 is the temperature in Fahrenheit observed in Boston on July 20, 2011 at 4pm EST. </a:t>
            </a:r>
            <a:r>
              <a:rPr lang="en-US" dirty="0" smtClean="0"/>
              <a:t>This is an example of a </a:t>
            </a:r>
            <a:r>
              <a:rPr lang="en-US" dirty="0" smtClean="0"/>
              <a:t>numeric observable whose value is 91.</a:t>
            </a:r>
          </a:p>
          <a:p>
            <a:pPr lvl="2"/>
            <a:r>
              <a:rPr lang="en-US" i="1" dirty="0" smtClean="0"/>
              <a:t>Example</a:t>
            </a:r>
            <a:r>
              <a:rPr lang="en-US" dirty="0" smtClean="0"/>
              <a:t>: today's date is greater than January 1, 2011. </a:t>
            </a:r>
            <a:r>
              <a:rPr lang="en-US" dirty="0"/>
              <a:t>This is an example of a </a:t>
            </a:r>
            <a:r>
              <a:rPr lang="en-US" dirty="0" smtClean="0"/>
              <a:t>Boolean observable whose value is True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Currency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08BC-DA31-4D19-837B-EFA4386B05F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9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957</TotalTime>
  <Words>1534</Words>
  <Application>Microsoft Office PowerPoint</Application>
  <PresentationFormat>On-screen Show (4:3)</PresentationFormat>
  <Paragraphs>181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Blank</vt:lpstr>
      <vt:lpstr>The Fun of Programming</vt:lpstr>
      <vt:lpstr>I am Reading this Book</vt:lpstr>
      <vt:lpstr>Chapter 6</vt:lpstr>
      <vt:lpstr>Many kinds of contracts</vt:lpstr>
      <vt:lpstr>Terminology: combinator</vt:lpstr>
      <vt:lpstr>Lessons Learned</vt:lpstr>
      <vt:lpstr>Lessons Learned (cont.)</vt:lpstr>
      <vt:lpstr>For me, a beautiful program is one that is so simple and elegant that it obviously has no mistakes, rather than merely having no obvious mistakes. </vt:lpstr>
      <vt:lpstr>Data Types</vt:lpstr>
      <vt:lpstr>Primitive Combinators</vt:lpstr>
      <vt:lpstr>Primitive Combinators (cont.)</vt:lpstr>
      <vt:lpstr>Combinators on other data types</vt:lpstr>
      <vt:lpstr>Primitive combinators on Obs</vt:lpstr>
      <vt:lpstr>Example: time-dependent contract</vt:lpstr>
      <vt:lpstr>at</vt:lpstr>
      <vt:lpstr>at</vt:lpstr>
      <vt:lpstr>Time-dependent contract (cont.)</vt:lpstr>
      <vt:lpstr>How to Create Contracts</vt:lpstr>
      <vt:lpstr>Zero-Coupon Discount Bond</vt:lpstr>
      <vt:lpstr>zcb</vt:lpstr>
      <vt:lpstr>Remain Abstract</vt:lpstr>
      <vt:lpstr>Many other contracts</vt:lpstr>
      <vt:lpstr>Last step</vt:lpstr>
      <vt:lpstr>Contract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combinators</vt:lpstr>
      <vt:lpstr>Summary</vt:lpstr>
      <vt:lpstr>More Info</vt:lpstr>
    </vt:vector>
  </TitlesOfParts>
  <Company>The MITRE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Fun of Programming</dc:title>
  <dc:creator>Roger Costello</dc:creator>
  <cp:lastModifiedBy>Roger Costello</cp:lastModifiedBy>
  <cp:revision>85</cp:revision>
  <dcterms:created xsi:type="dcterms:W3CDTF">2011-07-19T23:07:15Z</dcterms:created>
  <dcterms:modified xsi:type="dcterms:W3CDTF">2011-07-23T14:23:27Z</dcterms:modified>
</cp:coreProperties>
</file>