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3" r:id="rId3"/>
    <p:sldId id="307" r:id="rId4"/>
    <p:sldId id="304" r:id="rId5"/>
    <p:sldId id="333" r:id="rId6"/>
    <p:sldId id="334" r:id="rId7"/>
    <p:sldId id="335" r:id="rId8"/>
    <p:sldId id="336" r:id="rId9"/>
    <p:sldId id="337" r:id="rId10"/>
    <p:sldId id="338" r:id="rId11"/>
    <p:sldId id="340" r:id="rId12"/>
    <p:sldId id="341" r:id="rId13"/>
    <p:sldId id="339" r:id="rId14"/>
    <p:sldId id="342" r:id="rId15"/>
    <p:sldId id="343" r:id="rId16"/>
    <p:sldId id="344" r:id="rId17"/>
    <p:sldId id="345" r:id="rId18"/>
    <p:sldId id="346" r:id="rId19"/>
    <p:sldId id="347" r:id="rId20"/>
    <p:sldId id="348" r:id="rId21"/>
    <p:sldId id="349" r:id="rId22"/>
    <p:sldId id="350" r:id="rId23"/>
    <p:sldId id="352" r:id="rId24"/>
    <p:sldId id="354" r:id="rId25"/>
    <p:sldId id="353" r:id="rId26"/>
    <p:sldId id="355" r:id="rId27"/>
    <p:sldId id="365" r:id="rId28"/>
    <p:sldId id="366" r:id="rId29"/>
    <p:sldId id="356" r:id="rId30"/>
    <p:sldId id="357" r:id="rId31"/>
    <p:sldId id="358" r:id="rId32"/>
    <p:sldId id="359" r:id="rId33"/>
    <p:sldId id="360" r:id="rId34"/>
    <p:sldId id="361" r:id="rId35"/>
    <p:sldId id="362" r:id="rId36"/>
    <p:sldId id="364" r:id="rId37"/>
    <p:sldId id="363" r:id="rId38"/>
    <p:sldId id="367" r:id="rId39"/>
    <p:sldId id="368" r:id="rId40"/>
    <p:sldId id="369" r:id="rId41"/>
    <p:sldId id="370" r:id="rId42"/>
    <p:sldId id="371" r:id="rId43"/>
    <p:sldId id="372" r:id="rId44"/>
    <p:sldId id="351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-213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2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242E3-0777-4FBB-AE64-476C2991B4BF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7D79-DDE5-4E31-B616-915D5890E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005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242E3-0777-4FBB-AE64-476C2991B4BF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7D79-DDE5-4E31-B616-915D5890E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727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242E3-0777-4FBB-AE64-476C2991B4BF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7D79-DDE5-4E31-B616-915D5890E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742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242E3-0777-4FBB-AE64-476C2991B4BF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7D79-DDE5-4E31-B616-915D5890E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563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242E3-0777-4FBB-AE64-476C2991B4BF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7D79-DDE5-4E31-B616-915D5890E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52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242E3-0777-4FBB-AE64-476C2991B4BF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7D79-DDE5-4E31-B616-915D5890E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566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242E3-0777-4FBB-AE64-476C2991B4BF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7D79-DDE5-4E31-B616-915D5890E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162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242E3-0777-4FBB-AE64-476C2991B4BF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7D79-DDE5-4E31-B616-915D5890E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240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242E3-0777-4FBB-AE64-476C2991B4BF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7D79-DDE5-4E31-B616-915D5890E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8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242E3-0777-4FBB-AE64-476C2991B4BF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7D79-DDE5-4E31-B616-915D5890E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335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242E3-0777-4FBB-AE64-476C2991B4BF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7D79-DDE5-4E31-B616-915D5890E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65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242E3-0777-4FBB-AE64-476C2991B4BF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97D79-DDE5-4E31-B616-915D5890E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12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convert a left linear grammar to a right linear grammar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24600" y="5943600"/>
            <a:ext cx="2667000" cy="762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Roger L. Costello</a:t>
            </a:r>
          </a:p>
          <a:p>
            <a:r>
              <a:rPr lang="en-US" dirty="0" smtClean="0"/>
              <a:t>May 28,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60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 left linear to right linear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80702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Now we will see an algorithm for converting any left linear grammar to its equivalent right linear grammar.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77390" y="3659117"/>
            <a:ext cx="1575881" cy="107721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Aa</a:t>
            </a:r>
            <a:endParaRPr lang="en-US" sz="3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ab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95397" y="3304787"/>
            <a:ext cx="1085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left linear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5999" y="5022014"/>
            <a:ext cx="45150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Both grammars generate this language: {aba}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86752" y="3662927"/>
            <a:ext cx="2053767" cy="107721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abaA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→ </a:t>
            </a:r>
            <a:r>
              <a:rPr lang="el-GR" sz="3200" dirty="0">
                <a:latin typeface="Arial" panose="020B0604020202020204" pitchFamily="34" charset="0"/>
                <a:cs typeface="Arial" panose="020B0604020202020204" pitchFamily="34" charset="0"/>
              </a:rPr>
              <a:t>ε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82987" y="3308597"/>
            <a:ext cx="1254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right linear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3831776" y="4027714"/>
            <a:ext cx="925285" cy="3592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4880772-6C15-43D4-94DB-7DA07CA64C4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05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May need to make a new start symbol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869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algorithm on the following slides assume that the left linear grammar doesn’t have any rules with the start symbol on the right hand side.</a:t>
            </a:r>
          </a:p>
          <a:p>
            <a:pPr lvl="1"/>
            <a:r>
              <a:rPr lang="en-US" dirty="0" smtClean="0"/>
              <a:t>If the left linear grammar has a rule with the start symbol </a:t>
            </a:r>
            <a:r>
              <a:rPr lang="en-US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S</a:t>
            </a:r>
            <a:r>
              <a:rPr lang="en-US" dirty="0" smtClean="0"/>
              <a:t> on the right hand side, simply add this rule: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smtClean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S</a:t>
            </a:r>
            <a:r>
              <a:rPr lang="en-US" baseline="-25000" dirty="0" smtClean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0</a:t>
            </a:r>
            <a:r>
              <a:rPr lang="en-US" dirty="0" smtClean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→ </a:t>
            </a:r>
            <a:r>
              <a:rPr lang="en-US" dirty="0" smtClean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4880772-6C15-43D4-94DB-7DA07CA64C4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40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Symbols used by the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6422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Let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smtClean="0"/>
              <a:t> denote the start symbol</a:t>
            </a:r>
          </a:p>
          <a:p>
            <a:r>
              <a:rPr lang="en-US" dirty="0" smtClean="0"/>
              <a:t>Let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 smtClean="0"/>
              <a:t>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 smtClean="0"/>
              <a:t> denote non-terminal symbols</a:t>
            </a:r>
          </a:p>
          <a:p>
            <a:r>
              <a:rPr lang="en-US" dirty="0" smtClean="0"/>
              <a:t>Let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 smtClean="0"/>
              <a:t> denote zero or more terminal symbols</a:t>
            </a:r>
          </a:p>
          <a:p>
            <a:r>
              <a:rPr lang="en-US" dirty="0" smtClean="0"/>
              <a:t>Let </a:t>
            </a:r>
            <a:r>
              <a:rPr 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ε</a:t>
            </a:r>
            <a:r>
              <a:rPr lang="en-US" dirty="0" smtClean="0"/>
              <a:t> denote the empty symbol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4880772-6C15-43D4-94DB-7DA07CA64C43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64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83629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If the </a:t>
            </a:r>
            <a:r>
              <a:rPr lang="en-US" dirty="0" smtClean="0"/>
              <a:t>left linear </a:t>
            </a:r>
            <a:r>
              <a:rPr lang="en-US" dirty="0"/>
              <a:t>grammar </a:t>
            </a:r>
            <a:r>
              <a:rPr lang="en-US" dirty="0" smtClean="0"/>
              <a:t>has a rule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 </a:t>
            </a:r>
            <a:r>
              <a:rPr lang="en-US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→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</a:t>
            </a:r>
            <a:r>
              <a:rPr lang="en-US" dirty="0"/>
              <a:t>, then make </a:t>
            </a:r>
            <a:r>
              <a:rPr lang="en-US" dirty="0" smtClean="0"/>
              <a:t>that a rule in the right linear grammar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If </a:t>
            </a:r>
            <a:r>
              <a:rPr lang="en-US" dirty="0"/>
              <a:t>the </a:t>
            </a:r>
            <a:r>
              <a:rPr lang="en-US" dirty="0" smtClean="0"/>
              <a:t>left linear </a:t>
            </a:r>
            <a:r>
              <a:rPr lang="en-US" dirty="0"/>
              <a:t>grammar has a rule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US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→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 smtClean="0"/>
              <a:t>, </a:t>
            </a:r>
            <a:r>
              <a:rPr lang="en-US" dirty="0"/>
              <a:t>then </a:t>
            </a:r>
            <a:r>
              <a:rPr lang="en-US" dirty="0" smtClean="0"/>
              <a:t>add the following </a:t>
            </a:r>
            <a:r>
              <a:rPr lang="en-US" dirty="0"/>
              <a:t>rule </a:t>
            </a:r>
            <a:r>
              <a:rPr lang="en-US" dirty="0" smtClean="0"/>
              <a:t>to the right linear </a:t>
            </a:r>
            <a:r>
              <a:rPr lang="en-US" dirty="0"/>
              <a:t>grammar: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 </a:t>
            </a:r>
            <a:r>
              <a:rPr lang="en-US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→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If the </a:t>
            </a:r>
            <a:r>
              <a:rPr lang="en-US" dirty="0" smtClean="0"/>
              <a:t>left linear </a:t>
            </a:r>
            <a:r>
              <a:rPr lang="en-US" dirty="0"/>
              <a:t>grammar has a rule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 </a:t>
            </a:r>
            <a:r>
              <a:rPr lang="en-US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→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Ap</a:t>
            </a:r>
            <a:r>
              <a:rPr lang="en-US" dirty="0" smtClean="0"/>
              <a:t>, add the following </a:t>
            </a:r>
            <a:r>
              <a:rPr lang="en-US" dirty="0"/>
              <a:t>rule </a:t>
            </a:r>
            <a:r>
              <a:rPr lang="en-US" dirty="0" smtClean="0"/>
              <a:t>to the right linear </a:t>
            </a:r>
            <a:r>
              <a:rPr lang="en-US" dirty="0"/>
              <a:t>grammar: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US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→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pB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If the </a:t>
            </a:r>
            <a:r>
              <a:rPr lang="en-US" dirty="0" smtClean="0"/>
              <a:t>left linear </a:t>
            </a:r>
            <a:r>
              <a:rPr lang="en-US" dirty="0"/>
              <a:t>grammar has a rule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 </a:t>
            </a:r>
            <a:r>
              <a:rPr lang="en-US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→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Ap</a:t>
            </a:r>
            <a:r>
              <a:rPr lang="en-US" dirty="0" smtClean="0"/>
              <a:t>, </a:t>
            </a:r>
            <a:r>
              <a:rPr lang="en-US" dirty="0"/>
              <a:t>then </a:t>
            </a:r>
            <a:r>
              <a:rPr lang="en-US" dirty="0" smtClean="0"/>
              <a:t>add the following </a:t>
            </a:r>
            <a:r>
              <a:rPr lang="en-US" dirty="0"/>
              <a:t>rule </a:t>
            </a:r>
            <a:r>
              <a:rPr lang="en-US" dirty="0" smtClean="0"/>
              <a:t>to the right linear </a:t>
            </a:r>
            <a:r>
              <a:rPr lang="en-US" dirty="0"/>
              <a:t>grammar: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US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→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4880772-6C15-43D4-94DB-7DA07CA64C43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31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 this left linear grammar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529633" y="2436050"/>
            <a:ext cx="1575881" cy="107721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Aa</a:t>
            </a:r>
            <a:endParaRPr lang="en-US" sz="3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ab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36754" y="2081720"/>
            <a:ext cx="1085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left linear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49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 hand side has terminals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15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86000" y="2624974"/>
            <a:ext cx="1575881" cy="107721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Aa</a:t>
            </a:r>
            <a:endParaRPr lang="en-US" sz="3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ab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93121" y="2270644"/>
            <a:ext cx="1085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left linear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4613255"/>
            <a:ext cx="48876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2) If the </a:t>
            </a:r>
            <a:r>
              <a:rPr lang="en-US" dirty="0" smtClean="0"/>
              <a:t>left linear </a:t>
            </a:r>
            <a:r>
              <a:rPr lang="en-US" dirty="0"/>
              <a:t>grammar </a:t>
            </a:r>
            <a:r>
              <a:rPr lang="en-US" dirty="0" smtClean="0"/>
              <a:t>has this rule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US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→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</a:t>
            </a:r>
            <a:r>
              <a:rPr lang="en-US" dirty="0"/>
              <a:t>, then add the following rule to the right linear </a:t>
            </a:r>
            <a:r>
              <a:rPr lang="en-US" dirty="0" smtClean="0"/>
              <a:t>grammar: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 </a:t>
            </a:r>
            <a:r>
              <a:rPr lang="en-US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→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55870" y="2628784"/>
            <a:ext cx="1826141" cy="58477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abA</a:t>
            </a:r>
            <a:endParaRPr lang="en-US" sz="3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62991" y="2274454"/>
            <a:ext cx="1254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right linear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691890" y="2921172"/>
            <a:ext cx="1363980" cy="4735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87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Right hand side of S has non-terminal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16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86000" y="2624974"/>
            <a:ext cx="1575881" cy="107721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Aa</a:t>
            </a:r>
            <a:endParaRPr lang="en-US" sz="3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ab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04007" y="2270644"/>
            <a:ext cx="1085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left linear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461325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4) If the left linear grammar has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 </a:t>
            </a:r>
            <a:r>
              <a:rPr lang="en-US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→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</a:t>
            </a:r>
            <a:r>
              <a:rPr lang="en-US" dirty="0"/>
              <a:t>, then </a:t>
            </a:r>
            <a:r>
              <a:rPr lang="en-US" dirty="0" smtClean="0"/>
              <a:t>add </a:t>
            </a:r>
            <a:r>
              <a:rPr lang="en-US" dirty="0"/>
              <a:t>the following rule </a:t>
            </a:r>
            <a:r>
              <a:rPr lang="en-US" dirty="0" smtClean="0"/>
              <a:t>to the </a:t>
            </a:r>
            <a:r>
              <a:rPr lang="en-US" dirty="0"/>
              <a:t>right linear grammar: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US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→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55870" y="2628784"/>
            <a:ext cx="1826141" cy="107721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abA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→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3877" y="2274454"/>
            <a:ext cx="1210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right linear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777343" y="2928257"/>
            <a:ext cx="1361850" cy="5225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198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Equivalent!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17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86000" y="2624974"/>
            <a:ext cx="1575881" cy="107721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Aa</a:t>
            </a:r>
            <a:endParaRPr lang="en-US" sz="3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ab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93121" y="2270644"/>
            <a:ext cx="1085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left linear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22678" y="4502416"/>
            <a:ext cx="44593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Both grammars generate this language: {aba}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55870" y="2628784"/>
            <a:ext cx="1826141" cy="107721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abA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→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62991" y="2274454"/>
            <a:ext cx="1210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right linear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1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 this left linear grammar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18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74448" y="1938832"/>
            <a:ext cx="1085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left linear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59952" y="2266386"/>
            <a:ext cx="1598515" cy="255454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en-US" sz="3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3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</a:t>
            </a:r>
          </a:p>
          <a:p>
            <a:r>
              <a:rPr lang="en-US" sz="3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Sb</a:t>
            </a:r>
          </a:p>
          <a:p>
            <a:r>
              <a:rPr lang="en-US" sz="3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err="1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41054" y="2255434"/>
            <a:ext cx="1598515" cy="206210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3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</a:t>
            </a:r>
          </a:p>
          <a:p>
            <a:r>
              <a:rPr lang="en-US" sz="3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Sb</a:t>
            </a:r>
          </a:p>
          <a:p>
            <a:r>
              <a:rPr lang="en-US" sz="3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69567" y="1917060"/>
            <a:ext cx="1824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grammar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287486" y="2937769"/>
            <a:ext cx="1981200" cy="522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439891" y="3326249"/>
            <a:ext cx="1469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make a new start symbol</a:t>
            </a:r>
            <a:endParaRPr lang="en-US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5055586" y="5473169"/>
            <a:ext cx="131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Convert this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6085114" y="4931229"/>
            <a:ext cx="0" cy="5419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975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 hand side</a:t>
            </a:r>
            <a:r>
              <a:rPr lang="en-US" dirty="0" smtClean="0"/>
              <a:t> </a:t>
            </a:r>
            <a:r>
              <a:rPr lang="en-US" dirty="0"/>
              <a:t>has terminals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19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873068" y="2409275"/>
            <a:ext cx="1598515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en-US" sz="3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</a:t>
            </a:r>
          </a:p>
          <a:p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 →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Sb</a:t>
            </a:r>
          </a:p>
          <a:p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→ </a:t>
            </a:r>
            <a:r>
              <a:rPr lang="en-US" sz="3200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→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80189" y="2054945"/>
            <a:ext cx="1085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left linear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848678" y="2401655"/>
            <a:ext cx="17508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aA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104013" y="2849456"/>
            <a:ext cx="1844224" cy="18173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859761" y="2047524"/>
            <a:ext cx="1210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right linear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029687" y="5532341"/>
            <a:ext cx="47956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2) If the left linear grammar has this rule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US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→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</a:t>
            </a:r>
            <a:r>
              <a:rPr lang="en-US" dirty="0"/>
              <a:t>, then add the following rule to the right linear grammar: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 </a:t>
            </a:r>
            <a:r>
              <a:rPr lang="en-US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→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88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This mini-tutorial will answer these questions: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What is a linear grammar? What is a left linear grammar? What is a right linear grammar?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8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 hand side</a:t>
            </a:r>
            <a:r>
              <a:rPr lang="en-US" dirty="0" smtClean="0"/>
              <a:t> has </a:t>
            </a:r>
            <a:r>
              <a:rPr lang="en-US" dirty="0"/>
              <a:t>non-terminal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20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873068" y="2409275"/>
            <a:ext cx="1598515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en-US" sz="3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</a:t>
            </a:r>
          </a:p>
          <a:p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 →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Sb</a:t>
            </a:r>
          </a:p>
          <a:p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→ </a:t>
            </a:r>
            <a:r>
              <a:rPr lang="en-US" sz="3200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→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91075" y="2054945"/>
            <a:ext cx="1085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left linear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848678" y="2401655"/>
            <a:ext cx="1750800" cy="20621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aA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err="1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bS</a:t>
            </a:r>
            <a:endParaRPr lang="en-US" sz="3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→ </a:t>
            </a:r>
            <a:r>
              <a:rPr lang="en-US" sz="3200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aA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err="1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bS</a:t>
            </a:r>
            <a:endParaRPr lang="en-US" sz="3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397532" y="3186485"/>
            <a:ext cx="15544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412772" y="3681785"/>
            <a:ext cx="1539240" cy="5067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393722" y="3681785"/>
            <a:ext cx="1558290" cy="5067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848678" y="2045262"/>
            <a:ext cx="1210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right linear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873068" y="5379065"/>
            <a:ext cx="57578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3) </a:t>
            </a:r>
            <a:r>
              <a:rPr lang="en-US" dirty="0"/>
              <a:t>If the left linear grammar has a rule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 </a:t>
            </a:r>
            <a:r>
              <a:rPr lang="en-US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→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</a:t>
            </a:r>
            <a:r>
              <a:rPr lang="en-US" dirty="0"/>
              <a:t>, add the following rule to the right linear grammar: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US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→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86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Right hand side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smtClean="0"/>
              <a:t>start symbol </a:t>
            </a:r>
            <a:r>
              <a:rPr lang="en-US" dirty="0"/>
              <a:t>has non-terminal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21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873068" y="2409275"/>
            <a:ext cx="1598515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en-US" sz="3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</a:t>
            </a:r>
          </a:p>
          <a:p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 →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Sb</a:t>
            </a:r>
          </a:p>
          <a:p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→ </a:t>
            </a:r>
            <a:r>
              <a:rPr lang="en-US" sz="3200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→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69303" y="2054945"/>
            <a:ext cx="1085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left linear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848678" y="2401655"/>
            <a:ext cx="1750800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aA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bS</a:t>
            </a:r>
            <a:endParaRPr lang="en-US" sz="3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→ </a:t>
            </a:r>
            <a:r>
              <a:rPr lang="en-US" sz="3200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aA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bS</a:t>
            </a:r>
            <a:endParaRPr lang="en-US" sz="3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l-GR" sz="3200" dirty="0">
                <a:latin typeface="Arial" panose="020B0604020202020204" pitchFamily="34" charset="0"/>
                <a:cs typeface="Arial" panose="020B0604020202020204" pitchFamily="34" charset="0"/>
              </a:rPr>
              <a:t>ε</a:t>
            </a:r>
            <a:endParaRPr lang="en-US" sz="3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48678" y="2045262"/>
            <a:ext cx="1210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right linear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956391" y="5414279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4) If the left linear grammar has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 </a:t>
            </a:r>
            <a:r>
              <a:rPr lang="en-US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→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</a:t>
            </a:r>
            <a:r>
              <a:rPr lang="en-US" dirty="0"/>
              <a:t>, then add the following rule to the right linear grammar: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US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→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</a:t>
            </a:r>
            <a:endParaRPr lang="en-US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298371" y="2862943"/>
            <a:ext cx="1632858" cy="16981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7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Equivalent!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22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873068" y="2409275"/>
            <a:ext cx="1598515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en-US" sz="3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</a:t>
            </a:r>
          </a:p>
          <a:p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 →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Sb</a:t>
            </a:r>
          </a:p>
          <a:p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→ </a:t>
            </a:r>
            <a:r>
              <a:rPr lang="en-US" sz="3200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→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91075" y="2054945"/>
            <a:ext cx="1085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left linear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848678" y="2401655"/>
            <a:ext cx="1750800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aA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err="1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bS</a:t>
            </a:r>
            <a:endParaRPr lang="en-US" sz="3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→ </a:t>
            </a:r>
            <a:r>
              <a:rPr lang="en-US" sz="3200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aA</a:t>
            </a:r>
            <a:endParaRPr lang="en-US" sz="3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err="1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bS</a:t>
            </a:r>
            <a:endParaRPr lang="en-US" sz="3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l-GR" sz="3200" dirty="0">
                <a:latin typeface="Arial" panose="020B0604020202020204" pitchFamily="34" charset="0"/>
                <a:cs typeface="Arial" panose="020B0604020202020204" pitchFamily="34" charset="0"/>
              </a:rPr>
              <a:t>ε</a:t>
            </a:r>
            <a:endParaRPr lang="en-US" sz="3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48678" y="2045262"/>
            <a:ext cx="1210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right linear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956391" y="541427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Both grammars generate </a:t>
            </a:r>
            <a:r>
              <a:rPr lang="en-US" dirty="0" smtClean="0"/>
              <a:t>this language: {</a:t>
            </a:r>
            <a:r>
              <a:rPr lang="en-US" dirty="0" err="1" smtClean="0"/>
              <a:t>a</a:t>
            </a:r>
            <a:r>
              <a:rPr lang="en-US" baseline="30000" dirty="0" err="1" smtClean="0"/>
              <a:t>+</a:t>
            </a:r>
            <a:r>
              <a:rPr lang="en-US" dirty="0" err="1" smtClean="0"/>
              <a:t>b</a:t>
            </a:r>
            <a:r>
              <a:rPr lang="en-US" baseline="30000" dirty="0" smtClean="0"/>
              <a:t>+</a:t>
            </a: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80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Will the algorithm always work?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have seen two examples where the algorithm creates a right linear grammar that is equivalent to the left linear grammar.</a:t>
            </a:r>
          </a:p>
          <a:p>
            <a:r>
              <a:rPr lang="en-US" dirty="0" smtClean="0"/>
              <a:t>But will the algorithm </a:t>
            </a:r>
            <a:r>
              <a:rPr lang="en-US" i="1" dirty="0" smtClean="0"/>
              <a:t>always</a:t>
            </a:r>
            <a:r>
              <a:rPr lang="en-US" dirty="0" smtClean="0"/>
              <a:t> produce an equivalent grammar?</a:t>
            </a:r>
          </a:p>
          <a:p>
            <a:r>
              <a:rPr lang="en-US" dirty="0" smtClean="0"/>
              <a:t>Yes! The following slide shows why.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4880772-6C15-43D4-94DB-7DA07CA64C43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2622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Generate string 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p = a string generated by the left linear grammar. </a:t>
            </a:r>
          </a:p>
          <a:p>
            <a:r>
              <a:rPr lang="en-US" dirty="0" smtClean="0"/>
              <a:t>We will show that </a:t>
            </a:r>
            <a:r>
              <a:rPr lang="en-US" dirty="0"/>
              <a:t>the grammar generated by the </a:t>
            </a:r>
            <a:r>
              <a:rPr lang="en-US" dirty="0" smtClean="0"/>
              <a:t>algorithm also produces p.</a:t>
            </a: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4880772-6C15-43D4-94DB-7DA07CA64C43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7691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1: the start symbol produces 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718" y="1600201"/>
            <a:ext cx="7881257" cy="21553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Suppose the left linear grammar has this rule: </a:t>
            </a:r>
            <a:br>
              <a:rPr lang="en-US" dirty="0" smtClean="0"/>
            </a:br>
            <a:r>
              <a:rPr lang="en-US" dirty="0" smtClean="0"/>
              <a:t>S 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ym typeface="Wingdings" panose="05000000000000000000" pitchFamily="2" charset="2"/>
              </a:rPr>
              <a:t> p. Then the right linear grammar will have the same rule (see 1 below). So the right linear grammar will also produce p.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59229" y="4553632"/>
            <a:ext cx="8447314" cy="101566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571500" lvl="0" indent="-514350">
              <a:buFont typeface="+mj-lt"/>
              <a:buAutoNum type="arabicParenR"/>
            </a:pPr>
            <a:r>
              <a:rPr lang="en-US" sz="1500" dirty="0">
                <a:solidFill>
                  <a:prstClr val="black"/>
                </a:solidFill>
              </a:rPr>
              <a:t>If the left linear grammar contains S 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500" dirty="0">
                <a:solidFill>
                  <a:prstClr val="black"/>
                </a:solidFill>
              </a:rPr>
              <a:t> p, then put that rule in the right linear grammar.</a:t>
            </a:r>
          </a:p>
          <a:p>
            <a:pPr marL="571500" lvl="0" indent="-514350">
              <a:buFont typeface="+mj-lt"/>
              <a:buAutoNum type="arabicParenR"/>
            </a:pPr>
            <a:r>
              <a:rPr lang="en-US" sz="1500" dirty="0">
                <a:solidFill>
                  <a:prstClr val="black"/>
                </a:solidFill>
              </a:rPr>
              <a:t>If the left linear grammar contains A 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500" dirty="0">
                <a:solidFill>
                  <a:prstClr val="black"/>
                </a:solidFill>
              </a:rPr>
              <a:t> p, then put this rule in the right linear grammar: S 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500" dirty="0">
                <a:solidFill>
                  <a:prstClr val="black"/>
                </a:solidFill>
              </a:rPr>
              <a:t> </a:t>
            </a:r>
            <a:r>
              <a:rPr lang="en-US" sz="1500" dirty="0" err="1">
                <a:solidFill>
                  <a:prstClr val="black"/>
                </a:solidFill>
              </a:rPr>
              <a:t>pA</a:t>
            </a:r>
            <a:endParaRPr lang="en-US" sz="1500" dirty="0">
              <a:solidFill>
                <a:prstClr val="black"/>
              </a:solidFill>
            </a:endParaRPr>
          </a:p>
          <a:p>
            <a:pPr marL="571500" lvl="0" indent="-514350">
              <a:buFont typeface="+mj-lt"/>
              <a:buAutoNum type="arabicParenR"/>
            </a:pPr>
            <a:r>
              <a:rPr lang="en-US" sz="1500" dirty="0">
                <a:solidFill>
                  <a:prstClr val="black"/>
                </a:solidFill>
              </a:rPr>
              <a:t>If the left linear grammar contains B 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500" dirty="0">
                <a:solidFill>
                  <a:prstClr val="black"/>
                </a:solidFill>
              </a:rPr>
              <a:t> </a:t>
            </a:r>
            <a:r>
              <a:rPr lang="en-US" sz="1500" dirty="0" err="1">
                <a:solidFill>
                  <a:prstClr val="black"/>
                </a:solidFill>
              </a:rPr>
              <a:t>Ap</a:t>
            </a:r>
            <a:r>
              <a:rPr lang="en-US" sz="1500" dirty="0">
                <a:solidFill>
                  <a:prstClr val="black"/>
                </a:solidFill>
              </a:rPr>
              <a:t>, then put this rule in the right linear grammar: A 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500" dirty="0">
                <a:solidFill>
                  <a:prstClr val="black"/>
                </a:solidFill>
              </a:rPr>
              <a:t> </a:t>
            </a:r>
            <a:r>
              <a:rPr lang="en-US" sz="1500" dirty="0" err="1">
                <a:solidFill>
                  <a:prstClr val="black"/>
                </a:solidFill>
              </a:rPr>
              <a:t>pB</a:t>
            </a:r>
            <a:endParaRPr lang="en-US" sz="1500" dirty="0">
              <a:solidFill>
                <a:prstClr val="black"/>
              </a:solidFill>
            </a:endParaRPr>
          </a:p>
          <a:p>
            <a:pPr marL="571500" lvl="0" indent="-514350">
              <a:buFont typeface="+mj-lt"/>
              <a:buAutoNum type="arabicParenR"/>
            </a:pPr>
            <a:r>
              <a:rPr lang="en-US" sz="1500" dirty="0">
                <a:solidFill>
                  <a:prstClr val="black"/>
                </a:solidFill>
              </a:rPr>
              <a:t>If the left linear grammar contains S 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500" dirty="0">
                <a:solidFill>
                  <a:prstClr val="black"/>
                </a:solidFill>
              </a:rPr>
              <a:t> </a:t>
            </a:r>
            <a:r>
              <a:rPr lang="en-US" sz="1500" dirty="0" err="1">
                <a:solidFill>
                  <a:prstClr val="black"/>
                </a:solidFill>
              </a:rPr>
              <a:t>Ap</a:t>
            </a:r>
            <a:r>
              <a:rPr lang="en-US" sz="1500" dirty="0">
                <a:solidFill>
                  <a:prstClr val="black"/>
                </a:solidFill>
              </a:rPr>
              <a:t>, then put this rule in the right linear grammar: A 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500" dirty="0">
                <a:solidFill>
                  <a:prstClr val="black"/>
                </a:solidFill>
              </a:rPr>
              <a:t> p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0110" y="4210926"/>
            <a:ext cx="1178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Algorithm: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4880772-6C15-43D4-94DB-7DA07CA64C43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1606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2: multiple rules needed </a:t>
            </a:r>
            <a:br>
              <a:rPr lang="en-US" dirty="0" smtClean="0"/>
            </a:br>
            <a:r>
              <a:rPr lang="en-US" dirty="0" smtClean="0"/>
              <a:t>to produce 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718" y="1600201"/>
            <a:ext cx="7881257" cy="11103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Suppose p is produced by a sequence of </a:t>
            </a:r>
            <a:r>
              <a:rPr lang="en-US" i="1" dirty="0" smtClean="0"/>
              <a:t>n</a:t>
            </a:r>
            <a:r>
              <a:rPr lang="en-US" dirty="0" smtClean="0"/>
              <a:t> production rules: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78534" y="2917371"/>
            <a:ext cx="2069797" cy="175432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defTabSz="174625"/>
            <a:r>
              <a:rPr lang="en-US" dirty="0" smtClean="0"/>
              <a:t>S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p</a:t>
            </a:r>
            <a:r>
              <a:rPr lang="en-US" baseline="-25000" dirty="0"/>
              <a:t>1 </a:t>
            </a:r>
            <a:r>
              <a:rPr lang="en-US" dirty="0" smtClean="0"/>
              <a:t>			</a:t>
            </a:r>
          </a:p>
          <a:p>
            <a:pPr defTabSz="174625"/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	→</a:t>
            </a:r>
            <a:r>
              <a:rPr lang="en-US" dirty="0"/>
              <a:t> A</a:t>
            </a:r>
            <a:r>
              <a:rPr lang="en-US" baseline="-25000" dirty="0"/>
              <a:t>2</a:t>
            </a:r>
            <a:r>
              <a:rPr lang="en-US" dirty="0"/>
              <a:t>p</a:t>
            </a:r>
            <a:r>
              <a:rPr lang="en-US" baseline="-25000" dirty="0"/>
              <a:t>2</a:t>
            </a:r>
            <a:r>
              <a:rPr lang="en-US" dirty="0"/>
              <a:t>p</a:t>
            </a:r>
            <a:r>
              <a:rPr lang="en-US" baseline="-25000" dirty="0"/>
              <a:t>1 </a:t>
            </a:r>
            <a:r>
              <a:rPr lang="en-US" dirty="0"/>
              <a:t>		</a:t>
            </a:r>
          </a:p>
          <a:p>
            <a:pPr defTabSz="174625"/>
            <a:r>
              <a:rPr lang="en-US" dirty="0" smtClean="0"/>
              <a:t>	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A</a:t>
            </a:r>
            <a:r>
              <a:rPr lang="en-US" baseline="-25000" dirty="0"/>
              <a:t>3</a:t>
            </a:r>
            <a:r>
              <a:rPr lang="en-US" dirty="0"/>
              <a:t>p</a:t>
            </a:r>
            <a:r>
              <a:rPr lang="en-US" baseline="-25000" dirty="0"/>
              <a:t>3</a:t>
            </a:r>
            <a:r>
              <a:rPr lang="en-US" dirty="0"/>
              <a:t>p</a:t>
            </a:r>
            <a:r>
              <a:rPr lang="en-US" baseline="-25000" dirty="0"/>
              <a:t>2</a:t>
            </a:r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dirty="0" smtClean="0"/>
              <a:t> </a:t>
            </a:r>
            <a:r>
              <a:rPr lang="en-US" dirty="0"/>
              <a:t>	</a:t>
            </a:r>
          </a:p>
          <a:p>
            <a:pPr defTabSz="174625"/>
            <a:r>
              <a:rPr lang="en-US" dirty="0" smtClean="0"/>
              <a:t>	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…</a:t>
            </a:r>
            <a:endParaRPr lang="en-US" dirty="0"/>
          </a:p>
          <a:p>
            <a:pPr defTabSz="174625"/>
            <a:r>
              <a:rPr lang="en-US" dirty="0"/>
              <a:t>	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A</a:t>
            </a:r>
            <a:r>
              <a:rPr lang="en-US" baseline="-25000" dirty="0" smtClean="0"/>
              <a:t>n-1</a:t>
            </a:r>
            <a:r>
              <a:rPr lang="en-US" dirty="0" smtClean="0"/>
              <a:t>p</a:t>
            </a:r>
            <a:r>
              <a:rPr lang="en-US" baseline="-25000" dirty="0" smtClean="0"/>
              <a:t>n-1</a:t>
            </a:r>
            <a:r>
              <a:rPr lang="en-US" dirty="0" smtClean="0"/>
              <a:t>…p</a:t>
            </a:r>
            <a:r>
              <a:rPr lang="en-US" baseline="-25000" dirty="0" smtClean="0"/>
              <a:t>3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dirty="0"/>
          </a:p>
          <a:p>
            <a:pPr defTabSz="174625"/>
            <a:r>
              <a:rPr lang="en-US" dirty="0" smtClean="0"/>
              <a:t>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p</a:t>
            </a:r>
            <a:r>
              <a:rPr lang="en-US" baseline="-25000" dirty="0" smtClean="0"/>
              <a:t>n</a:t>
            </a:r>
            <a:r>
              <a:rPr lang="en-US" dirty="0" smtClean="0"/>
              <a:t>p</a:t>
            </a:r>
            <a:r>
              <a:rPr lang="en-US" baseline="-25000" dirty="0" smtClean="0"/>
              <a:t>n-1</a:t>
            </a:r>
            <a:r>
              <a:rPr lang="en-US" dirty="0" smtClean="0"/>
              <a:t>…p</a:t>
            </a:r>
            <a:r>
              <a:rPr lang="en-US" baseline="-25000" dirty="0" smtClean="0"/>
              <a:t>3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dirty="0" smtClean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461657" y="4539343"/>
            <a:ext cx="72934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180111" y="4354286"/>
            <a:ext cx="3076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 (</a:t>
            </a:r>
            <a:r>
              <a:rPr lang="en-US" dirty="0" smtClean="0">
                <a:solidFill>
                  <a:srgbClr val="FF0000"/>
                </a:solidFill>
              </a:rPr>
              <a:t>p is composed of n symbols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4880772-6C15-43D4-94DB-7DA07CA64C43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0806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Case 2 (continued)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08542" y="2368757"/>
            <a:ext cx="2069797" cy="175432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defTabSz="174625"/>
            <a:r>
              <a:rPr lang="en-US" dirty="0" smtClean="0"/>
              <a:t>S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p</a:t>
            </a:r>
            <a:r>
              <a:rPr lang="en-US" baseline="-25000" dirty="0"/>
              <a:t>1 </a:t>
            </a:r>
            <a:r>
              <a:rPr lang="en-US" dirty="0" smtClean="0"/>
              <a:t>			</a:t>
            </a:r>
          </a:p>
          <a:p>
            <a:pPr defTabSz="174625"/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	→</a:t>
            </a:r>
            <a:r>
              <a:rPr lang="en-US" dirty="0"/>
              <a:t> A</a:t>
            </a:r>
            <a:r>
              <a:rPr lang="en-US" baseline="-25000" dirty="0"/>
              <a:t>2</a:t>
            </a:r>
            <a:r>
              <a:rPr lang="en-US" dirty="0"/>
              <a:t>p</a:t>
            </a:r>
            <a:r>
              <a:rPr lang="en-US" baseline="-25000" dirty="0"/>
              <a:t>2</a:t>
            </a:r>
            <a:r>
              <a:rPr lang="en-US" dirty="0"/>
              <a:t>p</a:t>
            </a:r>
            <a:r>
              <a:rPr lang="en-US" baseline="-25000" dirty="0"/>
              <a:t>1 </a:t>
            </a:r>
            <a:r>
              <a:rPr lang="en-US" dirty="0"/>
              <a:t>		</a:t>
            </a:r>
          </a:p>
          <a:p>
            <a:pPr defTabSz="174625"/>
            <a:r>
              <a:rPr lang="en-US" dirty="0" smtClean="0"/>
              <a:t>	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A</a:t>
            </a:r>
            <a:r>
              <a:rPr lang="en-US" baseline="-25000" dirty="0"/>
              <a:t>3</a:t>
            </a:r>
            <a:r>
              <a:rPr lang="en-US" dirty="0"/>
              <a:t>p</a:t>
            </a:r>
            <a:r>
              <a:rPr lang="en-US" baseline="-25000" dirty="0"/>
              <a:t>3</a:t>
            </a:r>
            <a:r>
              <a:rPr lang="en-US" dirty="0"/>
              <a:t>p</a:t>
            </a:r>
            <a:r>
              <a:rPr lang="en-US" baseline="-25000" dirty="0"/>
              <a:t>2</a:t>
            </a:r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dirty="0" smtClean="0"/>
              <a:t> </a:t>
            </a:r>
            <a:r>
              <a:rPr lang="en-US" dirty="0"/>
              <a:t>	</a:t>
            </a:r>
          </a:p>
          <a:p>
            <a:pPr defTabSz="174625"/>
            <a:r>
              <a:rPr lang="en-US" dirty="0" smtClean="0"/>
              <a:t>	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…</a:t>
            </a:r>
            <a:endParaRPr lang="en-US" dirty="0"/>
          </a:p>
          <a:p>
            <a:pPr defTabSz="174625"/>
            <a:r>
              <a:rPr lang="en-US" dirty="0"/>
              <a:t>	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A</a:t>
            </a:r>
            <a:r>
              <a:rPr lang="en-US" baseline="-25000" dirty="0" smtClean="0"/>
              <a:t>n-1</a:t>
            </a:r>
            <a:r>
              <a:rPr lang="en-US" dirty="0" smtClean="0"/>
              <a:t>p</a:t>
            </a:r>
            <a:r>
              <a:rPr lang="en-US" baseline="-25000" dirty="0" smtClean="0"/>
              <a:t>n-1</a:t>
            </a:r>
            <a:r>
              <a:rPr lang="en-US" dirty="0" smtClean="0"/>
              <a:t>…p</a:t>
            </a:r>
            <a:r>
              <a:rPr lang="en-US" baseline="-25000" dirty="0" smtClean="0"/>
              <a:t>3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dirty="0"/>
          </a:p>
          <a:p>
            <a:pPr defTabSz="174625"/>
            <a:r>
              <a:rPr lang="en-US" dirty="0" smtClean="0"/>
              <a:t>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p</a:t>
            </a:r>
            <a:r>
              <a:rPr lang="en-US" baseline="-25000" dirty="0" smtClean="0"/>
              <a:t>n</a:t>
            </a:r>
            <a:r>
              <a:rPr lang="en-US" dirty="0" smtClean="0"/>
              <a:t>p</a:t>
            </a:r>
            <a:r>
              <a:rPr lang="en-US" baseline="-25000" dirty="0" smtClean="0"/>
              <a:t>n-1</a:t>
            </a:r>
            <a:r>
              <a:rPr lang="en-US" dirty="0" smtClean="0"/>
              <a:t>…p</a:t>
            </a:r>
            <a:r>
              <a:rPr lang="en-US" baseline="-25000" dirty="0" smtClean="0"/>
              <a:t>3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dirty="0" smtClean="0"/>
          </a:p>
        </p:txBody>
      </p:sp>
      <p:sp>
        <p:nvSpPr>
          <p:cNvPr id="5" name="Right Brace 4"/>
          <p:cNvSpPr/>
          <p:nvPr/>
        </p:nvSpPr>
        <p:spPr>
          <a:xfrm>
            <a:off x="3294437" y="2368757"/>
            <a:ext cx="272143" cy="175432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653666" y="3061254"/>
            <a:ext cx="49174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Let’s see what right linear rules will be generated by the algorithm for the rules implied by this production sequence.</a:t>
            </a:r>
            <a:endParaRPr lang="en-US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4880772-6C15-43D4-94DB-7DA07CA64C43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0611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inputs and outputs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136571" y="2403441"/>
            <a:ext cx="0" cy="507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352796" y="2933044"/>
            <a:ext cx="1578429" cy="4291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algorithm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4136567" y="3394063"/>
            <a:ext cx="0" cy="507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333159" y="2034109"/>
            <a:ext cx="1598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left linear rules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77661" y="3901894"/>
            <a:ext cx="1723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right linear rules</a:t>
            </a:r>
            <a:endParaRPr lang="en-US" dirty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4880772-6C15-43D4-94DB-7DA07CA64C43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8071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Case 2 </a:t>
            </a:r>
            <a:r>
              <a:rPr lang="en-US" dirty="0"/>
              <a:t>(continued)</a:t>
            </a:r>
          </a:p>
        </p:txBody>
      </p:sp>
      <p:sp>
        <p:nvSpPr>
          <p:cNvPr id="5" name="Rectangle 4"/>
          <p:cNvSpPr/>
          <p:nvPr/>
        </p:nvSpPr>
        <p:spPr>
          <a:xfrm>
            <a:off x="272143" y="4856614"/>
            <a:ext cx="8447314" cy="101566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571500" lvl="0" indent="-514350">
              <a:buFont typeface="+mj-lt"/>
              <a:buAutoNum type="arabicParenR"/>
            </a:pPr>
            <a:r>
              <a:rPr lang="en-US" sz="1500" dirty="0">
                <a:solidFill>
                  <a:prstClr val="black"/>
                </a:solidFill>
              </a:rPr>
              <a:t>If the left linear grammar contains S 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500" dirty="0">
                <a:solidFill>
                  <a:prstClr val="black"/>
                </a:solidFill>
              </a:rPr>
              <a:t> p, then put that rule in the right linear grammar.</a:t>
            </a:r>
          </a:p>
          <a:p>
            <a:pPr marL="571500" lvl="0" indent="-514350">
              <a:buFont typeface="+mj-lt"/>
              <a:buAutoNum type="arabicParenR"/>
            </a:pPr>
            <a:r>
              <a:rPr lang="en-US" sz="1500" dirty="0">
                <a:solidFill>
                  <a:prstClr val="black"/>
                </a:solidFill>
              </a:rPr>
              <a:t>If the left linear grammar contains A 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500" dirty="0">
                <a:solidFill>
                  <a:prstClr val="black"/>
                </a:solidFill>
              </a:rPr>
              <a:t> p, then put this rule in the right linear grammar: S 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500" dirty="0">
                <a:solidFill>
                  <a:prstClr val="black"/>
                </a:solidFill>
              </a:rPr>
              <a:t> </a:t>
            </a:r>
            <a:r>
              <a:rPr lang="en-US" sz="1500" dirty="0" err="1">
                <a:solidFill>
                  <a:prstClr val="black"/>
                </a:solidFill>
              </a:rPr>
              <a:t>pA</a:t>
            </a:r>
            <a:endParaRPr lang="en-US" sz="1500" dirty="0">
              <a:solidFill>
                <a:prstClr val="black"/>
              </a:solidFill>
            </a:endParaRPr>
          </a:p>
          <a:p>
            <a:pPr marL="571500" lvl="0" indent="-514350">
              <a:buFont typeface="+mj-lt"/>
              <a:buAutoNum type="arabicParenR"/>
            </a:pPr>
            <a:r>
              <a:rPr lang="en-US" sz="1500" dirty="0">
                <a:solidFill>
                  <a:prstClr val="black"/>
                </a:solidFill>
              </a:rPr>
              <a:t>If the left linear grammar contains B 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500" dirty="0">
                <a:solidFill>
                  <a:prstClr val="black"/>
                </a:solidFill>
              </a:rPr>
              <a:t> </a:t>
            </a:r>
            <a:r>
              <a:rPr lang="en-US" sz="1500" dirty="0" err="1">
                <a:solidFill>
                  <a:prstClr val="black"/>
                </a:solidFill>
              </a:rPr>
              <a:t>Ap</a:t>
            </a:r>
            <a:r>
              <a:rPr lang="en-US" sz="1500" dirty="0">
                <a:solidFill>
                  <a:prstClr val="black"/>
                </a:solidFill>
              </a:rPr>
              <a:t>, then put this rule in the right linear grammar: A 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500" dirty="0">
                <a:solidFill>
                  <a:prstClr val="black"/>
                </a:solidFill>
              </a:rPr>
              <a:t> </a:t>
            </a:r>
            <a:r>
              <a:rPr lang="en-US" sz="1500" dirty="0" err="1">
                <a:solidFill>
                  <a:prstClr val="black"/>
                </a:solidFill>
              </a:rPr>
              <a:t>pB</a:t>
            </a:r>
            <a:endParaRPr lang="en-US" sz="1500" dirty="0">
              <a:solidFill>
                <a:prstClr val="black"/>
              </a:solidFill>
            </a:endParaRPr>
          </a:p>
          <a:p>
            <a:pPr marL="571500" lvl="0" indent="-514350">
              <a:buFont typeface="+mj-lt"/>
              <a:buAutoNum type="arabicParenR"/>
            </a:pPr>
            <a:r>
              <a:rPr lang="en-US" sz="1500" dirty="0">
                <a:solidFill>
                  <a:prstClr val="black"/>
                </a:solidFill>
              </a:rPr>
              <a:t>If the left linear grammar contains S 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500" dirty="0">
                <a:solidFill>
                  <a:prstClr val="black"/>
                </a:solidFill>
              </a:rPr>
              <a:t> </a:t>
            </a:r>
            <a:r>
              <a:rPr lang="en-US" sz="1500" dirty="0" err="1">
                <a:solidFill>
                  <a:prstClr val="black"/>
                </a:solidFill>
              </a:rPr>
              <a:t>Ap</a:t>
            </a:r>
            <a:r>
              <a:rPr lang="en-US" sz="1500" dirty="0">
                <a:solidFill>
                  <a:prstClr val="black"/>
                </a:solidFill>
              </a:rPr>
              <a:t>, then put this rule in the right linear grammar: A 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500" dirty="0">
                <a:solidFill>
                  <a:prstClr val="black"/>
                </a:solidFill>
              </a:rPr>
              <a:t> p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2143" y="4484680"/>
            <a:ext cx="1178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Algorithm: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21334" y="1992086"/>
            <a:ext cx="2069797" cy="175432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defTabSz="174625"/>
            <a:r>
              <a:rPr lang="en-US" dirty="0" smtClean="0"/>
              <a:t>S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p</a:t>
            </a:r>
            <a:r>
              <a:rPr lang="en-US" baseline="-25000" dirty="0"/>
              <a:t>1 </a:t>
            </a:r>
            <a:r>
              <a:rPr lang="en-US" dirty="0" smtClean="0"/>
              <a:t>			</a:t>
            </a:r>
          </a:p>
          <a:p>
            <a:pPr defTabSz="174625"/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	→</a:t>
            </a:r>
            <a:r>
              <a:rPr lang="en-US" dirty="0"/>
              <a:t> A</a:t>
            </a:r>
            <a:r>
              <a:rPr lang="en-US" baseline="-25000" dirty="0"/>
              <a:t>2</a:t>
            </a:r>
            <a:r>
              <a:rPr lang="en-US" dirty="0"/>
              <a:t>p</a:t>
            </a:r>
            <a:r>
              <a:rPr lang="en-US" baseline="-25000" dirty="0"/>
              <a:t>2</a:t>
            </a:r>
            <a:r>
              <a:rPr lang="en-US" dirty="0"/>
              <a:t>p</a:t>
            </a:r>
            <a:r>
              <a:rPr lang="en-US" baseline="-25000" dirty="0"/>
              <a:t>1 </a:t>
            </a:r>
            <a:r>
              <a:rPr lang="en-US" dirty="0"/>
              <a:t>		</a:t>
            </a:r>
          </a:p>
          <a:p>
            <a:pPr defTabSz="174625"/>
            <a:r>
              <a:rPr lang="en-US" dirty="0" smtClean="0"/>
              <a:t>	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A</a:t>
            </a:r>
            <a:r>
              <a:rPr lang="en-US" baseline="-25000" dirty="0"/>
              <a:t>3</a:t>
            </a:r>
            <a:r>
              <a:rPr lang="en-US" dirty="0"/>
              <a:t>p</a:t>
            </a:r>
            <a:r>
              <a:rPr lang="en-US" baseline="-25000" dirty="0"/>
              <a:t>3</a:t>
            </a:r>
            <a:r>
              <a:rPr lang="en-US" dirty="0"/>
              <a:t>p</a:t>
            </a:r>
            <a:r>
              <a:rPr lang="en-US" baseline="-25000" dirty="0"/>
              <a:t>2</a:t>
            </a:r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dirty="0" smtClean="0"/>
              <a:t> </a:t>
            </a:r>
            <a:r>
              <a:rPr lang="en-US" dirty="0"/>
              <a:t>	</a:t>
            </a:r>
          </a:p>
          <a:p>
            <a:pPr defTabSz="174625"/>
            <a:r>
              <a:rPr lang="en-US" dirty="0" smtClean="0"/>
              <a:t>	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…</a:t>
            </a:r>
            <a:endParaRPr lang="en-US" dirty="0"/>
          </a:p>
          <a:p>
            <a:pPr defTabSz="174625"/>
            <a:r>
              <a:rPr lang="en-US" dirty="0"/>
              <a:t>	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A</a:t>
            </a:r>
            <a:r>
              <a:rPr lang="en-US" baseline="-25000" dirty="0" smtClean="0"/>
              <a:t>n-1</a:t>
            </a:r>
            <a:r>
              <a:rPr lang="en-US" dirty="0" smtClean="0"/>
              <a:t>p</a:t>
            </a:r>
            <a:r>
              <a:rPr lang="en-US" baseline="-25000" dirty="0" smtClean="0"/>
              <a:t>n-1</a:t>
            </a:r>
            <a:r>
              <a:rPr lang="en-US" dirty="0" smtClean="0"/>
              <a:t>…p</a:t>
            </a:r>
            <a:r>
              <a:rPr lang="en-US" baseline="-25000" dirty="0" smtClean="0"/>
              <a:t>3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dirty="0"/>
          </a:p>
          <a:p>
            <a:pPr defTabSz="174625"/>
            <a:r>
              <a:rPr lang="en-US" dirty="0" smtClean="0"/>
              <a:t>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p</a:t>
            </a:r>
            <a:r>
              <a:rPr lang="en-US" baseline="-25000" dirty="0" smtClean="0"/>
              <a:t>n</a:t>
            </a:r>
            <a:r>
              <a:rPr lang="en-US" dirty="0" smtClean="0"/>
              <a:t>p</a:t>
            </a:r>
            <a:r>
              <a:rPr lang="en-US" baseline="-25000" dirty="0" smtClean="0"/>
              <a:t>n-1</a:t>
            </a:r>
            <a:r>
              <a:rPr lang="en-US" dirty="0" smtClean="0"/>
              <a:t>…p</a:t>
            </a:r>
            <a:r>
              <a:rPr lang="en-US" baseline="-25000" dirty="0" smtClean="0"/>
              <a:t>3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4313720" y="1992086"/>
            <a:ext cx="10390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A</a:t>
            </a:r>
            <a:r>
              <a:rPr lang="en-US" baseline="-25000" dirty="0"/>
              <a:t>1</a:t>
            </a:r>
            <a:r>
              <a:rPr lang="en-US" dirty="0"/>
              <a:t>p</a:t>
            </a:r>
            <a:r>
              <a:rPr lang="en-US" baseline="-25000" dirty="0"/>
              <a:t>1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4833257" y="2361418"/>
            <a:ext cx="0" cy="507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049482" y="2891021"/>
            <a:ext cx="1578429" cy="4291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algorithm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4833253" y="3352040"/>
            <a:ext cx="0" cy="507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ight Brace 17"/>
          <p:cNvSpPr/>
          <p:nvPr/>
        </p:nvSpPr>
        <p:spPr>
          <a:xfrm>
            <a:off x="2156232" y="2111436"/>
            <a:ext cx="129768" cy="18466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285998" y="2203769"/>
            <a:ext cx="16763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368149" y="3837318"/>
            <a:ext cx="2299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 smtClean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 (see 4 below)</a:t>
            </a:r>
            <a:endParaRPr lang="en-US" dirty="0"/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4880772-6C15-43D4-94DB-7DA07CA64C43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587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This mini-tutorial will answer these questions: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What is a linear grammar? What is a left linear grammar? What is a right linear grammar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?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Left linear grammars are evil – 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4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Case 2 </a:t>
            </a:r>
            <a:r>
              <a:rPr lang="en-US" dirty="0"/>
              <a:t>(continued)</a:t>
            </a:r>
          </a:p>
        </p:txBody>
      </p:sp>
      <p:sp>
        <p:nvSpPr>
          <p:cNvPr id="5" name="Rectangle 4"/>
          <p:cNvSpPr/>
          <p:nvPr/>
        </p:nvSpPr>
        <p:spPr>
          <a:xfrm>
            <a:off x="272143" y="4856614"/>
            <a:ext cx="8447314" cy="101566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571500" lvl="0" indent="-514350">
              <a:buFont typeface="+mj-lt"/>
              <a:buAutoNum type="arabicParenR"/>
            </a:pPr>
            <a:r>
              <a:rPr lang="en-US" sz="1500" dirty="0">
                <a:solidFill>
                  <a:prstClr val="black"/>
                </a:solidFill>
              </a:rPr>
              <a:t>If the left linear grammar contains S 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500" dirty="0">
                <a:solidFill>
                  <a:prstClr val="black"/>
                </a:solidFill>
              </a:rPr>
              <a:t> p, then put that rule in the right linear grammar.</a:t>
            </a:r>
          </a:p>
          <a:p>
            <a:pPr marL="571500" lvl="0" indent="-514350">
              <a:buFont typeface="+mj-lt"/>
              <a:buAutoNum type="arabicParenR"/>
            </a:pPr>
            <a:r>
              <a:rPr lang="en-US" sz="1500" dirty="0">
                <a:solidFill>
                  <a:prstClr val="black"/>
                </a:solidFill>
              </a:rPr>
              <a:t>If the left linear grammar contains A 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500" dirty="0">
                <a:solidFill>
                  <a:prstClr val="black"/>
                </a:solidFill>
              </a:rPr>
              <a:t> p, then put this rule in the right linear grammar: S 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500" dirty="0">
                <a:solidFill>
                  <a:prstClr val="black"/>
                </a:solidFill>
              </a:rPr>
              <a:t> </a:t>
            </a:r>
            <a:r>
              <a:rPr lang="en-US" sz="1500" dirty="0" err="1">
                <a:solidFill>
                  <a:prstClr val="black"/>
                </a:solidFill>
              </a:rPr>
              <a:t>pA</a:t>
            </a:r>
            <a:endParaRPr lang="en-US" sz="1500" dirty="0">
              <a:solidFill>
                <a:prstClr val="black"/>
              </a:solidFill>
            </a:endParaRPr>
          </a:p>
          <a:p>
            <a:pPr marL="571500" lvl="0" indent="-514350">
              <a:buFont typeface="+mj-lt"/>
              <a:buAutoNum type="arabicParenR"/>
            </a:pPr>
            <a:r>
              <a:rPr lang="en-US" sz="1500" dirty="0">
                <a:solidFill>
                  <a:prstClr val="black"/>
                </a:solidFill>
              </a:rPr>
              <a:t>If the left linear grammar contains B 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500" dirty="0">
                <a:solidFill>
                  <a:prstClr val="black"/>
                </a:solidFill>
              </a:rPr>
              <a:t> </a:t>
            </a:r>
            <a:r>
              <a:rPr lang="en-US" sz="1500" dirty="0" err="1">
                <a:solidFill>
                  <a:prstClr val="black"/>
                </a:solidFill>
              </a:rPr>
              <a:t>Ap</a:t>
            </a:r>
            <a:r>
              <a:rPr lang="en-US" sz="1500" dirty="0">
                <a:solidFill>
                  <a:prstClr val="black"/>
                </a:solidFill>
              </a:rPr>
              <a:t>, then put this rule in the right linear grammar: A 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500" dirty="0">
                <a:solidFill>
                  <a:prstClr val="black"/>
                </a:solidFill>
              </a:rPr>
              <a:t> </a:t>
            </a:r>
            <a:r>
              <a:rPr lang="en-US" sz="1500" dirty="0" err="1">
                <a:solidFill>
                  <a:prstClr val="black"/>
                </a:solidFill>
              </a:rPr>
              <a:t>pB</a:t>
            </a:r>
            <a:endParaRPr lang="en-US" sz="1500" dirty="0">
              <a:solidFill>
                <a:prstClr val="black"/>
              </a:solidFill>
            </a:endParaRPr>
          </a:p>
          <a:p>
            <a:pPr marL="571500" lvl="0" indent="-514350">
              <a:buFont typeface="+mj-lt"/>
              <a:buAutoNum type="arabicParenR"/>
            </a:pPr>
            <a:r>
              <a:rPr lang="en-US" sz="1500" dirty="0">
                <a:solidFill>
                  <a:prstClr val="black"/>
                </a:solidFill>
              </a:rPr>
              <a:t>If the left linear grammar contains S 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500" dirty="0">
                <a:solidFill>
                  <a:prstClr val="black"/>
                </a:solidFill>
              </a:rPr>
              <a:t> </a:t>
            </a:r>
            <a:r>
              <a:rPr lang="en-US" sz="1500" dirty="0" err="1">
                <a:solidFill>
                  <a:prstClr val="black"/>
                </a:solidFill>
              </a:rPr>
              <a:t>Ap</a:t>
            </a:r>
            <a:r>
              <a:rPr lang="en-US" sz="1500" dirty="0">
                <a:solidFill>
                  <a:prstClr val="black"/>
                </a:solidFill>
              </a:rPr>
              <a:t>, then put this rule in the right linear grammar: A 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500" dirty="0">
                <a:solidFill>
                  <a:prstClr val="black"/>
                </a:solidFill>
              </a:rPr>
              <a:t> p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2143" y="4484680"/>
            <a:ext cx="1178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Algorithm: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21334" y="1992086"/>
            <a:ext cx="2069797" cy="175432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defTabSz="174625"/>
            <a:r>
              <a:rPr lang="en-US" dirty="0" smtClean="0"/>
              <a:t>S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p</a:t>
            </a:r>
            <a:r>
              <a:rPr lang="en-US" baseline="-25000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baseline="-25000" dirty="0"/>
              <a:t> </a:t>
            </a:r>
            <a:r>
              <a:rPr lang="en-US" dirty="0" smtClean="0"/>
              <a:t>			</a:t>
            </a:r>
          </a:p>
          <a:p>
            <a:pPr defTabSz="174625"/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	→</a:t>
            </a:r>
            <a:r>
              <a:rPr lang="en-US" dirty="0"/>
              <a:t> A</a:t>
            </a:r>
            <a:r>
              <a:rPr lang="en-US" baseline="-25000" dirty="0"/>
              <a:t>2</a:t>
            </a:r>
            <a:r>
              <a:rPr lang="en-US" dirty="0"/>
              <a:t>p</a:t>
            </a:r>
            <a:r>
              <a:rPr lang="en-US" baseline="-25000" dirty="0"/>
              <a:t>2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p</a:t>
            </a:r>
            <a:r>
              <a:rPr lang="en-US" baseline="-25000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baseline="-25000" dirty="0"/>
              <a:t> </a:t>
            </a:r>
            <a:r>
              <a:rPr lang="en-US" dirty="0"/>
              <a:t>		</a:t>
            </a:r>
          </a:p>
          <a:p>
            <a:pPr defTabSz="174625"/>
            <a:r>
              <a:rPr lang="en-US" dirty="0" smtClean="0"/>
              <a:t>	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A</a:t>
            </a:r>
            <a:r>
              <a:rPr lang="en-US" baseline="-25000" dirty="0"/>
              <a:t>3</a:t>
            </a:r>
            <a:r>
              <a:rPr lang="en-US" dirty="0"/>
              <a:t>p</a:t>
            </a:r>
            <a:r>
              <a:rPr lang="en-US" baseline="-25000" dirty="0"/>
              <a:t>3</a:t>
            </a:r>
            <a:r>
              <a:rPr lang="en-US" dirty="0"/>
              <a:t>p</a:t>
            </a:r>
            <a:r>
              <a:rPr lang="en-US" baseline="-25000" dirty="0"/>
              <a:t>2</a:t>
            </a:r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dirty="0" smtClean="0"/>
              <a:t> </a:t>
            </a:r>
            <a:r>
              <a:rPr lang="en-US" dirty="0"/>
              <a:t>	</a:t>
            </a:r>
          </a:p>
          <a:p>
            <a:pPr defTabSz="174625"/>
            <a:r>
              <a:rPr lang="en-US" dirty="0" smtClean="0"/>
              <a:t>	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…</a:t>
            </a:r>
            <a:endParaRPr lang="en-US" dirty="0"/>
          </a:p>
          <a:p>
            <a:pPr defTabSz="174625"/>
            <a:r>
              <a:rPr lang="en-US" dirty="0"/>
              <a:t>	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A</a:t>
            </a:r>
            <a:r>
              <a:rPr lang="en-US" baseline="-25000" dirty="0" smtClean="0"/>
              <a:t>n-1</a:t>
            </a:r>
            <a:r>
              <a:rPr lang="en-US" dirty="0" smtClean="0"/>
              <a:t>p</a:t>
            </a:r>
            <a:r>
              <a:rPr lang="en-US" baseline="-25000" dirty="0" smtClean="0"/>
              <a:t>n-1</a:t>
            </a:r>
            <a:r>
              <a:rPr lang="en-US" dirty="0" smtClean="0"/>
              <a:t>…p</a:t>
            </a:r>
            <a:r>
              <a:rPr lang="en-US" baseline="-25000" dirty="0" smtClean="0"/>
              <a:t>3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dirty="0"/>
          </a:p>
          <a:p>
            <a:pPr defTabSz="174625"/>
            <a:r>
              <a:rPr lang="en-US" dirty="0" smtClean="0"/>
              <a:t>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p</a:t>
            </a:r>
            <a:r>
              <a:rPr lang="en-US" baseline="-25000" dirty="0" smtClean="0"/>
              <a:t>n</a:t>
            </a:r>
            <a:r>
              <a:rPr lang="en-US" dirty="0" smtClean="0"/>
              <a:t>p</a:t>
            </a:r>
            <a:r>
              <a:rPr lang="en-US" baseline="-25000" dirty="0" smtClean="0"/>
              <a:t>n-1</a:t>
            </a:r>
            <a:r>
              <a:rPr lang="en-US" dirty="0" smtClean="0"/>
              <a:t>…p</a:t>
            </a:r>
            <a:r>
              <a:rPr lang="en-US" baseline="-25000" dirty="0" smtClean="0"/>
              <a:t>3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4313720" y="1992086"/>
            <a:ext cx="11448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 smtClean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4833257" y="2361418"/>
            <a:ext cx="0" cy="507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049482" y="2891021"/>
            <a:ext cx="1578429" cy="4291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algorithm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4833253" y="3352040"/>
            <a:ext cx="0" cy="507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ight Brace 17"/>
          <p:cNvSpPr/>
          <p:nvPr/>
        </p:nvSpPr>
        <p:spPr>
          <a:xfrm>
            <a:off x="2308202" y="2143703"/>
            <a:ext cx="129768" cy="47163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437970" y="2278135"/>
            <a:ext cx="1774801" cy="1013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368149" y="3837318"/>
            <a:ext cx="25642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 (see 3 below)</a:t>
            </a:r>
            <a:endParaRPr lang="en-US" dirty="0"/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4880772-6C15-43D4-94DB-7DA07CA64C43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9610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Case 2 </a:t>
            </a:r>
            <a:r>
              <a:rPr lang="en-US" dirty="0"/>
              <a:t>(continued)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21334" y="1992086"/>
            <a:ext cx="2069797" cy="175432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defTabSz="174625"/>
            <a:r>
              <a:rPr lang="en-US" dirty="0" smtClean="0"/>
              <a:t>S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p</a:t>
            </a:r>
            <a:r>
              <a:rPr lang="en-US" baseline="-25000" dirty="0"/>
              <a:t>1 </a:t>
            </a:r>
            <a:r>
              <a:rPr lang="en-US" dirty="0" smtClean="0"/>
              <a:t>			</a:t>
            </a:r>
          </a:p>
          <a:p>
            <a:pPr defTabSz="174625"/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	→</a:t>
            </a:r>
            <a:r>
              <a:rPr lang="en-US" dirty="0"/>
              <a:t> A</a:t>
            </a:r>
            <a:r>
              <a:rPr lang="en-US" baseline="-25000" dirty="0"/>
              <a:t>2</a:t>
            </a:r>
            <a:r>
              <a:rPr lang="en-US" dirty="0"/>
              <a:t>p</a:t>
            </a:r>
            <a:r>
              <a:rPr lang="en-US" baseline="-25000" dirty="0"/>
              <a:t>2</a:t>
            </a:r>
            <a:r>
              <a:rPr lang="en-US" dirty="0"/>
              <a:t>p</a:t>
            </a:r>
            <a:r>
              <a:rPr lang="en-US" baseline="-25000" dirty="0"/>
              <a:t>1 </a:t>
            </a:r>
            <a:r>
              <a:rPr lang="en-US" dirty="0"/>
              <a:t>		</a:t>
            </a:r>
          </a:p>
          <a:p>
            <a:pPr defTabSz="174625"/>
            <a:r>
              <a:rPr lang="en-US" dirty="0" smtClean="0"/>
              <a:t>	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A</a:t>
            </a:r>
            <a:r>
              <a:rPr lang="en-US" baseline="-25000" dirty="0"/>
              <a:t>3</a:t>
            </a:r>
            <a:r>
              <a:rPr lang="en-US" dirty="0"/>
              <a:t>p</a:t>
            </a:r>
            <a:r>
              <a:rPr lang="en-US" baseline="-25000" dirty="0"/>
              <a:t>3</a:t>
            </a:r>
            <a:r>
              <a:rPr lang="en-US" dirty="0"/>
              <a:t>p</a:t>
            </a:r>
            <a:r>
              <a:rPr lang="en-US" baseline="-25000" dirty="0"/>
              <a:t>2</a:t>
            </a:r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dirty="0" smtClean="0"/>
              <a:t> </a:t>
            </a:r>
            <a:r>
              <a:rPr lang="en-US" dirty="0"/>
              <a:t>	</a:t>
            </a:r>
          </a:p>
          <a:p>
            <a:pPr defTabSz="174625"/>
            <a:r>
              <a:rPr lang="en-US" dirty="0" smtClean="0"/>
              <a:t>	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…</a:t>
            </a:r>
            <a:endParaRPr lang="en-US" dirty="0"/>
          </a:p>
          <a:p>
            <a:pPr defTabSz="174625"/>
            <a:r>
              <a:rPr lang="en-US" dirty="0"/>
              <a:t>	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A</a:t>
            </a:r>
            <a:r>
              <a:rPr lang="en-US" baseline="-25000" dirty="0" smtClean="0"/>
              <a:t>n-1</a:t>
            </a:r>
            <a:r>
              <a:rPr lang="en-US" dirty="0" smtClean="0"/>
              <a:t>p</a:t>
            </a:r>
            <a:r>
              <a:rPr lang="en-US" baseline="-25000" dirty="0" smtClean="0"/>
              <a:t>n-1</a:t>
            </a:r>
            <a:r>
              <a:rPr lang="en-US" dirty="0" smtClean="0"/>
              <a:t>…p</a:t>
            </a:r>
            <a:r>
              <a:rPr lang="en-US" baseline="-25000" dirty="0" smtClean="0"/>
              <a:t>3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dirty="0"/>
          </a:p>
          <a:p>
            <a:pPr defTabSz="174625"/>
            <a:r>
              <a:rPr lang="en-US" dirty="0" smtClean="0"/>
              <a:t>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p</a:t>
            </a:r>
            <a:r>
              <a:rPr lang="en-US" baseline="-25000" dirty="0" smtClean="0"/>
              <a:t>n</a:t>
            </a:r>
            <a:r>
              <a:rPr lang="en-US" dirty="0" smtClean="0"/>
              <a:t>p</a:t>
            </a:r>
            <a:r>
              <a:rPr lang="en-US" baseline="-25000" dirty="0" smtClean="0"/>
              <a:t>n-1</a:t>
            </a:r>
            <a:r>
              <a:rPr lang="en-US" dirty="0" smtClean="0"/>
              <a:t>…p</a:t>
            </a:r>
            <a:r>
              <a:rPr lang="en-US" baseline="-25000" dirty="0" smtClean="0"/>
              <a:t>3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4270176" y="1686569"/>
            <a:ext cx="1165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282575"/>
            <a:r>
              <a:rPr lang="en-US" dirty="0"/>
              <a:t>S </a:t>
            </a:r>
            <a:r>
              <a:rPr lang="en-US" dirty="0" smtClean="0"/>
              <a:t>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A</a:t>
            </a:r>
            <a:r>
              <a:rPr lang="en-US" baseline="-25000" dirty="0" smtClean="0"/>
              <a:t>1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dirty="0"/>
          </a:p>
          <a:p>
            <a:pPr defTabSz="282575"/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/>
              <a:t>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A</a:t>
            </a:r>
            <a:r>
              <a:rPr lang="en-US" baseline="-25000" dirty="0" smtClean="0"/>
              <a:t>2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4833257" y="2361418"/>
            <a:ext cx="0" cy="507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049482" y="2891021"/>
            <a:ext cx="1578429" cy="4291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algorithm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4833253" y="3352040"/>
            <a:ext cx="0" cy="507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ight Brace 17"/>
          <p:cNvSpPr/>
          <p:nvPr/>
        </p:nvSpPr>
        <p:spPr>
          <a:xfrm>
            <a:off x="2308202" y="2143703"/>
            <a:ext cx="129768" cy="47163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437970" y="2009734"/>
            <a:ext cx="1774801" cy="3697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270175" y="3837318"/>
            <a:ext cx="11448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p</a:t>
            </a:r>
            <a:r>
              <a:rPr lang="en-US" baseline="-25000" dirty="0"/>
              <a:t>1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4880772-6C15-43D4-94DB-7DA07CA64C43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4460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Case 2 </a:t>
            </a:r>
            <a:r>
              <a:rPr lang="en-US" dirty="0"/>
              <a:t>(continued)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579501" y="1690941"/>
            <a:ext cx="1165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282575"/>
            <a:r>
              <a:rPr lang="en-US" dirty="0"/>
              <a:t>S </a:t>
            </a:r>
            <a:r>
              <a:rPr lang="en-US" dirty="0" smtClean="0"/>
              <a:t>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A</a:t>
            </a:r>
            <a:r>
              <a:rPr lang="en-US" baseline="-25000" dirty="0" smtClean="0"/>
              <a:t>1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dirty="0"/>
          </a:p>
          <a:p>
            <a:pPr defTabSz="282575"/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/>
              <a:t>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A</a:t>
            </a:r>
            <a:r>
              <a:rPr lang="en-US" baseline="-25000" dirty="0" smtClean="0"/>
              <a:t>2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3142582" y="2365790"/>
            <a:ext cx="0" cy="507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2358807" y="2895393"/>
            <a:ext cx="1578429" cy="4291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algorithm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142578" y="3356412"/>
            <a:ext cx="0" cy="507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579500" y="3841690"/>
            <a:ext cx="11448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p</a:t>
            </a:r>
            <a:r>
              <a:rPr lang="en-US" baseline="-25000" dirty="0"/>
              <a:t>1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3" name="Right Brace 2"/>
          <p:cNvSpPr/>
          <p:nvPr/>
        </p:nvSpPr>
        <p:spPr>
          <a:xfrm>
            <a:off x="3724366" y="3864243"/>
            <a:ext cx="212870" cy="62377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067868" y="3864243"/>
            <a:ext cx="24400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rom </a:t>
            </a:r>
            <a:r>
              <a:rPr lang="en-US" dirty="0"/>
              <a:t>A</a:t>
            </a:r>
            <a:r>
              <a:rPr lang="en-US" baseline="-25000" dirty="0"/>
              <a:t>2</a:t>
            </a:r>
            <a:r>
              <a:rPr lang="en-US" dirty="0" smtClean="0"/>
              <a:t> we obtain p</a:t>
            </a:r>
            <a:r>
              <a:rPr lang="en-US" baseline="-25000" dirty="0" smtClean="0"/>
              <a:t>2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:</a:t>
            </a:r>
          </a:p>
          <a:p>
            <a:pPr defTabSz="282575"/>
            <a:r>
              <a:rPr lang="en-US" dirty="0" smtClean="0"/>
              <a:t>A</a:t>
            </a:r>
            <a:r>
              <a:rPr lang="en-US" baseline="-25000" dirty="0"/>
              <a:t>2</a:t>
            </a:r>
            <a:r>
              <a:rPr lang="en-US" dirty="0" smtClean="0"/>
              <a:t>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p</a:t>
            </a:r>
            <a:r>
              <a:rPr lang="en-US" baseline="-25000" dirty="0" smtClean="0"/>
              <a:t>2</a:t>
            </a:r>
            <a:r>
              <a:rPr lang="en-US" dirty="0" smtClean="0"/>
              <a:t>A</a:t>
            </a:r>
            <a:r>
              <a:rPr lang="en-US" baseline="-25000" dirty="0" smtClean="0"/>
              <a:t>1</a:t>
            </a:r>
          </a:p>
          <a:p>
            <a:pPr defTabSz="282575"/>
            <a:r>
              <a:rPr lang="en-US" baseline="-25000" dirty="0"/>
              <a:t> 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p</a:t>
            </a:r>
            <a:r>
              <a:rPr lang="en-US" baseline="-25000" dirty="0" smtClean="0"/>
              <a:t>2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4880772-6C15-43D4-94DB-7DA07CA64C43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1193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Case 2 </a:t>
            </a:r>
            <a:r>
              <a:rPr lang="en-US" dirty="0"/>
              <a:t>(continued)</a:t>
            </a:r>
          </a:p>
        </p:txBody>
      </p:sp>
      <p:sp>
        <p:nvSpPr>
          <p:cNvPr id="5" name="Rectangle 4"/>
          <p:cNvSpPr/>
          <p:nvPr/>
        </p:nvSpPr>
        <p:spPr>
          <a:xfrm>
            <a:off x="272143" y="4856614"/>
            <a:ext cx="8447314" cy="101566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571500" lvl="0" indent="-514350">
              <a:buFont typeface="+mj-lt"/>
              <a:buAutoNum type="arabicParenR"/>
            </a:pPr>
            <a:r>
              <a:rPr lang="en-US" sz="1500" dirty="0">
                <a:solidFill>
                  <a:prstClr val="black"/>
                </a:solidFill>
              </a:rPr>
              <a:t>If the left linear grammar contains S 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500" dirty="0">
                <a:solidFill>
                  <a:prstClr val="black"/>
                </a:solidFill>
              </a:rPr>
              <a:t> p, then put that rule in the right linear grammar.</a:t>
            </a:r>
          </a:p>
          <a:p>
            <a:pPr marL="571500" lvl="0" indent="-514350">
              <a:buFont typeface="+mj-lt"/>
              <a:buAutoNum type="arabicParenR"/>
            </a:pPr>
            <a:r>
              <a:rPr lang="en-US" sz="1500" dirty="0">
                <a:solidFill>
                  <a:prstClr val="black"/>
                </a:solidFill>
              </a:rPr>
              <a:t>If the left linear grammar contains A 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500" dirty="0">
                <a:solidFill>
                  <a:prstClr val="black"/>
                </a:solidFill>
              </a:rPr>
              <a:t> p, then put this rule in the right linear grammar: S 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500" dirty="0">
                <a:solidFill>
                  <a:prstClr val="black"/>
                </a:solidFill>
              </a:rPr>
              <a:t> </a:t>
            </a:r>
            <a:r>
              <a:rPr lang="en-US" sz="1500" dirty="0" err="1">
                <a:solidFill>
                  <a:prstClr val="black"/>
                </a:solidFill>
              </a:rPr>
              <a:t>pA</a:t>
            </a:r>
            <a:endParaRPr lang="en-US" sz="1500" dirty="0">
              <a:solidFill>
                <a:prstClr val="black"/>
              </a:solidFill>
            </a:endParaRPr>
          </a:p>
          <a:p>
            <a:pPr marL="571500" lvl="0" indent="-514350">
              <a:buFont typeface="+mj-lt"/>
              <a:buAutoNum type="arabicParenR"/>
            </a:pPr>
            <a:r>
              <a:rPr lang="en-US" sz="1500" dirty="0">
                <a:solidFill>
                  <a:prstClr val="black"/>
                </a:solidFill>
              </a:rPr>
              <a:t>If the left linear grammar contains B 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500" dirty="0">
                <a:solidFill>
                  <a:prstClr val="black"/>
                </a:solidFill>
              </a:rPr>
              <a:t> </a:t>
            </a:r>
            <a:r>
              <a:rPr lang="en-US" sz="1500" dirty="0" err="1">
                <a:solidFill>
                  <a:prstClr val="black"/>
                </a:solidFill>
              </a:rPr>
              <a:t>Ap</a:t>
            </a:r>
            <a:r>
              <a:rPr lang="en-US" sz="1500" dirty="0">
                <a:solidFill>
                  <a:prstClr val="black"/>
                </a:solidFill>
              </a:rPr>
              <a:t>, then put this rule in the right linear grammar: A 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500" dirty="0">
                <a:solidFill>
                  <a:prstClr val="black"/>
                </a:solidFill>
              </a:rPr>
              <a:t> </a:t>
            </a:r>
            <a:r>
              <a:rPr lang="en-US" sz="1500" dirty="0" err="1">
                <a:solidFill>
                  <a:prstClr val="black"/>
                </a:solidFill>
              </a:rPr>
              <a:t>pB</a:t>
            </a:r>
            <a:endParaRPr lang="en-US" sz="1500" dirty="0">
              <a:solidFill>
                <a:prstClr val="black"/>
              </a:solidFill>
            </a:endParaRPr>
          </a:p>
          <a:p>
            <a:pPr marL="571500" lvl="0" indent="-514350">
              <a:buFont typeface="+mj-lt"/>
              <a:buAutoNum type="arabicParenR"/>
            </a:pPr>
            <a:r>
              <a:rPr lang="en-US" sz="1500" dirty="0">
                <a:solidFill>
                  <a:prstClr val="black"/>
                </a:solidFill>
              </a:rPr>
              <a:t>If the left linear grammar contains S 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500" dirty="0">
                <a:solidFill>
                  <a:prstClr val="black"/>
                </a:solidFill>
              </a:rPr>
              <a:t> </a:t>
            </a:r>
            <a:r>
              <a:rPr lang="en-US" sz="1500" dirty="0" err="1">
                <a:solidFill>
                  <a:prstClr val="black"/>
                </a:solidFill>
              </a:rPr>
              <a:t>Ap</a:t>
            </a:r>
            <a:r>
              <a:rPr lang="en-US" sz="1500" dirty="0">
                <a:solidFill>
                  <a:prstClr val="black"/>
                </a:solidFill>
              </a:rPr>
              <a:t>, then put this rule in the right linear grammar: A 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500" dirty="0">
                <a:solidFill>
                  <a:prstClr val="black"/>
                </a:solidFill>
              </a:rPr>
              <a:t> p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2143" y="4484680"/>
            <a:ext cx="1178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Algorithm: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21334" y="1992086"/>
            <a:ext cx="2069797" cy="175432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defTabSz="174625"/>
            <a:r>
              <a:rPr lang="en-US" dirty="0" smtClean="0"/>
              <a:t>S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p</a:t>
            </a:r>
            <a:r>
              <a:rPr lang="en-US" baseline="-25000" dirty="0"/>
              <a:t>1 </a:t>
            </a:r>
            <a:r>
              <a:rPr lang="en-US" dirty="0" smtClean="0"/>
              <a:t>			</a:t>
            </a:r>
          </a:p>
          <a:p>
            <a:pPr defTabSz="174625"/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	→</a:t>
            </a:r>
            <a:r>
              <a:rPr lang="en-US" dirty="0"/>
              <a:t> A</a:t>
            </a:r>
            <a:r>
              <a:rPr lang="en-US" baseline="-25000" dirty="0"/>
              <a:t>2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p</a:t>
            </a:r>
            <a:r>
              <a:rPr lang="en-US" baseline="-25000" dirty="0">
                <a:solidFill>
                  <a:schemeClr val="bg1">
                    <a:lumMod val="75000"/>
                  </a:schemeClr>
                </a:solidFill>
              </a:rPr>
              <a:t>2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p</a:t>
            </a:r>
            <a:r>
              <a:rPr lang="en-US" baseline="-25000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baseline="-25000" dirty="0"/>
              <a:t> </a:t>
            </a:r>
            <a:r>
              <a:rPr lang="en-US" dirty="0"/>
              <a:t>		</a:t>
            </a:r>
          </a:p>
          <a:p>
            <a:pPr defTabSz="174625"/>
            <a:r>
              <a:rPr lang="en-US" dirty="0" smtClean="0"/>
              <a:t>	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A</a:t>
            </a:r>
            <a:r>
              <a:rPr lang="en-US" baseline="-25000" dirty="0"/>
              <a:t>3</a:t>
            </a:r>
            <a:r>
              <a:rPr lang="en-US" dirty="0"/>
              <a:t>p</a:t>
            </a:r>
            <a:r>
              <a:rPr lang="en-US" baseline="-25000" dirty="0"/>
              <a:t>3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p</a:t>
            </a:r>
            <a:r>
              <a:rPr lang="en-US" baseline="-25000" dirty="0">
                <a:solidFill>
                  <a:schemeClr val="bg1">
                    <a:lumMod val="75000"/>
                  </a:schemeClr>
                </a:solidFill>
              </a:rPr>
              <a:t>2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p</a:t>
            </a:r>
            <a:r>
              <a:rPr lang="en-US" baseline="-25000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dirty="0" smtClean="0"/>
              <a:t> </a:t>
            </a:r>
            <a:r>
              <a:rPr lang="en-US" dirty="0"/>
              <a:t>	</a:t>
            </a:r>
          </a:p>
          <a:p>
            <a:pPr defTabSz="174625"/>
            <a:r>
              <a:rPr lang="en-US" dirty="0" smtClean="0"/>
              <a:t>	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…</a:t>
            </a:r>
            <a:endParaRPr lang="en-US" dirty="0"/>
          </a:p>
          <a:p>
            <a:pPr defTabSz="174625"/>
            <a:r>
              <a:rPr lang="en-US" dirty="0"/>
              <a:t>	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A</a:t>
            </a:r>
            <a:r>
              <a:rPr lang="en-US" baseline="-25000" dirty="0" smtClean="0"/>
              <a:t>n-1</a:t>
            </a:r>
            <a:r>
              <a:rPr lang="en-US" dirty="0" smtClean="0"/>
              <a:t>p</a:t>
            </a:r>
            <a:r>
              <a:rPr lang="en-US" baseline="-25000" dirty="0" smtClean="0"/>
              <a:t>n-1</a:t>
            </a:r>
            <a:r>
              <a:rPr lang="en-US" dirty="0" smtClean="0"/>
              <a:t>…p</a:t>
            </a:r>
            <a:r>
              <a:rPr lang="en-US" baseline="-25000" dirty="0" smtClean="0"/>
              <a:t>3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dirty="0"/>
          </a:p>
          <a:p>
            <a:pPr defTabSz="174625"/>
            <a:r>
              <a:rPr lang="en-US" dirty="0" smtClean="0"/>
              <a:t>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p</a:t>
            </a:r>
            <a:r>
              <a:rPr lang="en-US" baseline="-25000" dirty="0" smtClean="0"/>
              <a:t>n</a:t>
            </a:r>
            <a:r>
              <a:rPr lang="en-US" dirty="0" smtClean="0"/>
              <a:t>p</a:t>
            </a:r>
            <a:r>
              <a:rPr lang="en-US" baseline="-25000" dirty="0" smtClean="0"/>
              <a:t>n-1</a:t>
            </a:r>
            <a:r>
              <a:rPr lang="en-US" dirty="0" smtClean="0"/>
              <a:t>…p</a:t>
            </a:r>
            <a:r>
              <a:rPr lang="en-US" baseline="-25000" dirty="0" smtClean="0"/>
              <a:t>3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4313720" y="1992086"/>
            <a:ext cx="11448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r>
              <a:rPr lang="en-US" dirty="0" smtClean="0"/>
              <a:t>p</a:t>
            </a:r>
            <a:r>
              <a:rPr lang="en-US" baseline="-25000" dirty="0" smtClean="0"/>
              <a:t>3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4833257" y="2361418"/>
            <a:ext cx="0" cy="507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049482" y="2891021"/>
            <a:ext cx="1578429" cy="4291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algorithm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4833253" y="3352040"/>
            <a:ext cx="0" cy="507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ight Brace 17"/>
          <p:cNvSpPr/>
          <p:nvPr/>
        </p:nvSpPr>
        <p:spPr>
          <a:xfrm>
            <a:off x="2448856" y="2397619"/>
            <a:ext cx="129768" cy="47163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578624" y="2278136"/>
            <a:ext cx="1634147" cy="3552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368149" y="3837318"/>
            <a:ext cx="25642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en-US" baseline="-25000" dirty="0" smtClean="0"/>
              <a:t>3</a:t>
            </a:r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  (see 3 below)</a:t>
            </a:r>
            <a:endParaRPr lang="en-US" dirty="0"/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4880772-6C15-43D4-94DB-7DA07CA64C43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921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Case 2 </a:t>
            </a:r>
            <a:r>
              <a:rPr lang="en-US" dirty="0"/>
              <a:t>(continued)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21334" y="1992086"/>
            <a:ext cx="2069797" cy="175432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defTabSz="174625"/>
            <a:r>
              <a:rPr lang="en-US" dirty="0" smtClean="0"/>
              <a:t>S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p</a:t>
            </a:r>
            <a:r>
              <a:rPr lang="en-US" baseline="-25000" dirty="0"/>
              <a:t>1 </a:t>
            </a:r>
            <a:r>
              <a:rPr lang="en-US" dirty="0" smtClean="0"/>
              <a:t>			</a:t>
            </a:r>
          </a:p>
          <a:p>
            <a:pPr defTabSz="174625"/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	→</a:t>
            </a:r>
            <a:r>
              <a:rPr lang="en-US" dirty="0"/>
              <a:t> A</a:t>
            </a:r>
            <a:r>
              <a:rPr lang="en-US" baseline="-25000" dirty="0"/>
              <a:t>2</a:t>
            </a:r>
            <a:r>
              <a:rPr lang="en-US" dirty="0"/>
              <a:t>p</a:t>
            </a:r>
            <a:r>
              <a:rPr lang="en-US" baseline="-25000" dirty="0"/>
              <a:t>2</a:t>
            </a:r>
            <a:r>
              <a:rPr lang="en-US" dirty="0"/>
              <a:t>p</a:t>
            </a:r>
            <a:r>
              <a:rPr lang="en-US" baseline="-25000" dirty="0"/>
              <a:t>1 </a:t>
            </a:r>
            <a:r>
              <a:rPr lang="en-US" dirty="0"/>
              <a:t>		</a:t>
            </a:r>
          </a:p>
          <a:p>
            <a:pPr defTabSz="174625"/>
            <a:r>
              <a:rPr lang="en-US" dirty="0" smtClean="0"/>
              <a:t>	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A</a:t>
            </a:r>
            <a:r>
              <a:rPr lang="en-US" baseline="-25000" dirty="0"/>
              <a:t>3</a:t>
            </a:r>
            <a:r>
              <a:rPr lang="en-US" dirty="0"/>
              <a:t>p</a:t>
            </a:r>
            <a:r>
              <a:rPr lang="en-US" baseline="-25000" dirty="0"/>
              <a:t>3</a:t>
            </a:r>
            <a:r>
              <a:rPr lang="en-US" dirty="0"/>
              <a:t>p</a:t>
            </a:r>
            <a:r>
              <a:rPr lang="en-US" baseline="-25000" dirty="0"/>
              <a:t>2</a:t>
            </a:r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dirty="0" smtClean="0"/>
              <a:t> </a:t>
            </a:r>
            <a:r>
              <a:rPr lang="en-US" dirty="0"/>
              <a:t>	</a:t>
            </a:r>
          </a:p>
          <a:p>
            <a:pPr defTabSz="174625"/>
            <a:r>
              <a:rPr lang="en-US" dirty="0" smtClean="0"/>
              <a:t>	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…</a:t>
            </a:r>
            <a:endParaRPr lang="en-US" dirty="0"/>
          </a:p>
          <a:p>
            <a:pPr defTabSz="174625"/>
            <a:r>
              <a:rPr lang="en-US" dirty="0"/>
              <a:t>	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A</a:t>
            </a:r>
            <a:r>
              <a:rPr lang="en-US" baseline="-25000" dirty="0" smtClean="0"/>
              <a:t>n-1</a:t>
            </a:r>
            <a:r>
              <a:rPr lang="en-US" dirty="0" smtClean="0"/>
              <a:t>p</a:t>
            </a:r>
            <a:r>
              <a:rPr lang="en-US" baseline="-25000" dirty="0" smtClean="0"/>
              <a:t>n-1</a:t>
            </a:r>
            <a:r>
              <a:rPr lang="en-US" dirty="0" smtClean="0"/>
              <a:t>…p</a:t>
            </a:r>
            <a:r>
              <a:rPr lang="en-US" baseline="-25000" dirty="0" smtClean="0"/>
              <a:t>3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dirty="0"/>
          </a:p>
          <a:p>
            <a:pPr defTabSz="174625"/>
            <a:r>
              <a:rPr lang="en-US" dirty="0" smtClean="0"/>
              <a:t>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p</a:t>
            </a:r>
            <a:r>
              <a:rPr lang="en-US" baseline="-25000" dirty="0" smtClean="0"/>
              <a:t>n</a:t>
            </a:r>
            <a:r>
              <a:rPr lang="en-US" dirty="0" smtClean="0"/>
              <a:t>p</a:t>
            </a:r>
            <a:r>
              <a:rPr lang="en-US" baseline="-25000" dirty="0" smtClean="0"/>
              <a:t>n-1</a:t>
            </a:r>
            <a:r>
              <a:rPr lang="en-US" dirty="0" smtClean="0"/>
              <a:t>…p</a:t>
            </a:r>
            <a:r>
              <a:rPr lang="en-US" baseline="-25000" dirty="0" smtClean="0"/>
              <a:t>3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4270176" y="1447077"/>
            <a:ext cx="116570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282575"/>
            <a:r>
              <a:rPr lang="en-US" dirty="0"/>
              <a:t>S </a:t>
            </a:r>
            <a:r>
              <a:rPr lang="en-US" dirty="0" smtClean="0"/>
              <a:t>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A</a:t>
            </a:r>
            <a:r>
              <a:rPr lang="en-US" baseline="-25000" dirty="0" smtClean="0"/>
              <a:t>1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dirty="0"/>
          </a:p>
          <a:p>
            <a:pPr defTabSz="282575"/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/>
              <a:t>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A</a:t>
            </a:r>
            <a:r>
              <a:rPr lang="en-US" baseline="-25000" dirty="0" smtClean="0"/>
              <a:t>2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</a:p>
          <a:p>
            <a:r>
              <a:rPr lang="en-US" dirty="0"/>
              <a:t>A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A</a:t>
            </a:r>
            <a:r>
              <a:rPr lang="en-US" baseline="-25000" dirty="0"/>
              <a:t>3</a:t>
            </a:r>
            <a:r>
              <a:rPr lang="en-US" dirty="0"/>
              <a:t>p</a:t>
            </a:r>
            <a:r>
              <a:rPr lang="en-US" baseline="-25000" dirty="0"/>
              <a:t>3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4833257" y="2361418"/>
            <a:ext cx="0" cy="507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049482" y="2891021"/>
            <a:ext cx="1578429" cy="4291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algorithm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4833253" y="3352040"/>
            <a:ext cx="0" cy="507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ight Brace 17"/>
          <p:cNvSpPr/>
          <p:nvPr/>
        </p:nvSpPr>
        <p:spPr>
          <a:xfrm>
            <a:off x="2547688" y="2143703"/>
            <a:ext cx="129768" cy="72554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>
            <a:stCxn id="18" idx="1"/>
          </p:cNvCxnSpPr>
          <p:nvPr/>
        </p:nvCxnSpPr>
        <p:spPr>
          <a:xfrm flipV="1">
            <a:off x="2677456" y="2009735"/>
            <a:ext cx="1535315" cy="4967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270175" y="3837318"/>
            <a:ext cx="114486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p</a:t>
            </a:r>
            <a:r>
              <a:rPr lang="en-US" baseline="-25000" dirty="0"/>
              <a:t>1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A</a:t>
            </a:r>
            <a:r>
              <a:rPr lang="en-US" baseline="-25000" dirty="0" smtClean="0"/>
              <a:t>1</a:t>
            </a:r>
          </a:p>
          <a:p>
            <a:r>
              <a:rPr lang="en-US" dirty="0"/>
              <a:t>A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p</a:t>
            </a:r>
            <a:r>
              <a:rPr lang="en-US" baseline="-25000" dirty="0"/>
              <a:t>3</a:t>
            </a:r>
            <a:r>
              <a:rPr lang="en-US" dirty="0"/>
              <a:t>A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4880772-6C15-43D4-94DB-7DA07CA64C43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6619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Case 2 </a:t>
            </a:r>
            <a:r>
              <a:rPr lang="en-US" dirty="0"/>
              <a:t>(continued)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778833" y="1478974"/>
            <a:ext cx="116570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282575"/>
            <a:r>
              <a:rPr lang="en-US" dirty="0"/>
              <a:t>S </a:t>
            </a:r>
            <a:r>
              <a:rPr lang="en-US" dirty="0" smtClean="0"/>
              <a:t>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A</a:t>
            </a:r>
            <a:r>
              <a:rPr lang="en-US" baseline="-25000" dirty="0" smtClean="0"/>
              <a:t>1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dirty="0"/>
          </a:p>
          <a:p>
            <a:pPr defTabSz="282575"/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/>
              <a:t>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A</a:t>
            </a:r>
            <a:r>
              <a:rPr lang="en-US" baseline="-25000" dirty="0" smtClean="0"/>
              <a:t>2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</a:p>
          <a:p>
            <a:r>
              <a:rPr lang="en-US" dirty="0"/>
              <a:t>A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A</a:t>
            </a:r>
            <a:r>
              <a:rPr lang="en-US" baseline="-25000" dirty="0"/>
              <a:t>3</a:t>
            </a:r>
            <a:r>
              <a:rPr lang="en-US" dirty="0"/>
              <a:t>p</a:t>
            </a:r>
            <a:r>
              <a:rPr lang="en-US" baseline="-25000" dirty="0"/>
              <a:t>3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3341914" y="2393315"/>
            <a:ext cx="0" cy="507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2558139" y="2922918"/>
            <a:ext cx="1578429" cy="4291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algorithm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341910" y="3383937"/>
            <a:ext cx="0" cy="507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778832" y="3869215"/>
            <a:ext cx="114486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p</a:t>
            </a:r>
            <a:r>
              <a:rPr lang="en-US" baseline="-25000" dirty="0"/>
              <a:t>1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A</a:t>
            </a:r>
            <a:r>
              <a:rPr lang="en-US" baseline="-25000" dirty="0" smtClean="0"/>
              <a:t>1</a:t>
            </a:r>
          </a:p>
          <a:p>
            <a:r>
              <a:rPr lang="en-US" dirty="0"/>
              <a:t>A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p</a:t>
            </a:r>
            <a:r>
              <a:rPr lang="en-US" baseline="-25000" dirty="0"/>
              <a:t>3</a:t>
            </a:r>
            <a:r>
              <a:rPr lang="en-US" dirty="0"/>
              <a:t>A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11" name="Right Brace 10"/>
          <p:cNvSpPr/>
          <p:nvPr/>
        </p:nvSpPr>
        <p:spPr>
          <a:xfrm>
            <a:off x="3858382" y="3957083"/>
            <a:ext cx="212870" cy="83546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201884" y="3957084"/>
            <a:ext cx="26404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rom A</a:t>
            </a:r>
            <a:r>
              <a:rPr lang="en-US" baseline="-25000" dirty="0" smtClean="0"/>
              <a:t>3</a:t>
            </a:r>
            <a:r>
              <a:rPr lang="en-US" dirty="0" smtClean="0"/>
              <a:t> we obtain p</a:t>
            </a:r>
            <a:r>
              <a:rPr lang="en-US" baseline="-25000" dirty="0" smtClean="0"/>
              <a:t>3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:</a:t>
            </a:r>
          </a:p>
          <a:p>
            <a:pPr defTabSz="282575"/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r>
              <a:rPr lang="en-US" dirty="0" smtClean="0"/>
              <a:t>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p</a:t>
            </a:r>
            <a:r>
              <a:rPr lang="en-US" baseline="-25000" dirty="0" smtClean="0"/>
              <a:t>3</a:t>
            </a:r>
            <a:r>
              <a:rPr lang="en-US" dirty="0" smtClean="0"/>
              <a:t>A</a:t>
            </a:r>
            <a:r>
              <a:rPr lang="en-US" baseline="-25000" dirty="0" smtClean="0"/>
              <a:t>2</a:t>
            </a:r>
          </a:p>
          <a:p>
            <a:pPr defTabSz="282575"/>
            <a:r>
              <a:rPr lang="en-US" baseline="-25000" dirty="0"/>
              <a:t> 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p</a:t>
            </a:r>
            <a:r>
              <a:rPr lang="en-US" baseline="-25000" dirty="0" smtClean="0"/>
              <a:t>3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en-US" baseline="-25000" dirty="0"/>
          </a:p>
          <a:p>
            <a:pPr defTabSz="282575"/>
            <a:r>
              <a:rPr lang="en-US" baseline="-25000" dirty="0"/>
              <a:t> 	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en-US" baseline="-25000" dirty="0" smtClean="0"/>
              <a:t>3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4880772-6C15-43D4-94DB-7DA07CA64C43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5965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Case 2 </a:t>
            </a:r>
            <a:r>
              <a:rPr lang="en-US" dirty="0"/>
              <a:t>(continued)</a:t>
            </a:r>
          </a:p>
        </p:txBody>
      </p:sp>
      <p:sp>
        <p:nvSpPr>
          <p:cNvPr id="5" name="Rectangle 4"/>
          <p:cNvSpPr/>
          <p:nvPr/>
        </p:nvSpPr>
        <p:spPr>
          <a:xfrm>
            <a:off x="272143" y="4856614"/>
            <a:ext cx="8447314" cy="101566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571500" lvl="0" indent="-514350">
              <a:buFont typeface="+mj-lt"/>
              <a:buAutoNum type="arabicParenR"/>
            </a:pPr>
            <a:r>
              <a:rPr lang="en-US" sz="1500" dirty="0">
                <a:solidFill>
                  <a:prstClr val="black"/>
                </a:solidFill>
              </a:rPr>
              <a:t>If the left linear grammar contains S 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500" dirty="0">
                <a:solidFill>
                  <a:prstClr val="black"/>
                </a:solidFill>
              </a:rPr>
              <a:t> p, then put that rule in the right linear grammar.</a:t>
            </a:r>
          </a:p>
          <a:p>
            <a:pPr marL="571500" lvl="0" indent="-514350">
              <a:buFont typeface="+mj-lt"/>
              <a:buAutoNum type="arabicParenR"/>
            </a:pPr>
            <a:r>
              <a:rPr lang="en-US" sz="1500" dirty="0">
                <a:solidFill>
                  <a:prstClr val="black"/>
                </a:solidFill>
              </a:rPr>
              <a:t>If the left linear grammar contains A 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500" dirty="0">
                <a:solidFill>
                  <a:prstClr val="black"/>
                </a:solidFill>
              </a:rPr>
              <a:t> p, then put this rule in the right linear grammar: S 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500" dirty="0">
                <a:solidFill>
                  <a:prstClr val="black"/>
                </a:solidFill>
              </a:rPr>
              <a:t> </a:t>
            </a:r>
            <a:r>
              <a:rPr lang="en-US" sz="1500" dirty="0" err="1">
                <a:solidFill>
                  <a:prstClr val="black"/>
                </a:solidFill>
              </a:rPr>
              <a:t>pA</a:t>
            </a:r>
            <a:endParaRPr lang="en-US" sz="1500" dirty="0">
              <a:solidFill>
                <a:prstClr val="black"/>
              </a:solidFill>
            </a:endParaRPr>
          </a:p>
          <a:p>
            <a:pPr marL="571500" lvl="0" indent="-514350">
              <a:buFont typeface="+mj-lt"/>
              <a:buAutoNum type="arabicParenR"/>
            </a:pPr>
            <a:r>
              <a:rPr lang="en-US" sz="1500" dirty="0">
                <a:solidFill>
                  <a:prstClr val="black"/>
                </a:solidFill>
              </a:rPr>
              <a:t>If the left linear grammar contains B 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500" dirty="0">
                <a:solidFill>
                  <a:prstClr val="black"/>
                </a:solidFill>
              </a:rPr>
              <a:t> </a:t>
            </a:r>
            <a:r>
              <a:rPr lang="en-US" sz="1500" dirty="0" err="1">
                <a:solidFill>
                  <a:prstClr val="black"/>
                </a:solidFill>
              </a:rPr>
              <a:t>Ap</a:t>
            </a:r>
            <a:r>
              <a:rPr lang="en-US" sz="1500" dirty="0">
                <a:solidFill>
                  <a:prstClr val="black"/>
                </a:solidFill>
              </a:rPr>
              <a:t>, then put this rule in the right linear grammar: A 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500" dirty="0">
                <a:solidFill>
                  <a:prstClr val="black"/>
                </a:solidFill>
              </a:rPr>
              <a:t> </a:t>
            </a:r>
            <a:r>
              <a:rPr lang="en-US" sz="1500" dirty="0" err="1">
                <a:solidFill>
                  <a:prstClr val="black"/>
                </a:solidFill>
              </a:rPr>
              <a:t>pB</a:t>
            </a:r>
            <a:endParaRPr lang="en-US" sz="1500" dirty="0">
              <a:solidFill>
                <a:prstClr val="black"/>
              </a:solidFill>
            </a:endParaRPr>
          </a:p>
          <a:p>
            <a:pPr marL="571500" lvl="0" indent="-514350">
              <a:buFont typeface="+mj-lt"/>
              <a:buAutoNum type="arabicParenR"/>
            </a:pPr>
            <a:r>
              <a:rPr lang="en-US" sz="1500" dirty="0">
                <a:solidFill>
                  <a:prstClr val="black"/>
                </a:solidFill>
              </a:rPr>
              <a:t>If the left linear grammar contains S 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500" dirty="0">
                <a:solidFill>
                  <a:prstClr val="black"/>
                </a:solidFill>
              </a:rPr>
              <a:t> </a:t>
            </a:r>
            <a:r>
              <a:rPr lang="en-US" sz="1500" dirty="0" err="1">
                <a:solidFill>
                  <a:prstClr val="black"/>
                </a:solidFill>
              </a:rPr>
              <a:t>Ap</a:t>
            </a:r>
            <a:r>
              <a:rPr lang="en-US" sz="1500" dirty="0">
                <a:solidFill>
                  <a:prstClr val="black"/>
                </a:solidFill>
              </a:rPr>
              <a:t>, then put this rule in the right linear grammar: A </a:t>
            </a:r>
            <a:r>
              <a:rPr lang="en-US" sz="15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500" dirty="0">
                <a:solidFill>
                  <a:prstClr val="black"/>
                </a:solidFill>
              </a:rPr>
              <a:t> p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2143" y="4484680"/>
            <a:ext cx="1178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Algorithm: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21334" y="1992086"/>
            <a:ext cx="2069797" cy="175432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defTabSz="174625"/>
            <a:r>
              <a:rPr lang="en-US" dirty="0" smtClean="0"/>
              <a:t>S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p</a:t>
            </a:r>
            <a:r>
              <a:rPr lang="en-US" baseline="-25000" dirty="0"/>
              <a:t>1 </a:t>
            </a:r>
            <a:r>
              <a:rPr lang="en-US" dirty="0" smtClean="0"/>
              <a:t>			</a:t>
            </a:r>
          </a:p>
          <a:p>
            <a:pPr defTabSz="174625"/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	→</a:t>
            </a:r>
            <a:r>
              <a:rPr lang="en-US" dirty="0"/>
              <a:t> A</a:t>
            </a:r>
            <a:r>
              <a:rPr lang="en-US" baseline="-25000" dirty="0"/>
              <a:t>2</a:t>
            </a:r>
            <a:r>
              <a:rPr lang="en-US" dirty="0"/>
              <a:t>p</a:t>
            </a:r>
            <a:r>
              <a:rPr lang="en-US" baseline="-25000" dirty="0"/>
              <a:t>2</a:t>
            </a:r>
            <a:r>
              <a:rPr lang="en-US" dirty="0"/>
              <a:t>p</a:t>
            </a:r>
            <a:r>
              <a:rPr lang="en-US" baseline="-25000" dirty="0"/>
              <a:t>1 </a:t>
            </a:r>
            <a:r>
              <a:rPr lang="en-US" dirty="0"/>
              <a:t>		</a:t>
            </a:r>
          </a:p>
          <a:p>
            <a:pPr defTabSz="174625"/>
            <a:r>
              <a:rPr lang="en-US" dirty="0" smtClean="0"/>
              <a:t>	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A</a:t>
            </a:r>
            <a:r>
              <a:rPr lang="en-US" baseline="-25000" dirty="0"/>
              <a:t>3</a:t>
            </a:r>
            <a:r>
              <a:rPr lang="en-US" dirty="0"/>
              <a:t>p</a:t>
            </a:r>
            <a:r>
              <a:rPr lang="en-US" baseline="-25000" dirty="0"/>
              <a:t>3</a:t>
            </a:r>
            <a:r>
              <a:rPr lang="en-US" dirty="0"/>
              <a:t>p</a:t>
            </a:r>
            <a:r>
              <a:rPr lang="en-US" baseline="-25000" dirty="0"/>
              <a:t>2</a:t>
            </a:r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dirty="0" smtClean="0"/>
              <a:t> </a:t>
            </a:r>
            <a:r>
              <a:rPr lang="en-US" dirty="0"/>
              <a:t>	</a:t>
            </a:r>
          </a:p>
          <a:p>
            <a:pPr defTabSz="174625"/>
            <a:r>
              <a:rPr lang="en-US" dirty="0" smtClean="0"/>
              <a:t>	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…</a:t>
            </a:r>
            <a:endParaRPr lang="en-US" dirty="0"/>
          </a:p>
          <a:p>
            <a:pPr defTabSz="174625"/>
            <a:r>
              <a:rPr lang="en-US" dirty="0"/>
              <a:t>	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A</a:t>
            </a:r>
            <a:r>
              <a:rPr lang="en-US" baseline="-25000" dirty="0" smtClean="0"/>
              <a:t>n-1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</a:t>
            </a:r>
            <a:r>
              <a:rPr lang="en-US" baseline="-25000" dirty="0" smtClean="0">
                <a:solidFill>
                  <a:schemeClr val="bg1">
                    <a:lumMod val="75000"/>
                  </a:schemeClr>
                </a:solidFill>
              </a:rPr>
              <a:t>n-1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…p</a:t>
            </a:r>
            <a:r>
              <a:rPr lang="en-US" baseline="-25000" dirty="0" smtClean="0">
                <a:solidFill>
                  <a:schemeClr val="bg1">
                    <a:lumMod val="75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</a:t>
            </a:r>
            <a:r>
              <a:rPr lang="en-US" baseline="-25000" dirty="0" smtClean="0">
                <a:solidFill>
                  <a:schemeClr val="bg1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</a:t>
            </a:r>
            <a:r>
              <a:rPr lang="en-US" baseline="-25000" dirty="0" smtClean="0">
                <a:solidFill>
                  <a:schemeClr val="bg1">
                    <a:lumMod val="75000"/>
                  </a:schemeClr>
                </a:solidFill>
              </a:rPr>
              <a:t>1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pPr defTabSz="174625"/>
            <a:r>
              <a:rPr lang="en-US" dirty="0" smtClean="0"/>
              <a:t>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p</a:t>
            </a:r>
            <a:r>
              <a:rPr lang="en-US" baseline="-25000" dirty="0" smtClean="0"/>
              <a:t>n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</a:t>
            </a:r>
            <a:r>
              <a:rPr lang="en-US" baseline="-25000" dirty="0" smtClean="0">
                <a:solidFill>
                  <a:schemeClr val="bg1">
                    <a:lumMod val="75000"/>
                  </a:schemeClr>
                </a:solidFill>
              </a:rPr>
              <a:t>n-1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…p</a:t>
            </a:r>
            <a:r>
              <a:rPr lang="en-US" baseline="-25000" dirty="0" smtClean="0">
                <a:solidFill>
                  <a:schemeClr val="bg1">
                    <a:lumMod val="75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</a:t>
            </a:r>
            <a:r>
              <a:rPr lang="en-US" baseline="-25000" dirty="0" smtClean="0">
                <a:solidFill>
                  <a:schemeClr val="bg1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</a:t>
            </a:r>
            <a:r>
              <a:rPr lang="en-US" baseline="-25000" dirty="0" smtClean="0">
                <a:solidFill>
                  <a:schemeClr val="bg1">
                    <a:lumMod val="75000"/>
                  </a:schemeClr>
                </a:solidFill>
              </a:rPr>
              <a:t>1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313720" y="1992086"/>
            <a:ext cx="1059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n-1</a:t>
            </a:r>
            <a:r>
              <a:rPr lang="en-US" dirty="0" smtClean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n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4833257" y="2361418"/>
            <a:ext cx="0" cy="507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049482" y="2891021"/>
            <a:ext cx="1578429" cy="4291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algorithm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4833253" y="3352040"/>
            <a:ext cx="0" cy="507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ight Brace 17"/>
          <p:cNvSpPr/>
          <p:nvPr/>
        </p:nvSpPr>
        <p:spPr>
          <a:xfrm>
            <a:off x="3255718" y="3221808"/>
            <a:ext cx="129768" cy="5246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>
            <a:stCxn id="18" idx="1"/>
          </p:cNvCxnSpPr>
          <p:nvPr/>
        </p:nvCxnSpPr>
        <p:spPr>
          <a:xfrm flipV="1">
            <a:off x="3385486" y="2361418"/>
            <a:ext cx="982663" cy="11226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368149" y="3837318"/>
            <a:ext cx="2586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en-US" baseline="-25000" dirty="0" smtClean="0"/>
              <a:t>n</a:t>
            </a:r>
            <a:r>
              <a:rPr lang="en-US" dirty="0" smtClean="0"/>
              <a:t>A</a:t>
            </a:r>
            <a:r>
              <a:rPr lang="en-US" baseline="-25000" dirty="0" smtClean="0"/>
              <a:t>n-1</a:t>
            </a:r>
            <a:r>
              <a:rPr lang="en-US" dirty="0" smtClean="0"/>
              <a:t>  (see 2 below)</a:t>
            </a:r>
            <a:endParaRPr lang="en-US" dirty="0"/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4880772-6C15-43D4-94DB-7DA07CA64C43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4149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Case 2 (concluded)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59633" y="1404448"/>
            <a:ext cx="1194558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282575"/>
            <a:r>
              <a:rPr lang="en-US" dirty="0"/>
              <a:t>S </a:t>
            </a:r>
            <a:r>
              <a:rPr lang="en-US" dirty="0" smtClean="0"/>
              <a:t>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A</a:t>
            </a:r>
            <a:r>
              <a:rPr lang="en-US" baseline="-25000" dirty="0" smtClean="0"/>
              <a:t>1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dirty="0"/>
          </a:p>
          <a:p>
            <a:pPr defTabSz="282575"/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/>
              <a:t>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A</a:t>
            </a:r>
            <a:r>
              <a:rPr lang="en-US" baseline="-25000" dirty="0" smtClean="0"/>
              <a:t>2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</a:p>
          <a:p>
            <a:r>
              <a:rPr lang="en-US" dirty="0"/>
              <a:t>A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r>
              <a:rPr lang="en-US" dirty="0" smtClean="0"/>
              <a:t>p</a:t>
            </a:r>
            <a:r>
              <a:rPr lang="en-US" baseline="-25000" dirty="0" smtClean="0"/>
              <a:t>3</a:t>
            </a:r>
          </a:p>
          <a:p>
            <a:r>
              <a:rPr lang="en-US" baseline="-25000" dirty="0" smtClean="0"/>
              <a:t>…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n-1</a:t>
            </a:r>
            <a:r>
              <a:rPr lang="en-US" dirty="0" smtClean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n</a:t>
            </a:r>
            <a:endParaRPr lang="en-US" baseline="-250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2122714" y="2797773"/>
            <a:ext cx="0" cy="507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338939" y="3327376"/>
            <a:ext cx="1578429" cy="4291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algorithm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2122710" y="3788395"/>
            <a:ext cx="0" cy="507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1559632" y="4273673"/>
            <a:ext cx="1524776" cy="16619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p</a:t>
            </a:r>
            <a:r>
              <a:rPr lang="en-US" baseline="-25000" dirty="0"/>
              <a:t>1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A</a:t>
            </a:r>
            <a:r>
              <a:rPr lang="en-US" baseline="-25000" dirty="0" smtClean="0"/>
              <a:t>1</a:t>
            </a:r>
          </a:p>
          <a:p>
            <a:r>
              <a:rPr lang="en-US" dirty="0"/>
              <a:t>A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en-US" baseline="-25000" dirty="0" smtClean="0"/>
              <a:t>3</a:t>
            </a:r>
            <a:r>
              <a:rPr lang="en-US" dirty="0" smtClean="0"/>
              <a:t>A</a:t>
            </a:r>
            <a:r>
              <a:rPr lang="en-US" baseline="-25000" dirty="0" smtClean="0"/>
              <a:t>2</a:t>
            </a:r>
          </a:p>
          <a:p>
            <a:r>
              <a:rPr lang="en-US" baseline="-25000" dirty="0" smtClean="0"/>
              <a:t>…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n-1</a:t>
            </a:r>
            <a:r>
              <a:rPr lang="en-US" dirty="0" smtClean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en-US" baseline="-25000" dirty="0" smtClean="0"/>
              <a:t>n-1</a:t>
            </a:r>
            <a:r>
              <a:rPr lang="en-US" dirty="0" smtClean="0"/>
              <a:t>A</a:t>
            </a:r>
            <a:r>
              <a:rPr lang="en-US" baseline="-25000" dirty="0" smtClean="0"/>
              <a:t>n-2</a:t>
            </a:r>
            <a:endParaRPr lang="en-US" baseline="-25000" dirty="0"/>
          </a:p>
          <a:p>
            <a:r>
              <a:rPr lang="en-US" dirty="0" smtClean="0"/>
              <a:t>S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en-US" baseline="-25000" dirty="0" smtClean="0"/>
              <a:t>n</a:t>
            </a:r>
            <a:r>
              <a:rPr lang="en-US" dirty="0" smtClean="0"/>
              <a:t>A</a:t>
            </a:r>
            <a:r>
              <a:rPr lang="en-US" baseline="-25000" dirty="0" smtClean="0"/>
              <a:t>n-1</a:t>
            </a:r>
            <a:endParaRPr lang="en-US" baseline="-25000" dirty="0"/>
          </a:p>
        </p:txBody>
      </p:sp>
      <p:sp>
        <p:nvSpPr>
          <p:cNvPr id="11" name="Right Brace 10"/>
          <p:cNvSpPr/>
          <p:nvPr/>
        </p:nvSpPr>
        <p:spPr>
          <a:xfrm>
            <a:off x="3063736" y="4361541"/>
            <a:ext cx="212870" cy="157412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407238" y="4361542"/>
            <a:ext cx="269496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rom S we obtain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n</a:t>
            </a:r>
            <a:r>
              <a:rPr lang="en-US" dirty="0" smtClean="0"/>
              <a:t>…p</a:t>
            </a:r>
            <a:r>
              <a:rPr lang="en-US" baseline="-25000" dirty="0" smtClean="0"/>
              <a:t>2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:</a:t>
            </a:r>
          </a:p>
          <a:p>
            <a:pPr defTabSz="282575"/>
            <a:r>
              <a:rPr lang="en-US" dirty="0" smtClean="0"/>
              <a:t>S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p</a:t>
            </a:r>
            <a:r>
              <a:rPr lang="en-US" baseline="-25000" dirty="0" smtClean="0"/>
              <a:t>n</a:t>
            </a:r>
            <a:r>
              <a:rPr lang="en-US" dirty="0" smtClean="0"/>
              <a:t>A</a:t>
            </a:r>
            <a:r>
              <a:rPr lang="en-US" baseline="-25000" dirty="0" smtClean="0"/>
              <a:t>n-1</a:t>
            </a:r>
            <a:endParaRPr lang="en-US" baseline="-25000" dirty="0"/>
          </a:p>
          <a:p>
            <a:pPr defTabSz="282575"/>
            <a:r>
              <a:rPr lang="en-US" baseline="-25000" dirty="0"/>
              <a:t> 	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en-US" baseline="-25000" dirty="0" smtClean="0"/>
              <a:t>n</a:t>
            </a:r>
            <a:r>
              <a:rPr lang="en-US" dirty="0" smtClean="0"/>
              <a:t>p</a:t>
            </a:r>
            <a:r>
              <a:rPr lang="en-US" baseline="-25000" dirty="0" smtClean="0"/>
              <a:t>n-1</a:t>
            </a:r>
            <a:r>
              <a:rPr lang="en-US" dirty="0" smtClean="0"/>
              <a:t>A</a:t>
            </a:r>
            <a:r>
              <a:rPr lang="en-US" baseline="-25000" dirty="0" smtClean="0"/>
              <a:t>n-2</a:t>
            </a:r>
            <a:endParaRPr lang="en-US" baseline="-25000" dirty="0"/>
          </a:p>
          <a:p>
            <a:pPr defTabSz="282575"/>
            <a:r>
              <a:rPr lang="en-US" baseline="-25000" dirty="0"/>
              <a:t> 	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…</a:t>
            </a:r>
            <a:endParaRPr lang="en-US" baseline="-25000" dirty="0" smtClean="0"/>
          </a:p>
          <a:p>
            <a:pPr defTabSz="282575"/>
            <a:r>
              <a:rPr lang="en-US" baseline="-25000" dirty="0"/>
              <a:t> 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p</a:t>
            </a:r>
            <a:r>
              <a:rPr lang="en-US" baseline="-25000" dirty="0" smtClean="0"/>
              <a:t>n</a:t>
            </a:r>
            <a:r>
              <a:rPr lang="en-US" dirty="0"/>
              <a:t>p</a:t>
            </a:r>
            <a:r>
              <a:rPr lang="en-US" baseline="-25000" dirty="0"/>
              <a:t>n-1</a:t>
            </a:r>
            <a:r>
              <a:rPr lang="en-US" dirty="0" smtClean="0"/>
              <a:t>…p</a:t>
            </a:r>
            <a:r>
              <a:rPr lang="en-US" baseline="-25000" dirty="0" smtClean="0"/>
              <a:t>3</a:t>
            </a:r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endParaRPr lang="en-US" baseline="-25000" dirty="0"/>
          </a:p>
          <a:p>
            <a:pPr defTabSz="282575"/>
            <a:r>
              <a:rPr lang="en-US" baseline="-25000" dirty="0"/>
              <a:t> 	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en-US" baseline="-25000" dirty="0" smtClean="0"/>
              <a:t>n</a:t>
            </a:r>
            <a:r>
              <a:rPr lang="en-US" dirty="0" smtClean="0"/>
              <a:t>p</a:t>
            </a:r>
            <a:r>
              <a:rPr lang="en-US" baseline="-25000" dirty="0" smtClean="0"/>
              <a:t>n-1</a:t>
            </a:r>
            <a:r>
              <a:rPr lang="en-US" dirty="0" smtClean="0"/>
              <a:t>…p</a:t>
            </a:r>
            <a:r>
              <a:rPr lang="en-US" baseline="-25000" dirty="0" smtClean="0"/>
              <a:t>3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en-US" baseline="-25000" dirty="0"/>
          </a:p>
          <a:p>
            <a:pPr defTabSz="282575"/>
            <a:r>
              <a:rPr lang="en-US" baseline="-25000" dirty="0"/>
              <a:t> 	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n</a:t>
            </a:r>
            <a:r>
              <a:rPr lang="en-US" dirty="0" smtClean="0"/>
              <a:t>…p</a:t>
            </a:r>
            <a:r>
              <a:rPr lang="en-US" baseline="-25000" dirty="0" smtClean="0"/>
              <a:t>3</a:t>
            </a:r>
            <a:r>
              <a:rPr lang="en-US" dirty="0"/>
              <a:t>p</a:t>
            </a:r>
            <a:r>
              <a:rPr lang="en-US" baseline="-25000" dirty="0"/>
              <a:t>n-1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5368886" y="6051344"/>
            <a:ext cx="2837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this is the desired string, 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4880772-6C15-43D4-94DB-7DA07CA64C43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5410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9714" y="1741715"/>
            <a:ext cx="6934200" cy="2057400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We have shown that for any string p generated by the left linear grammar, the right linear grammar produced by the algorithm will also generate p.</a:t>
            </a: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4880772-6C15-43D4-94DB-7DA07CA64C43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8389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we understand the algorithm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59633" y="1404448"/>
            <a:ext cx="1194558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282575"/>
            <a:r>
              <a:rPr lang="en-US" dirty="0"/>
              <a:t>S </a:t>
            </a:r>
            <a:r>
              <a:rPr lang="en-US" dirty="0" smtClean="0"/>
              <a:t>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A</a:t>
            </a:r>
            <a:r>
              <a:rPr lang="en-US" baseline="-25000" dirty="0" smtClean="0"/>
              <a:t>1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dirty="0"/>
          </a:p>
          <a:p>
            <a:pPr defTabSz="282575"/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/>
              <a:t>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A</a:t>
            </a:r>
            <a:r>
              <a:rPr lang="en-US" baseline="-25000" dirty="0" smtClean="0"/>
              <a:t>2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</a:p>
          <a:p>
            <a:r>
              <a:rPr lang="en-US" dirty="0"/>
              <a:t>A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r>
              <a:rPr lang="en-US" dirty="0" smtClean="0"/>
              <a:t>p</a:t>
            </a:r>
            <a:r>
              <a:rPr lang="en-US" baseline="-25000" dirty="0" smtClean="0"/>
              <a:t>3</a:t>
            </a:r>
          </a:p>
          <a:p>
            <a:r>
              <a:rPr lang="en-US" baseline="-25000" dirty="0" smtClean="0"/>
              <a:t>…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n-1</a:t>
            </a:r>
            <a:r>
              <a:rPr lang="en-US" dirty="0" smtClean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n</a:t>
            </a:r>
            <a:endParaRPr lang="en-US" baseline="-25000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122714" y="2797773"/>
            <a:ext cx="0" cy="507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338939" y="3327376"/>
            <a:ext cx="1578429" cy="4291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algorithm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122710" y="3788395"/>
            <a:ext cx="0" cy="507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559632" y="4273673"/>
            <a:ext cx="1524776" cy="16619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p</a:t>
            </a:r>
            <a:r>
              <a:rPr lang="en-US" baseline="-25000" dirty="0"/>
              <a:t>1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A</a:t>
            </a:r>
            <a:r>
              <a:rPr lang="en-US" baseline="-25000" dirty="0" smtClean="0"/>
              <a:t>1</a:t>
            </a:r>
          </a:p>
          <a:p>
            <a:r>
              <a:rPr lang="en-US" dirty="0"/>
              <a:t>A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en-US" baseline="-25000" dirty="0" smtClean="0"/>
              <a:t>3</a:t>
            </a:r>
            <a:r>
              <a:rPr lang="en-US" dirty="0" smtClean="0"/>
              <a:t>A</a:t>
            </a:r>
            <a:r>
              <a:rPr lang="en-US" baseline="-25000" dirty="0" smtClean="0"/>
              <a:t>2</a:t>
            </a:r>
          </a:p>
          <a:p>
            <a:r>
              <a:rPr lang="en-US" baseline="-25000" dirty="0" smtClean="0"/>
              <a:t>…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n-1</a:t>
            </a:r>
            <a:r>
              <a:rPr lang="en-US" dirty="0" smtClean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en-US" baseline="-25000" dirty="0" smtClean="0"/>
              <a:t>n-1</a:t>
            </a:r>
            <a:r>
              <a:rPr lang="en-US" dirty="0" smtClean="0"/>
              <a:t>A</a:t>
            </a:r>
            <a:r>
              <a:rPr lang="en-US" baseline="-25000" dirty="0" smtClean="0"/>
              <a:t>n-2</a:t>
            </a:r>
            <a:endParaRPr lang="en-US" baseline="-25000" dirty="0"/>
          </a:p>
          <a:p>
            <a:r>
              <a:rPr lang="en-US" dirty="0" smtClean="0"/>
              <a:t>S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en-US" baseline="-25000" dirty="0" smtClean="0"/>
              <a:t>n</a:t>
            </a:r>
            <a:r>
              <a:rPr lang="en-US" dirty="0" smtClean="0"/>
              <a:t>A</a:t>
            </a:r>
            <a:r>
              <a:rPr lang="en-US" baseline="-25000" dirty="0" smtClean="0"/>
              <a:t>n-1</a:t>
            </a:r>
            <a:endParaRPr lang="en-US" baseline="-25000" dirty="0"/>
          </a:p>
        </p:txBody>
      </p:sp>
      <p:sp>
        <p:nvSpPr>
          <p:cNvPr id="10" name="Right Brace 9"/>
          <p:cNvSpPr/>
          <p:nvPr/>
        </p:nvSpPr>
        <p:spPr>
          <a:xfrm>
            <a:off x="3084408" y="1404448"/>
            <a:ext cx="203078" cy="139332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363688" y="1494435"/>
            <a:ext cx="55952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These rules descend through the non-terminals until reaching a rule with terminals on the RHS, the terminals are output, then we unwind from the descent and output the terminals.</a:t>
            </a:r>
            <a:endParaRPr lang="en-US" dirty="0"/>
          </a:p>
        </p:txBody>
      </p:sp>
      <p:sp>
        <p:nvSpPr>
          <p:cNvPr id="12" name="Right Brace 11"/>
          <p:cNvSpPr/>
          <p:nvPr/>
        </p:nvSpPr>
        <p:spPr>
          <a:xfrm>
            <a:off x="3008206" y="4414517"/>
            <a:ext cx="203078" cy="139332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287486" y="4781503"/>
            <a:ext cx="5595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Make the rule with terminals on the RHS the starting rule and output its terminals. Ascend through the other rules.</a:t>
            </a:r>
            <a:endParaRPr lang="en-US" dirty="0"/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4880772-6C15-43D4-94DB-7DA07CA64C43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184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This mini-tutorial will answer these questions: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What is a linear grammar? What is a left linear grammar? What is a right linear grammar?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Left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linear grammars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are evil – why? 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What algorithm can be used to convert a left linear grammar to a right linear grammar?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17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we understand the algorithm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59633" y="1404448"/>
            <a:ext cx="1194558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282575"/>
            <a:r>
              <a:rPr lang="en-US" dirty="0"/>
              <a:t>S </a:t>
            </a:r>
            <a:r>
              <a:rPr lang="en-US" dirty="0" smtClean="0"/>
              <a:t>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A</a:t>
            </a:r>
            <a:r>
              <a:rPr lang="en-US" baseline="-25000" dirty="0" smtClean="0"/>
              <a:t>1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dirty="0"/>
          </a:p>
          <a:p>
            <a:pPr defTabSz="282575"/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/>
              <a:t>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A</a:t>
            </a:r>
            <a:r>
              <a:rPr lang="en-US" baseline="-25000" dirty="0" smtClean="0"/>
              <a:t>2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</a:p>
          <a:p>
            <a:r>
              <a:rPr lang="en-US" dirty="0"/>
              <a:t>A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r>
              <a:rPr lang="en-US" dirty="0" smtClean="0"/>
              <a:t>p</a:t>
            </a:r>
            <a:r>
              <a:rPr lang="en-US" baseline="-25000" dirty="0" smtClean="0"/>
              <a:t>3</a:t>
            </a:r>
          </a:p>
          <a:p>
            <a:r>
              <a:rPr lang="en-US" baseline="-25000" dirty="0" smtClean="0"/>
              <a:t>…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n-1</a:t>
            </a:r>
            <a:r>
              <a:rPr lang="en-US" dirty="0" smtClean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n</a:t>
            </a:r>
            <a:endParaRPr lang="en-US" baseline="-25000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122714" y="2797773"/>
            <a:ext cx="0" cy="507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338939" y="3327376"/>
            <a:ext cx="1578429" cy="4291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algorithm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122710" y="3788395"/>
            <a:ext cx="0" cy="507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559632" y="4273673"/>
            <a:ext cx="1524776" cy="16619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p</a:t>
            </a:r>
            <a:r>
              <a:rPr lang="en-US" baseline="-25000" dirty="0"/>
              <a:t>1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A</a:t>
            </a:r>
            <a:r>
              <a:rPr lang="en-US" baseline="-25000" dirty="0" smtClean="0"/>
              <a:t>1</a:t>
            </a:r>
          </a:p>
          <a:p>
            <a:r>
              <a:rPr lang="en-US" dirty="0"/>
              <a:t>A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en-US" baseline="-25000" dirty="0" smtClean="0"/>
              <a:t>3</a:t>
            </a:r>
            <a:r>
              <a:rPr lang="en-US" dirty="0" smtClean="0"/>
              <a:t>A</a:t>
            </a:r>
            <a:r>
              <a:rPr lang="en-US" baseline="-25000" dirty="0" smtClean="0"/>
              <a:t>2</a:t>
            </a:r>
          </a:p>
          <a:p>
            <a:r>
              <a:rPr lang="en-US" baseline="-25000" dirty="0" smtClean="0"/>
              <a:t>…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n-1</a:t>
            </a:r>
            <a:r>
              <a:rPr lang="en-US" dirty="0" smtClean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en-US" baseline="-25000" dirty="0" smtClean="0"/>
              <a:t>n-1</a:t>
            </a:r>
            <a:r>
              <a:rPr lang="en-US" dirty="0" smtClean="0"/>
              <a:t>A</a:t>
            </a:r>
            <a:r>
              <a:rPr lang="en-US" baseline="-25000" dirty="0" smtClean="0"/>
              <a:t>n-2</a:t>
            </a:r>
            <a:endParaRPr lang="en-US" baseline="-25000" dirty="0"/>
          </a:p>
          <a:p>
            <a:r>
              <a:rPr lang="en-US" dirty="0" smtClean="0"/>
              <a:t>S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en-US" baseline="-25000" dirty="0" smtClean="0"/>
              <a:t>n</a:t>
            </a:r>
            <a:r>
              <a:rPr lang="en-US" dirty="0" smtClean="0"/>
              <a:t>A</a:t>
            </a:r>
            <a:r>
              <a:rPr lang="en-US" baseline="-25000" dirty="0" smtClean="0"/>
              <a:t>n-1</a:t>
            </a:r>
            <a:endParaRPr lang="en-US" baseline="-25000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2917368" y="2579914"/>
            <a:ext cx="7184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635829" y="2579914"/>
            <a:ext cx="0" cy="3222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2917368" y="5802086"/>
            <a:ext cx="71846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744686" y="34290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57150" lvl="0"/>
            <a:r>
              <a:rPr lang="en-US" dirty="0">
                <a:solidFill>
                  <a:prstClr val="black"/>
                </a:solidFill>
              </a:rPr>
              <a:t>If the left linear grammar contains A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olidFill>
                  <a:prstClr val="black"/>
                </a:solidFill>
              </a:rPr>
              <a:t> p, then put this rule in the right linear grammar: S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pA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4880772-6C15-43D4-94DB-7DA07CA64C43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91364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we understand the algorithm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59633" y="1404448"/>
            <a:ext cx="1194558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282575"/>
            <a:r>
              <a:rPr lang="en-US" dirty="0"/>
              <a:t>S </a:t>
            </a:r>
            <a:r>
              <a:rPr lang="en-US" dirty="0" smtClean="0"/>
              <a:t>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A</a:t>
            </a:r>
            <a:r>
              <a:rPr lang="en-US" baseline="-25000" dirty="0" smtClean="0"/>
              <a:t>1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dirty="0"/>
          </a:p>
          <a:p>
            <a:pPr defTabSz="282575"/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/>
              <a:t>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A</a:t>
            </a:r>
            <a:r>
              <a:rPr lang="en-US" baseline="-25000" dirty="0" smtClean="0"/>
              <a:t>2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</a:p>
          <a:p>
            <a:r>
              <a:rPr lang="en-US" dirty="0"/>
              <a:t>A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r>
              <a:rPr lang="en-US" dirty="0" smtClean="0"/>
              <a:t>p</a:t>
            </a:r>
            <a:r>
              <a:rPr lang="en-US" baseline="-25000" dirty="0" smtClean="0"/>
              <a:t>3</a:t>
            </a:r>
          </a:p>
          <a:p>
            <a:r>
              <a:rPr lang="en-US" baseline="-25000" dirty="0" smtClean="0"/>
              <a:t>…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n-1</a:t>
            </a:r>
            <a:r>
              <a:rPr lang="en-US" dirty="0" smtClean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n</a:t>
            </a:r>
            <a:endParaRPr lang="en-US" baseline="-25000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122714" y="2797773"/>
            <a:ext cx="0" cy="507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338939" y="3327376"/>
            <a:ext cx="1578429" cy="4291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algorithm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122710" y="3788395"/>
            <a:ext cx="0" cy="507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559632" y="4273673"/>
            <a:ext cx="1524776" cy="16619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p</a:t>
            </a:r>
            <a:r>
              <a:rPr lang="en-US" baseline="-25000" dirty="0"/>
              <a:t>1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A</a:t>
            </a:r>
            <a:r>
              <a:rPr lang="en-US" baseline="-25000" dirty="0" smtClean="0"/>
              <a:t>1</a:t>
            </a:r>
          </a:p>
          <a:p>
            <a:r>
              <a:rPr lang="en-US" dirty="0"/>
              <a:t>A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en-US" baseline="-25000" dirty="0" smtClean="0"/>
              <a:t>3</a:t>
            </a:r>
            <a:r>
              <a:rPr lang="en-US" dirty="0" smtClean="0"/>
              <a:t>A</a:t>
            </a:r>
            <a:r>
              <a:rPr lang="en-US" baseline="-25000" dirty="0" smtClean="0"/>
              <a:t>2</a:t>
            </a:r>
          </a:p>
          <a:p>
            <a:r>
              <a:rPr lang="en-US" baseline="-25000" dirty="0" smtClean="0"/>
              <a:t>…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n-1</a:t>
            </a:r>
            <a:r>
              <a:rPr lang="en-US" dirty="0" smtClean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en-US" baseline="-25000" dirty="0" smtClean="0"/>
              <a:t>n-1</a:t>
            </a:r>
            <a:r>
              <a:rPr lang="en-US" dirty="0" smtClean="0"/>
              <a:t>A</a:t>
            </a:r>
            <a:r>
              <a:rPr lang="en-US" baseline="-25000" dirty="0" smtClean="0"/>
              <a:t>n-2</a:t>
            </a:r>
            <a:endParaRPr lang="en-US" baseline="-25000" dirty="0"/>
          </a:p>
          <a:p>
            <a:r>
              <a:rPr lang="en-US" dirty="0" smtClean="0"/>
              <a:t>S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en-US" baseline="-25000" dirty="0" smtClean="0"/>
              <a:t>n</a:t>
            </a:r>
            <a:r>
              <a:rPr lang="en-US" dirty="0" smtClean="0"/>
              <a:t>A</a:t>
            </a:r>
            <a:r>
              <a:rPr lang="en-US" baseline="-25000" dirty="0" smtClean="0"/>
              <a:t>n-1</a:t>
            </a:r>
            <a:endParaRPr lang="en-US" baseline="-250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3635829" y="2046514"/>
            <a:ext cx="0" cy="2807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744686" y="34290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57150" lvl="0"/>
            <a:r>
              <a:rPr lang="en-US" dirty="0">
                <a:solidFill>
                  <a:prstClr val="black"/>
                </a:solidFill>
              </a:rPr>
              <a:t>If the left linear grammar contains B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Ap</a:t>
            </a:r>
            <a:r>
              <a:rPr lang="en-US" dirty="0">
                <a:solidFill>
                  <a:prstClr val="black"/>
                </a:solidFill>
              </a:rPr>
              <a:t>, then put this rule in the right linear grammar: A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pB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Right Brace 2"/>
          <p:cNvSpPr/>
          <p:nvPr/>
        </p:nvSpPr>
        <p:spPr>
          <a:xfrm>
            <a:off x="2754191" y="1817914"/>
            <a:ext cx="163177" cy="457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Brace 12"/>
          <p:cNvSpPr/>
          <p:nvPr/>
        </p:nvSpPr>
        <p:spPr>
          <a:xfrm>
            <a:off x="2894067" y="4625697"/>
            <a:ext cx="163177" cy="457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3" idx="1"/>
          </p:cNvCxnSpPr>
          <p:nvPr/>
        </p:nvCxnSpPr>
        <p:spPr>
          <a:xfrm>
            <a:off x="2917368" y="2046514"/>
            <a:ext cx="7184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3" idx="1"/>
          </p:cNvCxnSpPr>
          <p:nvPr/>
        </p:nvCxnSpPr>
        <p:spPr>
          <a:xfrm flipH="1">
            <a:off x="3057244" y="4854297"/>
            <a:ext cx="57858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4880772-6C15-43D4-94DB-7DA07CA64C43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79887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we understand the algorithm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59633" y="1404448"/>
            <a:ext cx="1194558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282575"/>
            <a:r>
              <a:rPr lang="en-US" dirty="0"/>
              <a:t>S </a:t>
            </a:r>
            <a:r>
              <a:rPr lang="en-US" dirty="0" smtClean="0"/>
              <a:t>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A</a:t>
            </a:r>
            <a:r>
              <a:rPr lang="en-US" baseline="-25000" dirty="0" smtClean="0"/>
              <a:t>1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dirty="0"/>
          </a:p>
          <a:p>
            <a:pPr defTabSz="282575"/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/>
              <a:t>	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A</a:t>
            </a:r>
            <a:r>
              <a:rPr lang="en-US" baseline="-25000" dirty="0" smtClean="0"/>
              <a:t>2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</a:p>
          <a:p>
            <a:r>
              <a:rPr lang="en-US" dirty="0"/>
              <a:t>A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r>
              <a:rPr lang="en-US" dirty="0" smtClean="0"/>
              <a:t>p</a:t>
            </a:r>
            <a:r>
              <a:rPr lang="en-US" baseline="-25000" dirty="0" smtClean="0"/>
              <a:t>3</a:t>
            </a:r>
          </a:p>
          <a:p>
            <a:r>
              <a:rPr lang="en-US" baseline="-25000" dirty="0" smtClean="0"/>
              <a:t>…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n-1</a:t>
            </a:r>
            <a:r>
              <a:rPr lang="en-US" dirty="0" smtClean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n</a:t>
            </a:r>
            <a:endParaRPr lang="en-US" baseline="-25000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122714" y="2797773"/>
            <a:ext cx="0" cy="507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338939" y="3327376"/>
            <a:ext cx="1578429" cy="4291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algorithm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122710" y="3788395"/>
            <a:ext cx="0" cy="507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559632" y="4273673"/>
            <a:ext cx="1524776" cy="16619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p</a:t>
            </a:r>
            <a:r>
              <a:rPr lang="en-US" baseline="-25000" dirty="0"/>
              <a:t>1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A</a:t>
            </a:r>
            <a:r>
              <a:rPr lang="en-US" baseline="-25000" dirty="0" smtClean="0"/>
              <a:t>1</a:t>
            </a:r>
          </a:p>
          <a:p>
            <a:r>
              <a:rPr lang="en-US" dirty="0"/>
              <a:t>A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en-US" baseline="-25000" dirty="0" smtClean="0"/>
              <a:t>3</a:t>
            </a:r>
            <a:r>
              <a:rPr lang="en-US" dirty="0" smtClean="0"/>
              <a:t>A</a:t>
            </a:r>
            <a:r>
              <a:rPr lang="en-US" baseline="-25000" dirty="0" smtClean="0"/>
              <a:t>2</a:t>
            </a:r>
          </a:p>
          <a:p>
            <a:r>
              <a:rPr lang="en-US" baseline="-25000" dirty="0" smtClean="0"/>
              <a:t>…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n-1</a:t>
            </a:r>
            <a:r>
              <a:rPr lang="en-US" dirty="0" smtClean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en-US" baseline="-25000" dirty="0" smtClean="0"/>
              <a:t>n-1</a:t>
            </a:r>
            <a:r>
              <a:rPr lang="en-US" dirty="0" smtClean="0"/>
              <a:t>A</a:t>
            </a:r>
            <a:r>
              <a:rPr lang="en-US" baseline="-25000" dirty="0" smtClean="0"/>
              <a:t>n-2</a:t>
            </a:r>
            <a:endParaRPr lang="en-US" baseline="-25000" dirty="0"/>
          </a:p>
          <a:p>
            <a:r>
              <a:rPr lang="en-US" dirty="0" smtClean="0"/>
              <a:t>S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en-US" baseline="-25000" dirty="0" smtClean="0"/>
              <a:t>n</a:t>
            </a:r>
            <a:r>
              <a:rPr lang="en-US" dirty="0" smtClean="0"/>
              <a:t>A</a:t>
            </a:r>
            <a:r>
              <a:rPr lang="en-US" baseline="-25000" dirty="0" smtClean="0"/>
              <a:t>n-1</a:t>
            </a:r>
            <a:endParaRPr lang="en-US" baseline="-250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3635829" y="1643732"/>
            <a:ext cx="0" cy="2818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744686" y="250371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57150" lvl="0"/>
            <a:r>
              <a:rPr lang="en-US" dirty="0">
                <a:solidFill>
                  <a:prstClr val="black"/>
                </a:solidFill>
              </a:rPr>
              <a:t>If the left linear grammar contains S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Ap</a:t>
            </a:r>
            <a:r>
              <a:rPr lang="en-US" dirty="0">
                <a:solidFill>
                  <a:prstClr val="black"/>
                </a:solidFill>
              </a:rPr>
              <a:t>, then put this rule in the right linear grammar: A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olidFill>
                  <a:prstClr val="black"/>
                </a:solidFill>
              </a:rPr>
              <a:t> p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917368" y="1643732"/>
            <a:ext cx="7184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2634343" y="4462401"/>
            <a:ext cx="100148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4880772-6C15-43D4-94DB-7DA07CA64C43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42913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Left-linear grammars generate </a:t>
            </a:r>
            <a:br>
              <a:rPr lang="en-US" dirty="0" smtClean="0"/>
            </a:br>
            <a:r>
              <a:rPr lang="en-US" dirty="0" smtClean="0"/>
              <a:t>Type 3 languages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left-linear grammar can be converted to an equivalent right-linear grammar.</a:t>
            </a:r>
          </a:p>
          <a:p>
            <a:pPr lvl="1"/>
            <a:r>
              <a:rPr lang="en-US" dirty="0" smtClean="0"/>
              <a:t>“Equivalent right-linear grammar” means the grammar generate the same language.</a:t>
            </a:r>
          </a:p>
          <a:p>
            <a:r>
              <a:rPr lang="en-US" dirty="0"/>
              <a:t>R</a:t>
            </a:r>
            <a:r>
              <a:rPr lang="en-US" dirty="0" smtClean="0"/>
              <a:t>ight-linear grammars generate Type 3 languages.</a:t>
            </a:r>
          </a:p>
          <a:p>
            <a:r>
              <a:rPr lang="en-US" dirty="0" smtClean="0"/>
              <a:t>Therefore, every left-linear grammar generates a Type 3 language.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0772-6C15-43D4-94DB-7DA07CA64C43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24328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60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algorithm shown in these slides comes from the wonderful book: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34885" y="3075802"/>
            <a:ext cx="51162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/>
              <a:t>Introduction to Formal Languages</a:t>
            </a:r>
            <a:r>
              <a:rPr lang="en-US" dirty="0"/>
              <a:t> by </a:t>
            </a:r>
            <a:r>
              <a:rPr lang="en-US" dirty="0" err="1"/>
              <a:t>Gyorgy</a:t>
            </a:r>
            <a:r>
              <a:rPr lang="en-US" dirty="0"/>
              <a:t> </a:t>
            </a:r>
            <a:r>
              <a:rPr lang="en-US" dirty="0" err="1"/>
              <a:t>Revesz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4880772-6C15-43D4-94DB-7DA07CA64C43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92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Linear grammar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0231"/>
            <a:ext cx="8229600" cy="328422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i="1" dirty="0" smtClean="0"/>
              <a:t>linear grammar</a:t>
            </a:r>
            <a:r>
              <a:rPr lang="en-US" dirty="0" smtClean="0"/>
              <a:t> is a context-free grammar that has at most one non-terminal symbol on the right hand side of each grammar rule. </a:t>
            </a:r>
            <a:endParaRPr lang="en-US" dirty="0"/>
          </a:p>
          <a:p>
            <a:pPr lvl="1"/>
            <a:r>
              <a:rPr lang="en-US" dirty="0" smtClean="0"/>
              <a:t>A rule may have just terminal symbols on the right hand side (zero non-terminals).</a:t>
            </a:r>
          </a:p>
          <a:p>
            <a:r>
              <a:rPr lang="en-US" dirty="0" smtClean="0"/>
              <a:t>Here is a linear grammar: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4880772-6C15-43D4-94DB-7DA07CA64C4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760955" y="4961536"/>
            <a:ext cx="1803507" cy="156966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err="1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3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→ </a:t>
            </a:r>
            <a:r>
              <a:rPr lang="en-US" sz="3200" dirty="0" err="1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aBb</a:t>
            </a:r>
            <a:endParaRPr lang="en-US" sz="3200" dirty="0" smtClean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Bb</a:t>
            </a:r>
          </a:p>
        </p:txBody>
      </p:sp>
    </p:spTree>
    <p:extLst>
      <p:ext uri="{BB962C8B-B14F-4D97-AF65-F5344CB8AC3E}">
        <p14:creationId xmlns:p14="http://schemas.microsoft.com/office/powerpoint/2010/main" val="21795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Left linear grammar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07771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i="1" dirty="0" smtClean="0"/>
              <a:t>left linear grammar</a:t>
            </a:r>
            <a:r>
              <a:rPr lang="en-US" dirty="0" smtClean="0"/>
              <a:t> is a linear grammar in which the non-terminal symbol always occurs on the left side.</a:t>
            </a:r>
          </a:p>
          <a:p>
            <a:r>
              <a:rPr lang="en-US" dirty="0"/>
              <a:t>Here is a </a:t>
            </a:r>
            <a:r>
              <a:rPr lang="en-US" dirty="0" smtClean="0"/>
              <a:t>left linear </a:t>
            </a:r>
            <a:r>
              <a:rPr lang="en-US" dirty="0"/>
              <a:t>grammar: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29633" y="3938279"/>
            <a:ext cx="1575881" cy="107721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Aa</a:t>
            </a:r>
            <a:endParaRPr lang="en-US" sz="3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ab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4880772-6C15-43D4-94DB-7DA07CA64C4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22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 linear grammar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07771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i="1" dirty="0" smtClean="0"/>
              <a:t>right linear grammar</a:t>
            </a:r>
            <a:r>
              <a:rPr lang="en-US" dirty="0" smtClean="0"/>
              <a:t> is a linear grammar in which the non-terminal symbol always occurs on the right side.</a:t>
            </a:r>
          </a:p>
          <a:p>
            <a:r>
              <a:rPr lang="en-US" dirty="0"/>
              <a:t>Here is a </a:t>
            </a:r>
            <a:r>
              <a:rPr lang="en-US" dirty="0" smtClean="0"/>
              <a:t>right linear </a:t>
            </a:r>
            <a:r>
              <a:rPr lang="en-US" dirty="0"/>
              <a:t>grammar: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29633" y="3938279"/>
            <a:ext cx="2053767" cy="107721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abaA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→ </a:t>
            </a:r>
            <a:r>
              <a:rPr lang="el-GR" sz="3200" dirty="0">
                <a:latin typeface="Arial" panose="020B0604020202020204" pitchFamily="34" charset="0"/>
                <a:cs typeface="Arial" panose="020B0604020202020204" pitchFamily="34" charset="0"/>
              </a:rPr>
              <a:t>ε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4880772-6C15-43D4-94DB-7DA07CA64C4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0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Left linear grammars are evil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Consider this rule from a left linear grammar:</a:t>
            </a:r>
            <a:br>
              <a:rPr lang="en-US" dirty="0" smtClean="0"/>
            </a:br>
            <a:r>
              <a:rPr lang="en-US" dirty="0" smtClean="0"/>
              <a:t>   </a:t>
            </a:r>
            <a:r>
              <a:rPr lang="en-US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A → </a:t>
            </a:r>
            <a:r>
              <a:rPr lang="en-US" dirty="0" err="1" smtClean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Babc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Can that rule be used to recognize this string:</a:t>
            </a:r>
            <a:br>
              <a:rPr lang="en-US" dirty="0" smtClean="0"/>
            </a:br>
            <a:r>
              <a:rPr lang="en-US" dirty="0" smtClean="0"/>
              <a:t>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abbabc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We need to check the rule for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B </a:t>
            </a:r>
            <a:r>
              <a:rPr lang="en-US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→ </a:t>
            </a:r>
            <a:r>
              <a:rPr lang="en-US" dirty="0" err="1" smtClean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Cb</a:t>
            </a:r>
            <a:r>
              <a:rPr lang="en-US" dirty="0" smtClean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 | D</a:t>
            </a:r>
          </a:p>
          <a:p>
            <a:r>
              <a:rPr lang="en-US" dirty="0" smtClean="0">
                <a:ea typeface="Verdana" panose="020B0604030504040204" pitchFamily="34" charset="0"/>
                <a:cs typeface="Arial" panose="020B0604020202020204" pitchFamily="34" charset="0"/>
              </a:rPr>
              <a:t>Now we need to check the rules for </a:t>
            </a:r>
            <a:r>
              <a:rPr lang="en-US" dirty="0" smtClean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C</a:t>
            </a:r>
            <a:r>
              <a:rPr lang="en-US" dirty="0" smtClean="0">
                <a:ea typeface="Verdana" panose="020B0604030504040204" pitchFamily="34" charset="0"/>
                <a:cs typeface="Arial" panose="020B0604020202020204" pitchFamily="34" charset="0"/>
              </a:rPr>
              <a:t> and </a:t>
            </a:r>
            <a:r>
              <a:rPr lang="en-US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D</a:t>
            </a:r>
            <a:r>
              <a:rPr lang="en-US" dirty="0" smtClean="0"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dirty="0" smtClean="0">
                <a:ea typeface="Verdana" panose="020B0604030504040204" pitchFamily="34" charset="0"/>
                <a:cs typeface="Arial" panose="020B0604020202020204" pitchFamily="34" charset="0"/>
              </a:rPr>
              <a:t>This is very complicated. </a:t>
            </a:r>
          </a:p>
          <a:p>
            <a:r>
              <a:rPr lang="en-US" dirty="0" smtClean="0">
                <a:ea typeface="Verdana" panose="020B0604030504040204" pitchFamily="34" charset="0"/>
                <a:cs typeface="Arial" panose="020B0604020202020204" pitchFamily="34" charset="0"/>
              </a:rPr>
              <a:t>Left linear grammars require complex parsers.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4880772-6C15-43D4-94DB-7DA07CA64C4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38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 linear grammars are good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Consider this rule from a right linear grammar:</a:t>
            </a:r>
            <a:br>
              <a:rPr lang="en-US" dirty="0" smtClean="0"/>
            </a:br>
            <a:r>
              <a:rPr lang="en-US" dirty="0" smtClean="0"/>
              <a:t>   </a:t>
            </a:r>
            <a:r>
              <a:rPr lang="en-US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A → </a:t>
            </a:r>
            <a:r>
              <a:rPr lang="en-US" dirty="0" err="1" smtClean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abc</a:t>
            </a:r>
            <a:r>
              <a:rPr lang="en-US" dirty="0" err="1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B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Can that rule be used to recognize this string: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abcabb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We immediately see that the first part of the string –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dirty="0" smtClean="0"/>
              <a:t> – matches the first part of the rule. Thus, the problem simplifies to this: can the rule for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 smtClean="0"/>
              <a:t> </a:t>
            </a:r>
            <a:r>
              <a:rPr lang="en-US" dirty="0"/>
              <a:t>be used to recognize this string 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abb</a:t>
            </a:r>
            <a:endParaRPr lang="en-US" dirty="0" smtClean="0">
              <a:latin typeface="Courier New" panose="02070309020205020404" pitchFamily="49" charset="0"/>
              <a:ea typeface="Verdana" panose="020B0604030504040204" pitchFamily="34" charset="0"/>
              <a:cs typeface="Courier New" panose="02070309020205020404" pitchFamily="49" charset="0"/>
            </a:endParaRPr>
          </a:p>
          <a:p>
            <a:r>
              <a:rPr lang="en-US" dirty="0" smtClean="0">
                <a:ea typeface="Verdana" panose="020B0604030504040204" pitchFamily="34" charset="0"/>
                <a:cs typeface="Arial" panose="020B0604020202020204" pitchFamily="34" charset="0"/>
              </a:rPr>
              <a:t>Parsers for right linear grammars are much simpler.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4880772-6C15-43D4-94DB-7DA07CA64C4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0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8183</TotalTime>
  <Words>2039</Words>
  <Application>Microsoft Office PowerPoint</Application>
  <PresentationFormat>On-screen Show (4:3)</PresentationFormat>
  <Paragraphs>430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How to convert a left linear grammar to a right linear grammar</vt:lpstr>
      <vt:lpstr>Objective</vt:lpstr>
      <vt:lpstr>Objective</vt:lpstr>
      <vt:lpstr>Objective</vt:lpstr>
      <vt:lpstr>Linear grammar</vt:lpstr>
      <vt:lpstr>Left linear grammar</vt:lpstr>
      <vt:lpstr>Right linear grammar</vt:lpstr>
      <vt:lpstr>Left linear grammars are evil</vt:lpstr>
      <vt:lpstr>Right linear grammars are good</vt:lpstr>
      <vt:lpstr>Convert left linear to right linear</vt:lpstr>
      <vt:lpstr>May need to make a new start symbol</vt:lpstr>
      <vt:lpstr>Symbols used by the algorithm</vt:lpstr>
      <vt:lpstr>Algorithm</vt:lpstr>
      <vt:lpstr>Convert this left linear grammar</vt:lpstr>
      <vt:lpstr>Right hand side has terminals</vt:lpstr>
      <vt:lpstr>Right hand side of S has non-terminal</vt:lpstr>
      <vt:lpstr>Equivalent!</vt:lpstr>
      <vt:lpstr>Convert this left linear grammar</vt:lpstr>
      <vt:lpstr>Right hand side has terminals</vt:lpstr>
      <vt:lpstr>Right hand side has non-terminal</vt:lpstr>
      <vt:lpstr>Right hand side of start symbol has non-terminal</vt:lpstr>
      <vt:lpstr>Equivalent!</vt:lpstr>
      <vt:lpstr>Will the algorithm always work?</vt:lpstr>
      <vt:lpstr>Generate string p</vt:lpstr>
      <vt:lpstr>Case 1: the start symbol produces p </vt:lpstr>
      <vt:lpstr>Case 2: multiple rules needed  to produce p </vt:lpstr>
      <vt:lpstr>Case 2 (continued) </vt:lpstr>
      <vt:lpstr>Algorithm inputs and outputs</vt:lpstr>
      <vt:lpstr>Case 2 (continued)</vt:lpstr>
      <vt:lpstr>Case 2 (continued)</vt:lpstr>
      <vt:lpstr>Case 2 (continued)</vt:lpstr>
      <vt:lpstr>Case 2 (continued)</vt:lpstr>
      <vt:lpstr>Case 2 (continued)</vt:lpstr>
      <vt:lpstr>Case 2 (continued)</vt:lpstr>
      <vt:lpstr>Case 2 (continued)</vt:lpstr>
      <vt:lpstr>Case 2 (continued)</vt:lpstr>
      <vt:lpstr>Case 2 (concluded)</vt:lpstr>
      <vt:lpstr>PowerPoint Presentation</vt:lpstr>
      <vt:lpstr>How we understand the algorithm</vt:lpstr>
      <vt:lpstr>How we understand the algorithm</vt:lpstr>
      <vt:lpstr>How we understand the algorithm</vt:lpstr>
      <vt:lpstr>How we understand the algorithm</vt:lpstr>
      <vt:lpstr>Left-linear grammars generate  Type 3 languages</vt:lpstr>
      <vt:lpstr>Acknowledgement</vt:lpstr>
    </vt:vector>
  </TitlesOfParts>
  <Company>The MITRE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convert a left linear grammar to a right linear grammar</dc:title>
  <dc:creator>Costello, Roger L.</dc:creator>
  <cp:keywords>grammar, left linear, right linear, linear, context free</cp:keywords>
  <cp:lastModifiedBy>Costello, Roger L.</cp:lastModifiedBy>
  <cp:revision>228</cp:revision>
  <dcterms:created xsi:type="dcterms:W3CDTF">2014-04-26T11:28:16Z</dcterms:created>
  <dcterms:modified xsi:type="dcterms:W3CDTF">2014-05-28T21:32:47Z</dcterms:modified>
</cp:coreProperties>
</file>