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7" r:id="rId4"/>
    <p:sldId id="304" r:id="rId5"/>
    <p:sldId id="333" r:id="rId6"/>
    <p:sldId id="334" r:id="rId7"/>
    <p:sldId id="335" r:id="rId8"/>
    <p:sldId id="336" r:id="rId9"/>
    <p:sldId id="337" r:id="rId10"/>
    <p:sldId id="338" r:id="rId11"/>
    <p:sldId id="340" r:id="rId12"/>
    <p:sldId id="341" r:id="rId13"/>
    <p:sldId id="339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2" r:id="rId24"/>
    <p:sldId id="354" r:id="rId25"/>
    <p:sldId id="353" r:id="rId26"/>
    <p:sldId id="355" r:id="rId27"/>
    <p:sldId id="365" r:id="rId28"/>
    <p:sldId id="366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3" r:id="rId38"/>
    <p:sldId id="367" r:id="rId39"/>
    <p:sldId id="368" r:id="rId40"/>
    <p:sldId id="369" r:id="rId41"/>
    <p:sldId id="370" r:id="rId42"/>
    <p:sldId id="371" r:id="rId43"/>
    <p:sldId id="372" r:id="rId44"/>
    <p:sldId id="35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0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2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4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6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6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4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3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6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42E3-0777-4FBB-AE64-476C2991B4B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7D79-DDE5-4E31-B616-915D5890E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convert a left linear grammar to a right linear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943600"/>
            <a:ext cx="26670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Roger L. Costello</a:t>
            </a:r>
          </a:p>
          <a:p>
            <a:r>
              <a:rPr lang="en-US" dirty="0" smtClean="0"/>
              <a:t>May 28,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left linear to right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7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we will see an algorithm for converting any left linear grammar to its equivalent right linear grammar.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7390" y="3659117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5397" y="3304787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5999" y="5022014"/>
            <a:ext cx="4515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Both grammars generate this language: {aba}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86752" y="3662927"/>
            <a:ext cx="2053767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2987" y="3308597"/>
            <a:ext cx="125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831776" y="4027714"/>
            <a:ext cx="925285" cy="359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 need to make a new start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86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algorithm on the following slides assume that the left linear grammar doesn’t have any rules with the start symbol on the right hand side.</a:t>
            </a:r>
          </a:p>
          <a:p>
            <a:pPr lvl="1"/>
            <a:r>
              <a:rPr lang="en-US" dirty="0" smtClean="0"/>
              <a:t>If the left linear grammar has a rule with the start symbol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on the right hand side, simply add this rule: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S</a:t>
            </a:r>
            <a:r>
              <a:rPr lang="en-US" baseline="-25000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 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used by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4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denote the start symbol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denote non-terminal symbols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denote zero or more terminal symbols</a:t>
            </a:r>
          </a:p>
          <a:p>
            <a:r>
              <a:rPr lang="en-US" dirty="0" smtClean="0"/>
              <a:t>Let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dirty="0" smtClean="0"/>
              <a:t> denote the empty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62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If the </a:t>
            </a:r>
            <a:r>
              <a:rPr lang="en-US" dirty="0" smtClean="0"/>
              <a:t>left linear </a:t>
            </a:r>
            <a:r>
              <a:rPr lang="en-US" dirty="0"/>
              <a:t>grammar </a:t>
            </a:r>
            <a:r>
              <a:rPr lang="en-US" dirty="0" smtClean="0"/>
              <a:t>has a rule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n-US" dirty="0"/>
              <a:t>, then make </a:t>
            </a:r>
            <a:r>
              <a:rPr lang="en-US" dirty="0" smtClean="0"/>
              <a:t>that a rule in the right linear grammar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left linear </a:t>
            </a:r>
            <a:r>
              <a:rPr lang="en-US" dirty="0"/>
              <a:t>grammar has a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/>
              <a:t>add the following </a:t>
            </a:r>
            <a:r>
              <a:rPr lang="en-US" dirty="0"/>
              <a:t>rule </a:t>
            </a:r>
            <a:r>
              <a:rPr lang="en-US" dirty="0" smtClean="0"/>
              <a:t>to the right linear </a:t>
            </a:r>
            <a:r>
              <a:rPr lang="en-US" dirty="0"/>
              <a:t>grammar: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If the </a:t>
            </a:r>
            <a:r>
              <a:rPr lang="en-US" dirty="0" smtClean="0"/>
              <a:t>left linear </a:t>
            </a:r>
            <a:r>
              <a:rPr lang="en-US" dirty="0"/>
              <a:t>grammar has a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dirty="0" smtClean="0"/>
              <a:t>, add the following </a:t>
            </a:r>
            <a:r>
              <a:rPr lang="en-US" dirty="0"/>
              <a:t>rule </a:t>
            </a:r>
            <a:r>
              <a:rPr lang="en-US" dirty="0" smtClean="0"/>
              <a:t>to the right linear </a:t>
            </a:r>
            <a:r>
              <a:rPr lang="en-US" dirty="0"/>
              <a:t>grammar: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If the </a:t>
            </a:r>
            <a:r>
              <a:rPr lang="en-US" dirty="0" smtClean="0"/>
              <a:t>left linear </a:t>
            </a:r>
            <a:r>
              <a:rPr lang="en-US" dirty="0"/>
              <a:t>grammar has a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/>
              <a:t>add the following </a:t>
            </a:r>
            <a:r>
              <a:rPr lang="en-US" dirty="0"/>
              <a:t>rule </a:t>
            </a:r>
            <a:r>
              <a:rPr lang="en-US" dirty="0" smtClean="0"/>
              <a:t>to the right linear </a:t>
            </a:r>
            <a:r>
              <a:rPr lang="en-US" dirty="0"/>
              <a:t>grammar: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this left linear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29633" y="2436050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6754" y="2081720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hand side has terminals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2624974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3121" y="2270644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613255"/>
            <a:ext cx="48876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If the </a:t>
            </a:r>
            <a:r>
              <a:rPr lang="en-US" dirty="0" smtClean="0"/>
              <a:t>left linear </a:t>
            </a:r>
            <a:r>
              <a:rPr lang="en-US" dirty="0"/>
              <a:t>grammar </a:t>
            </a:r>
            <a:r>
              <a:rPr lang="en-US" dirty="0" smtClean="0"/>
              <a:t>has this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n-US" dirty="0"/>
              <a:t>, then add the following rule to the right linear </a:t>
            </a:r>
            <a:r>
              <a:rPr lang="en-US" dirty="0" smtClean="0"/>
              <a:t>grammar: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5870" y="2628784"/>
            <a:ext cx="1826141" cy="5847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2991" y="2274454"/>
            <a:ext cx="125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91890" y="2921172"/>
            <a:ext cx="1363980" cy="473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hand side of S has non-terminal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2624974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4007" y="2270644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61325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4) If the left linear grammar has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dirty="0"/>
              <a:t>, then </a:t>
            </a:r>
            <a:r>
              <a:rPr lang="en-US" dirty="0" smtClean="0"/>
              <a:t>add </a:t>
            </a:r>
            <a:r>
              <a:rPr lang="en-US" dirty="0"/>
              <a:t>the following rule </a:t>
            </a:r>
            <a:r>
              <a:rPr lang="en-US" dirty="0" smtClean="0"/>
              <a:t>to the </a:t>
            </a:r>
            <a:r>
              <a:rPr lang="en-US" dirty="0"/>
              <a:t>right linear grammar: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5870" y="2628784"/>
            <a:ext cx="182614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3877" y="2274454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77343" y="2928257"/>
            <a:ext cx="1361850" cy="522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9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2624974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3121" y="2270644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22678" y="4502416"/>
            <a:ext cx="4459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Both grammars generate this language: {aba}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5870" y="2628784"/>
            <a:ext cx="182614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2991" y="2274454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this left linear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74448" y="1938832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9952" y="2266386"/>
            <a:ext cx="1598515" cy="25545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1054" y="2255434"/>
            <a:ext cx="1598515" cy="20621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567" y="1917060"/>
            <a:ext cx="18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grammar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87486" y="2937769"/>
            <a:ext cx="1981200" cy="5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39891" y="3326249"/>
            <a:ext cx="1469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make a new start symbol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55586" y="5473169"/>
            <a:ext cx="131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this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085114" y="4931229"/>
            <a:ext cx="0" cy="541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7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hand side</a:t>
            </a:r>
            <a:r>
              <a:rPr lang="en-US" dirty="0" smtClean="0"/>
              <a:t> </a:t>
            </a:r>
            <a:r>
              <a:rPr lang="en-US" dirty="0"/>
              <a:t>has terminals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3068" y="2409275"/>
            <a:ext cx="1598515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0189" y="2054945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8678" y="2401655"/>
            <a:ext cx="1750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04013" y="2849456"/>
            <a:ext cx="1844224" cy="1817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59761" y="2047524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29687" y="5532341"/>
            <a:ext cx="4795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If the left linear grammar has this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n-US" dirty="0"/>
              <a:t>, then add the following rule to the right linear grammar: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mini-tutorial will answer these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a linear grammar? What is a left linear grammar? What is a right linear grammar?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hand side</a:t>
            </a:r>
            <a:r>
              <a:rPr lang="en-US" dirty="0" smtClean="0"/>
              <a:t> has </a:t>
            </a:r>
            <a:r>
              <a:rPr lang="en-US" dirty="0"/>
              <a:t>non-terminal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3068" y="2409275"/>
            <a:ext cx="1598515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1075" y="2054945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8678" y="2401655"/>
            <a:ext cx="17508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97532" y="3186485"/>
            <a:ext cx="1554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2772" y="3681785"/>
            <a:ext cx="1539240" cy="506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93722" y="3681785"/>
            <a:ext cx="1558290" cy="506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48678" y="2045262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73068" y="5379065"/>
            <a:ext cx="5757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3) </a:t>
            </a:r>
            <a:r>
              <a:rPr lang="en-US" dirty="0"/>
              <a:t>If the left linear grammar has a rule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dirty="0"/>
              <a:t>, add the following rule to the right linear grammar: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Right hand side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start symbol </a:t>
            </a:r>
            <a:r>
              <a:rPr lang="en-US" dirty="0"/>
              <a:t>has non-terminal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3068" y="2409275"/>
            <a:ext cx="1598515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9303" y="2054945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8678" y="2401655"/>
            <a:ext cx="17508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8678" y="2045262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56391" y="541427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4) If the left linear grammar has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dirty="0"/>
              <a:t>, then add the following rule to the right linear grammar: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298371" y="2862943"/>
            <a:ext cx="1632858" cy="1698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3068" y="2409275"/>
            <a:ext cx="1598515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 →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1075" y="2054945"/>
            <a:ext cx="108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8678" y="2401655"/>
            <a:ext cx="17508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bS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8678" y="2045262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56391" y="54142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Both grammars generate </a:t>
            </a:r>
            <a:r>
              <a:rPr lang="en-US" dirty="0" smtClean="0"/>
              <a:t>this language: {</a:t>
            </a:r>
            <a:r>
              <a:rPr lang="en-US" dirty="0" err="1" smtClean="0"/>
              <a:t>a</a:t>
            </a:r>
            <a:r>
              <a:rPr lang="en-US" baseline="30000" dirty="0" err="1" smtClean="0"/>
              <a:t>+</a:t>
            </a:r>
            <a:r>
              <a:rPr lang="en-US" dirty="0" err="1" smtClean="0"/>
              <a:t>b</a:t>
            </a:r>
            <a:r>
              <a:rPr lang="en-US" baseline="30000" dirty="0" smtClean="0"/>
              <a:t>+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 algorithm always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seen two examples where the algorithm creates a right linear grammar that is equivalent to the left linear grammar.</a:t>
            </a:r>
          </a:p>
          <a:p>
            <a:r>
              <a:rPr lang="en-US" dirty="0" smtClean="0"/>
              <a:t>But will the algorithm </a:t>
            </a:r>
            <a:r>
              <a:rPr lang="en-US" i="1" dirty="0" smtClean="0"/>
              <a:t>always</a:t>
            </a:r>
            <a:r>
              <a:rPr lang="en-US" dirty="0" smtClean="0"/>
              <a:t> produce an equivalent grammar?</a:t>
            </a:r>
          </a:p>
          <a:p>
            <a:r>
              <a:rPr lang="en-US" dirty="0" smtClean="0"/>
              <a:t>Yes! The following slide shows why.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62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string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p = a string generated by the left linear grammar. </a:t>
            </a:r>
          </a:p>
          <a:p>
            <a:r>
              <a:rPr lang="en-US" dirty="0" smtClean="0"/>
              <a:t>We will show that </a:t>
            </a:r>
            <a:r>
              <a:rPr lang="en-US" dirty="0"/>
              <a:t>the grammar generated by the </a:t>
            </a:r>
            <a:r>
              <a:rPr lang="en-US" dirty="0" smtClean="0"/>
              <a:t>algorithm also produces p.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69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1: the start symbol produces 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8" y="1600201"/>
            <a:ext cx="7881257" cy="2155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the left linear grammar has this rule: </a:t>
            </a:r>
            <a:br>
              <a:rPr lang="en-US" dirty="0" smtClean="0"/>
            </a:br>
            <a:r>
              <a:rPr lang="en-US" dirty="0" smtClean="0"/>
              <a:t>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p. Then the right linear grammar will have the same rule (see 1 below). So the right linear grammar will also produce p.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9229" y="4553632"/>
            <a:ext cx="844731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that rule in the right linear grammar.</a:t>
            </a: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B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pB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110" y="421092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60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2: multiple rules needed </a:t>
            </a:r>
            <a:br>
              <a:rPr lang="en-US" dirty="0" smtClean="0"/>
            </a:br>
            <a:r>
              <a:rPr lang="en-US" dirty="0" smtClean="0"/>
              <a:t>to produce 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8" y="1600201"/>
            <a:ext cx="7881257" cy="111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p is produced by a sequence of </a:t>
            </a:r>
            <a:r>
              <a:rPr lang="en-US" i="1" dirty="0" smtClean="0"/>
              <a:t>n</a:t>
            </a:r>
            <a:r>
              <a:rPr lang="en-US" dirty="0" smtClean="0"/>
              <a:t> production rules: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8534" y="2917371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61657" y="4539343"/>
            <a:ext cx="7293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80111" y="4354286"/>
            <a:ext cx="307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(</a:t>
            </a:r>
            <a:r>
              <a:rPr lang="en-US" dirty="0" smtClean="0">
                <a:solidFill>
                  <a:srgbClr val="FF0000"/>
                </a:solidFill>
              </a:rPr>
              <a:t>p is composed of n symbols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80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(continued)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542" y="2368757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3294437" y="2368757"/>
            <a:ext cx="272143" cy="1754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3666" y="3061254"/>
            <a:ext cx="4917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see what right linear rules will be generated by the algorithm for the rules implied by this production sequence.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61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inputs and outputs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36571" y="2403441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52796" y="2933044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36567" y="339406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33159" y="2034109"/>
            <a:ext cx="1598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linear rules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7661" y="3901894"/>
            <a:ext cx="172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linear rules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07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4856614"/>
            <a:ext cx="844731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that rule in the right linear grammar.</a:t>
            </a: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B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pB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43" y="448468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313720" y="1992086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156232" y="2111436"/>
            <a:ext cx="129768" cy="1846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5998" y="2203769"/>
            <a:ext cx="16763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68149" y="3837318"/>
            <a:ext cx="2299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 (see 4 below)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8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mini-tutorial will answer these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a linear grammar? What is a left linear grammar? What is a right linear grammar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Left linear grammars are evil –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4856614"/>
            <a:ext cx="844731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that rule in the right linear grammar.</a:t>
            </a: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B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pB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43" y="448468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313720" y="1992086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308202" y="2143703"/>
            <a:ext cx="129768" cy="4716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37970" y="2278135"/>
            <a:ext cx="1774801" cy="101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68149" y="3837318"/>
            <a:ext cx="2564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 (see 3 below)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61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270176" y="1686569"/>
            <a:ext cx="1165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308202" y="2143703"/>
            <a:ext cx="129768" cy="4716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37970" y="2009734"/>
            <a:ext cx="1774801" cy="369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70175" y="3837318"/>
            <a:ext cx="1144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46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9501" y="1690941"/>
            <a:ext cx="1165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142582" y="236579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58807" y="2895393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142578" y="3356412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79500" y="3841690"/>
            <a:ext cx="1144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724366" y="3864243"/>
            <a:ext cx="212870" cy="6237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67868" y="3864243"/>
            <a:ext cx="2440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 we obtain 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</a:p>
          <a:p>
            <a:pPr defTabSz="282575"/>
            <a:r>
              <a:rPr lang="en-US" dirty="0" smtClean="0"/>
              <a:t>A</a:t>
            </a:r>
            <a:r>
              <a:rPr lang="en-US" baseline="-25000" dirty="0"/>
              <a:t>2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pPr defTabSz="282575"/>
            <a:r>
              <a:rPr lang="en-US" baseline="-25000" dirty="0"/>
              <a:t> 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19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4856614"/>
            <a:ext cx="844731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that rule in the right linear grammar.</a:t>
            </a: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B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pB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43" y="448468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313720" y="1992086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448856" y="2397619"/>
            <a:ext cx="129768" cy="4716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578624" y="2278136"/>
            <a:ext cx="1634147" cy="355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68149" y="3837318"/>
            <a:ext cx="2564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 (see 3 below)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2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270176" y="1447077"/>
            <a:ext cx="1165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2547688" y="2143703"/>
            <a:ext cx="129768" cy="7255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V="1">
            <a:off x="2677456" y="2009735"/>
            <a:ext cx="1535315" cy="496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70175" y="3837318"/>
            <a:ext cx="11448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61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78833" y="1478974"/>
            <a:ext cx="1165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341914" y="239331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58139" y="2922918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341910" y="3383937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78832" y="3869215"/>
            <a:ext cx="11448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3858382" y="3957083"/>
            <a:ext cx="212870" cy="8354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01884" y="3957084"/>
            <a:ext cx="2640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A</a:t>
            </a:r>
            <a:r>
              <a:rPr lang="en-US" baseline="-25000" dirty="0" smtClean="0"/>
              <a:t>3</a:t>
            </a:r>
            <a:r>
              <a:rPr lang="en-US" dirty="0" smtClean="0"/>
              <a:t> we obtain 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pPr defTabSz="282575"/>
            <a:r>
              <a:rPr lang="en-US" baseline="-25000" dirty="0"/>
              <a:t> 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/>
          </a:p>
          <a:p>
            <a:pPr defTabSz="282575"/>
            <a:r>
              <a:rPr lang="en-US" baseline="-25000" dirty="0"/>
              <a:t> 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96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</a:t>
            </a:r>
            <a:r>
              <a:rPr lang="en-US" dirty="0"/>
              <a:t>(continued)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4856614"/>
            <a:ext cx="844731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that rule in the right linear grammar.</a:t>
            </a: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B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pB</a:t>
            </a:r>
            <a:endParaRPr lang="en-US" sz="1500" dirty="0">
              <a:solidFill>
                <a:prstClr val="black"/>
              </a:solidFill>
            </a:endParaRPr>
          </a:p>
          <a:p>
            <a:pPr marL="571500" lvl="0" indent="-514350">
              <a:buFont typeface="+mj-lt"/>
              <a:buAutoNum type="arabicParenR"/>
            </a:pPr>
            <a:r>
              <a:rPr lang="en-US" sz="1500" dirty="0">
                <a:solidFill>
                  <a:prstClr val="black"/>
                </a:solidFill>
              </a:rPr>
              <a:t>If the left linear grammar contains S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Ap</a:t>
            </a:r>
            <a:r>
              <a:rPr lang="en-US" sz="1500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500" dirty="0">
                <a:solidFill>
                  <a:prstClr val="black"/>
                </a:solidFill>
              </a:rPr>
              <a:t>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43" y="448468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1334" y="1992086"/>
            <a:ext cx="2069797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17462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 smtClean="0"/>
              <a:t>			</a:t>
            </a:r>
          </a:p>
          <a:p>
            <a:pPr defTabSz="174625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	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A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defTabSz="174625"/>
            <a:r>
              <a:rPr lang="en-US" dirty="0" smtClean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defTabSz="174625"/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…p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defTabSz="174625"/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n-1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…p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13720" y="1992086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33257" y="2361418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49482" y="2891021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33253" y="3352040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3255718" y="3221808"/>
            <a:ext cx="129768" cy="5246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V="1">
            <a:off x="3385486" y="2361418"/>
            <a:ext cx="982663" cy="1122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68149" y="3837318"/>
            <a:ext cx="2586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 (see 2 below)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14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 (concluded)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59633" y="1404448"/>
            <a:ext cx="1194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122714" y="279777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38939" y="3327376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122710" y="378839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59632" y="4273673"/>
            <a:ext cx="15247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sp>
        <p:nvSpPr>
          <p:cNvPr id="11" name="Right Brace 10"/>
          <p:cNvSpPr/>
          <p:nvPr/>
        </p:nvSpPr>
        <p:spPr>
          <a:xfrm>
            <a:off x="3063736" y="4361541"/>
            <a:ext cx="212870" cy="1574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07238" y="4361542"/>
            <a:ext cx="26949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S we obtain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…p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</a:p>
          <a:p>
            <a:pPr defTabSz="282575"/>
            <a:r>
              <a:rPr lang="en-US" dirty="0" smtClean="0"/>
              <a:t>S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  <a:p>
            <a:pPr defTabSz="282575"/>
            <a:r>
              <a:rPr lang="en-US" baseline="-25000" dirty="0"/>
              <a:t> 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pPr defTabSz="282575"/>
            <a:r>
              <a:rPr lang="en-US" baseline="-25000" dirty="0"/>
              <a:t> 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baseline="-25000" dirty="0" smtClean="0"/>
          </a:p>
          <a:p>
            <a:pPr defTabSz="282575"/>
            <a:r>
              <a:rPr lang="en-US" baseline="-25000" dirty="0"/>
              <a:t> 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p</a:t>
            </a:r>
            <a:r>
              <a:rPr lang="en-US" baseline="-25000" dirty="0" smtClean="0"/>
              <a:t>n</a:t>
            </a:r>
            <a:r>
              <a:rPr lang="en-US" dirty="0"/>
              <a:t>p</a:t>
            </a:r>
            <a:r>
              <a:rPr lang="en-US" baseline="-25000" dirty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defTabSz="282575"/>
            <a:r>
              <a:rPr lang="en-US" baseline="-25000" dirty="0"/>
              <a:t> 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/>
          </a:p>
          <a:p>
            <a:pPr defTabSz="282575"/>
            <a:r>
              <a:rPr lang="en-US" baseline="-25000" dirty="0"/>
              <a:t> 	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…p</a:t>
            </a:r>
            <a:r>
              <a:rPr lang="en-US" baseline="-25000" dirty="0" smtClean="0"/>
              <a:t>3</a:t>
            </a:r>
            <a:r>
              <a:rPr lang="en-US" dirty="0"/>
              <a:t>p</a:t>
            </a:r>
            <a:r>
              <a:rPr lang="en-US" baseline="-25000" dirty="0"/>
              <a:t>n-1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68886" y="6051344"/>
            <a:ext cx="283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this is the desired string, 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410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741715"/>
            <a:ext cx="6934200" cy="20574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have shown that for any string p generated by the left linear grammar, the right linear grammar produced by the algorithm will also generate p.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38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understand the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9633" y="1404448"/>
            <a:ext cx="1194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22714" y="279777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38939" y="3327376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2710" y="378839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59632" y="4273673"/>
            <a:ext cx="15247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sp>
        <p:nvSpPr>
          <p:cNvPr id="10" name="Right Brace 9"/>
          <p:cNvSpPr/>
          <p:nvPr/>
        </p:nvSpPr>
        <p:spPr>
          <a:xfrm>
            <a:off x="3084408" y="1404448"/>
            <a:ext cx="203078" cy="13933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63688" y="1494435"/>
            <a:ext cx="559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rules descend through the non-terminals until reaching a rule with terminals on the RHS, the terminals are output, then we unwind from the descent and output the terminals.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3008206" y="4414517"/>
            <a:ext cx="203078" cy="13933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87486" y="4781503"/>
            <a:ext cx="5595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the rule with terminals on the RHS the starting rule and output its terminals. Ascend through the other rules.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8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mini-tutorial will answer these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a linear grammar? What is a left linear grammar? What is a right linear grammar?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Left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linear grammars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are evil – why?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algorithm can be used to convert a left linear grammar to a right linear grammar?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understand the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9633" y="1404448"/>
            <a:ext cx="1194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22714" y="279777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38939" y="3327376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2710" y="378839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59632" y="4273673"/>
            <a:ext cx="15247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917368" y="2579914"/>
            <a:ext cx="718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35829" y="2579914"/>
            <a:ext cx="0" cy="322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17368" y="5802086"/>
            <a:ext cx="7184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44686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lvl="0"/>
            <a:r>
              <a:rPr lang="en-US" dirty="0">
                <a:solidFill>
                  <a:prstClr val="black"/>
                </a:solidFill>
              </a:rPr>
              <a:t>If the left linear grammar contains A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p, then put this rule in the right linear grammar: S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136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understand the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9633" y="1404448"/>
            <a:ext cx="1194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22714" y="279777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38939" y="3327376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2710" y="378839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59632" y="4273673"/>
            <a:ext cx="15247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35829" y="2046514"/>
            <a:ext cx="0" cy="2807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44686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lvl="0"/>
            <a:r>
              <a:rPr lang="en-US" dirty="0">
                <a:solidFill>
                  <a:prstClr val="black"/>
                </a:solidFill>
              </a:rPr>
              <a:t>If the left linear grammar contains B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Ap</a:t>
            </a:r>
            <a:r>
              <a:rPr lang="en-US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754191" y="1817914"/>
            <a:ext cx="163177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2894067" y="4625697"/>
            <a:ext cx="163177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3" idx="1"/>
          </p:cNvCxnSpPr>
          <p:nvPr/>
        </p:nvCxnSpPr>
        <p:spPr>
          <a:xfrm>
            <a:off x="2917368" y="2046514"/>
            <a:ext cx="718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1"/>
          </p:cNvCxnSpPr>
          <p:nvPr/>
        </p:nvCxnSpPr>
        <p:spPr>
          <a:xfrm flipH="1">
            <a:off x="3057244" y="4854297"/>
            <a:ext cx="5785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98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understand the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9633" y="1404448"/>
            <a:ext cx="1194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82575"/>
            <a:r>
              <a:rPr lang="en-US" dirty="0"/>
              <a:t>S 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  <a:p>
            <a:pPr defTabSz="282575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22714" y="2797773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38939" y="3327376"/>
            <a:ext cx="1578429" cy="42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2710" y="3788395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59632" y="4273673"/>
            <a:ext cx="15247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…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n-1</a:t>
            </a:r>
            <a:r>
              <a:rPr lang="en-US" dirty="0" smtClean="0"/>
              <a:t>A</a:t>
            </a:r>
            <a:r>
              <a:rPr lang="en-US" baseline="-25000" dirty="0" smtClean="0"/>
              <a:t>n-2</a:t>
            </a:r>
            <a:endParaRPr lang="en-US" baseline="-25000" dirty="0"/>
          </a:p>
          <a:p>
            <a:r>
              <a:rPr lang="en-US" dirty="0" smtClean="0"/>
              <a:t>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35829" y="1643732"/>
            <a:ext cx="0" cy="2818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44686" y="25037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lvl="0"/>
            <a:r>
              <a:rPr lang="en-US" dirty="0">
                <a:solidFill>
                  <a:prstClr val="black"/>
                </a:solidFill>
              </a:rPr>
              <a:t>If the left linear grammar contains S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Ap</a:t>
            </a:r>
            <a:r>
              <a:rPr lang="en-US" dirty="0">
                <a:solidFill>
                  <a:prstClr val="black"/>
                </a:solidFill>
              </a:rPr>
              <a:t>, then put this rule in the right linear grammar: A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prstClr val="black"/>
                </a:solidFill>
              </a:rPr>
              <a:t> p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17368" y="1643732"/>
            <a:ext cx="718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634343" y="4462401"/>
            <a:ext cx="1001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291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Left-linear grammars generate </a:t>
            </a:r>
            <a:br>
              <a:rPr lang="en-US" dirty="0" smtClean="0"/>
            </a:br>
            <a:r>
              <a:rPr lang="en-US" dirty="0" smtClean="0"/>
              <a:t>Type 3 languages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left-linear grammar can be converted to an equivalent right-linear grammar.</a:t>
            </a:r>
          </a:p>
          <a:p>
            <a:pPr lvl="1"/>
            <a:r>
              <a:rPr lang="en-US" dirty="0" smtClean="0"/>
              <a:t>“Equivalent right-linear grammar” means the grammar generate the same language.</a:t>
            </a:r>
          </a:p>
          <a:p>
            <a:r>
              <a:rPr lang="en-US" dirty="0"/>
              <a:t>R</a:t>
            </a:r>
            <a:r>
              <a:rPr lang="en-US" dirty="0" smtClean="0"/>
              <a:t>ight-linear grammars generate Type 3 languages.</a:t>
            </a:r>
          </a:p>
          <a:p>
            <a:r>
              <a:rPr lang="en-US" dirty="0" smtClean="0"/>
              <a:t>Therefore, every left-linear grammar generates a Type 3 language.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32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0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algorithm shown in these slides comes from the wonderful book: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34885" y="3075802"/>
            <a:ext cx="5116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Introduction to Formal Languages</a:t>
            </a:r>
            <a:r>
              <a:rPr lang="en-US" dirty="0"/>
              <a:t> by </a:t>
            </a:r>
            <a:r>
              <a:rPr lang="en-US" dirty="0" err="1"/>
              <a:t>Gyorgy</a:t>
            </a:r>
            <a:r>
              <a:rPr lang="en-US" dirty="0"/>
              <a:t> </a:t>
            </a:r>
            <a:r>
              <a:rPr lang="en-US" dirty="0" err="1"/>
              <a:t>Revesz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231"/>
            <a:ext cx="8229600" cy="328422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linear grammar</a:t>
            </a:r>
            <a:r>
              <a:rPr lang="en-US" dirty="0" smtClean="0"/>
              <a:t> is a context-free grammar that has at most one non-terminal symbol on the right hand side of each grammar rule. </a:t>
            </a:r>
            <a:endParaRPr lang="en-US" dirty="0"/>
          </a:p>
          <a:p>
            <a:pPr lvl="1"/>
            <a:r>
              <a:rPr lang="en-US" dirty="0" smtClean="0"/>
              <a:t>A rule may have just terminal symbols on the right hand side (zero non-terminals).</a:t>
            </a:r>
          </a:p>
          <a:p>
            <a:r>
              <a:rPr lang="en-US" dirty="0" smtClean="0"/>
              <a:t>Here is a linear grammar: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60955" y="4961536"/>
            <a:ext cx="1803507" cy="15696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n-US" sz="3200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aBb</a:t>
            </a:r>
            <a:endParaRPr lang="en-US" sz="3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Bb</a:t>
            </a:r>
          </a:p>
        </p:txBody>
      </p:sp>
    </p:spTree>
    <p:extLst>
      <p:ext uri="{BB962C8B-B14F-4D97-AF65-F5344CB8AC3E}">
        <p14:creationId xmlns:p14="http://schemas.microsoft.com/office/powerpoint/2010/main" val="2179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linear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777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left linear grammar</a:t>
            </a:r>
            <a:r>
              <a:rPr lang="en-US" dirty="0" smtClean="0"/>
              <a:t> is a linear grammar in which the non-terminal symbol always occurs on the left side.</a:t>
            </a:r>
          </a:p>
          <a:p>
            <a:r>
              <a:rPr lang="en-US" dirty="0"/>
              <a:t>Here is a </a:t>
            </a:r>
            <a:r>
              <a:rPr lang="en-US" dirty="0" smtClean="0"/>
              <a:t>left linear </a:t>
            </a:r>
            <a:r>
              <a:rPr lang="en-US" dirty="0"/>
              <a:t>grammar: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9633" y="3938279"/>
            <a:ext cx="157588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linear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777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right linear grammar</a:t>
            </a:r>
            <a:r>
              <a:rPr lang="en-US" dirty="0" smtClean="0"/>
              <a:t> is a linear grammar in which the non-terminal symbol always occurs on the right side.</a:t>
            </a:r>
          </a:p>
          <a:p>
            <a:r>
              <a:rPr lang="en-US" dirty="0"/>
              <a:t>Here is a </a:t>
            </a:r>
            <a:r>
              <a:rPr lang="en-US" dirty="0" smtClean="0"/>
              <a:t>right linear </a:t>
            </a:r>
            <a:r>
              <a:rPr lang="en-US" dirty="0"/>
              <a:t>grammar: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9633" y="3938279"/>
            <a:ext cx="2053767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linear grammars are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this rule from a left linear grammar: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 → </a:t>
            </a:r>
            <a:r>
              <a:rPr lang="en-US" dirty="0" err="1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Babc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Can that rule be used to recognize this string: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abbabc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We need to check the rule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 </a:t>
            </a:r>
            <a:r>
              <a:rPr lang="en-US" dirty="0" err="1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Cb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| D</a:t>
            </a:r>
          </a:p>
          <a:p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Now we need to check the rules for </a:t>
            </a:r>
            <a:r>
              <a:rPr lang="en-US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This is very complicated. </a:t>
            </a:r>
          </a:p>
          <a:p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Left linear grammars require complex parsers.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linear grammars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this rule from a right linear grammar: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 → </a:t>
            </a:r>
            <a:r>
              <a:rPr lang="en-US" dirty="0" err="1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abc</a:t>
            </a:r>
            <a:r>
              <a:rPr lang="en-US" dirty="0" err="1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that rule be used to recognize this string: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abcabb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We immediately see that the first part of the string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 smtClean="0"/>
              <a:t> – matches the first part of the rule. Thus, the problem simplifies to this: can the rule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</a:t>
            </a:r>
            <a:r>
              <a:rPr lang="en-US" dirty="0"/>
              <a:t>be used to recognize this string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abb</a:t>
            </a:r>
            <a:endParaRPr lang="en-US" dirty="0" smtClean="0">
              <a:latin typeface="Courier New" panose="02070309020205020404" pitchFamily="49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Parsers for right linear grammars are much simpler.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880772-6C15-43D4-94DB-7DA07CA64C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8183</TotalTime>
  <Words>2039</Words>
  <Application>Microsoft Office PowerPoint</Application>
  <PresentationFormat>On-screen Show (4:3)</PresentationFormat>
  <Paragraphs>430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How to convert a left linear grammar to a right linear grammar</vt:lpstr>
      <vt:lpstr>Objective</vt:lpstr>
      <vt:lpstr>Objective</vt:lpstr>
      <vt:lpstr>Objective</vt:lpstr>
      <vt:lpstr>Linear grammar</vt:lpstr>
      <vt:lpstr>Left linear grammar</vt:lpstr>
      <vt:lpstr>Right linear grammar</vt:lpstr>
      <vt:lpstr>Left linear grammars are evil</vt:lpstr>
      <vt:lpstr>Right linear grammars are good</vt:lpstr>
      <vt:lpstr>Convert left linear to right linear</vt:lpstr>
      <vt:lpstr>May need to make a new start symbol</vt:lpstr>
      <vt:lpstr>Symbols used by the algorithm</vt:lpstr>
      <vt:lpstr>Algorithm</vt:lpstr>
      <vt:lpstr>Convert this left linear grammar</vt:lpstr>
      <vt:lpstr>Right hand side has terminals</vt:lpstr>
      <vt:lpstr>Right hand side of S has non-terminal</vt:lpstr>
      <vt:lpstr>Equivalent!</vt:lpstr>
      <vt:lpstr>Convert this left linear grammar</vt:lpstr>
      <vt:lpstr>Right hand side has terminals</vt:lpstr>
      <vt:lpstr>Right hand side has non-terminal</vt:lpstr>
      <vt:lpstr>Right hand side of start symbol has non-terminal</vt:lpstr>
      <vt:lpstr>Equivalent!</vt:lpstr>
      <vt:lpstr>Will the algorithm always work?</vt:lpstr>
      <vt:lpstr>Generate string p</vt:lpstr>
      <vt:lpstr>Case 1: the start symbol produces p </vt:lpstr>
      <vt:lpstr>Case 2: multiple rules needed  to produce p </vt:lpstr>
      <vt:lpstr>Case 2 (continued) </vt:lpstr>
      <vt:lpstr>Algorithm inputs and outputs</vt:lpstr>
      <vt:lpstr>Case 2 (continued)</vt:lpstr>
      <vt:lpstr>Case 2 (continued)</vt:lpstr>
      <vt:lpstr>Case 2 (continued)</vt:lpstr>
      <vt:lpstr>Case 2 (continued)</vt:lpstr>
      <vt:lpstr>Case 2 (continued)</vt:lpstr>
      <vt:lpstr>Case 2 (continued)</vt:lpstr>
      <vt:lpstr>Case 2 (continued)</vt:lpstr>
      <vt:lpstr>Case 2 (continued)</vt:lpstr>
      <vt:lpstr>Case 2 (concluded)</vt:lpstr>
      <vt:lpstr>PowerPoint Presentation</vt:lpstr>
      <vt:lpstr>How we understand the algorithm</vt:lpstr>
      <vt:lpstr>How we understand the algorithm</vt:lpstr>
      <vt:lpstr>How we understand the algorithm</vt:lpstr>
      <vt:lpstr>How we understand the algorithm</vt:lpstr>
      <vt:lpstr>Left-linear grammars generate  Type 3 languages</vt:lpstr>
      <vt:lpstr>Acknowledgement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convert a left linear grammar to a right linear grammar</dc:title>
  <dc:creator>Costello, Roger L.</dc:creator>
  <cp:keywords>grammar, left linear, right linear, linear, context free</cp:keywords>
  <cp:lastModifiedBy>Costello, Roger L.</cp:lastModifiedBy>
  <cp:revision>228</cp:revision>
  <dcterms:created xsi:type="dcterms:W3CDTF">2014-04-26T11:28:16Z</dcterms:created>
  <dcterms:modified xsi:type="dcterms:W3CDTF">2014-05-28T21:32:47Z</dcterms:modified>
</cp:coreProperties>
</file>