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7" r:id="rId4"/>
    <p:sldId id="304" r:id="rId5"/>
    <p:sldId id="305" r:id="rId6"/>
    <p:sldId id="306" r:id="rId7"/>
    <p:sldId id="333" r:id="rId8"/>
    <p:sldId id="260" r:id="rId9"/>
    <p:sldId id="257" r:id="rId10"/>
    <p:sldId id="258" r:id="rId11"/>
    <p:sldId id="259" r:id="rId12"/>
    <p:sldId id="295" r:id="rId13"/>
    <p:sldId id="297" r:id="rId14"/>
    <p:sldId id="261" r:id="rId15"/>
    <p:sldId id="262" r:id="rId16"/>
    <p:sldId id="263" r:id="rId17"/>
    <p:sldId id="264" r:id="rId18"/>
    <p:sldId id="265" r:id="rId19"/>
    <p:sldId id="266" r:id="rId20"/>
    <p:sldId id="267" r:id="rId21"/>
    <p:sldId id="268" r:id="rId22"/>
    <p:sldId id="269" r:id="rId23"/>
    <p:sldId id="273" r:id="rId24"/>
    <p:sldId id="270" r:id="rId25"/>
    <p:sldId id="271" r:id="rId26"/>
    <p:sldId id="275" r:id="rId27"/>
    <p:sldId id="296" r:id="rId28"/>
    <p:sldId id="298" r:id="rId29"/>
    <p:sldId id="276" r:id="rId30"/>
    <p:sldId id="308" r:id="rId31"/>
    <p:sldId id="277" r:id="rId32"/>
    <p:sldId id="278" r:id="rId33"/>
    <p:sldId id="279" r:id="rId34"/>
    <p:sldId id="281" r:id="rId35"/>
    <p:sldId id="280" r:id="rId36"/>
    <p:sldId id="282" r:id="rId37"/>
    <p:sldId id="283" r:id="rId38"/>
    <p:sldId id="284" r:id="rId39"/>
    <p:sldId id="289" r:id="rId40"/>
    <p:sldId id="285" r:id="rId41"/>
    <p:sldId id="286" r:id="rId42"/>
    <p:sldId id="290" r:id="rId43"/>
    <p:sldId id="287" r:id="rId44"/>
    <p:sldId id="288" r:id="rId45"/>
    <p:sldId id="291" r:id="rId46"/>
    <p:sldId id="292" r:id="rId47"/>
    <p:sldId id="293" r:id="rId48"/>
    <p:sldId id="294" r:id="rId49"/>
    <p:sldId id="309" r:id="rId50"/>
    <p:sldId id="299" r:id="rId51"/>
    <p:sldId id="300" r:id="rId52"/>
    <p:sldId id="301" r:id="rId53"/>
    <p:sldId id="319" r:id="rId54"/>
    <p:sldId id="310" r:id="rId55"/>
    <p:sldId id="311" r:id="rId56"/>
    <p:sldId id="312" r:id="rId57"/>
    <p:sldId id="313" r:id="rId58"/>
    <p:sldId id="314" r:id="rId59"/>
    <p:sldId id="315" r:id="rId60"/>
    <p:sldId id="316" r:id="rId61"/>
    <p:sldId id="317" r:id="rId62"/>
    <p:sldId id="318"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88" d="100"/>
          <a:sy n="88" d="100"/>
        </p:scale>
        <p:origin x="-213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7242E3-0777-4FBB-AE64-476C2991B4BF}" type="datetimeFigureOut">
              <a:rPr lang="en-US" smtClean="0"/>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171500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242E3-0777-4FBB-AE64-476C2991B4BF}" type="datetimeFigureOut">
              <a:rPr lang="en-US" smtClean="0"/>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315172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242E3-0777-4FBB-AE64-476C2991B4BF}" type="datetimeFigureOut">
              <a:rPr lang="en-US" smtClean="0"/>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2900742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242E3-0777-4FBB-AE64-476C2991B4BF}" type="datetimeFigureOut">
              <a:rPr lang="en-US" smtClean="0"/>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53256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7242E3-0777-4FBB-AE64-476C2991B4BF}" type="datetimeFigureOut">
              <a:rPr lang="en-US" smtClean="0"/>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114405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7242E3-0777-4FBB-AE64-476C2991B4BF}" type="datetimeFigureOut">
              <a:rPr lang="en-US" smtClean="0"/>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2924566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7242E3-0777-4FBB-AE64-476C2991B4BF}" type="datetimeFigureOut">
              <a:rPr lang="en-US" smtClean="0"/>
              <a:t>5/1/2014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416416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7242E3-0777-4FBB-AE64-476C2991B4BF}" type="datetimeFigureOut">
              <a:rPr lang="en-US" smtClean="0"/>
              <a:t>5/1/2014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271024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242E3-0777-4FBB-AE64-476C2991B4BF}" type="datetimeFigureOut">
              <a:rPr lang="en-US" smtClean="0"/>
              <a:t>5/1/2014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23460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242E3-0777-4FBB-AE64-476C2991B4BF}" type="datetimeFigureOut">
              <a:rPr lang="en-US" smtClean="0"/>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665335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242E3-0777-4FBB-AE64-476C2991B4BF}" type="datetimeFigureOut">
              <a:rPr lang="en-US" smtClean="0"/>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397D79-DDE5-4E31-B616-915D5890EF59}" type="slidenum">
              <a:rPr lang="en-US" smtClean="0"/>
              <a:t>‹#›</a:t>
            </a:fld>
            <a:endParaRPr lang="en-US"/>
          </a:p>
        </p:txBody>
      </p:sp>
    </p:spTree>
    <p:extLst>
      <p:ext uri="{BB962C8B-B14F-4D97-AF65-F5344CB8AC3E}">
        <p14:creationId xmlns:p14="http://schemas.microsoft.com/office/powerpoint/2010/main" val="294716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242E3-0777-4FBB-AE64-476C2991B4BF}" type="datetimeFigureOut">
              <a:rPr lang="en-US" smtClean="0"/>
              <a:t>5/1/2014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97D79-DDE5-4E31-B616-915D5890EF59}" type="slidenum">
              <a:rPr lang="en-US" smtClean="0"/>
              <a:t>‹#›</a:t>
            </a:fld>
            <a:endParaRPr lang="en-US"/>
          </a:p>
        </p:txBody>
      </p:sp>
    </p:spTree>
    <p:extLst>
      <p:ext uri="{BB962C8B-B14F-4D97-AF65-F5344CB8AC3E}">
        <p14:creationId xmlns:p14="http://schemas.microsoft.com/office/powerpoint/2010/main" val="226612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How to find and remove unproductive rules in a grammar</a:t>
            </a:r>
            <a:endParaRPr lang="en-US" dirty="0"/>
          </a:p>
        </p:txBody>
      </p:sp>
      <p:sp>
        <p:nvSpPr>
          <p:cNvPr id="3" name="Subtitle 2"/>
          <p:cNvSpPr>
            <a:spLocks noGrp="1"/>
          </p:cNvSpPr>
          <p:nvPr>
            <p:ph type="subTitle" idx="1"/>
          </p:nvPr>
        </p:nvSpPr>
        <p:spPr>
          <a:xfrm>
            <a:off x="6324600" y="5943600"/>
            <a:ext cx="2667000" cy="762000"/>
          </a:xfrm>
        </p:spPr>
        <p:txBody>
          <a:bodyPr>
            <a:normAutofit fontScale="70000" lnSpcReduction="20000"/>
          </a:bodyPr>
          <a:lstStyle/>
          <a:p>
            <a:r>
              <a:rPr lang="en-US" dirty="0" smtClean="0"/>
              <a:t>Roger L. Costello</a:t>
            </a:r>
          </a:p>
          <a:p>
            <a:r>
              <a:rPr lang="en-US" dirty="0" smtClean="0"/>
              <a:t>May 1, </a:t>
            </a:r>
            <a:r>
              <a:rPr lang="en-US" dirty="0" smtClean="0"/>
              <a:t>2014</a:t>
            </a:r>
            <a:endParaRPr lang="en-US" dirty="0"/>
          </a:p>
        </p:txBody>
      </p:sp>
      <p:sp>
        <p:nvSpPr>
          <p:cNvPr id="4" name="TextBox 3"/>
          <p:cNvSpPr txBox="1"/>
          <p:nvPr/>
        </p:nvSpPr>
        <p:spPr>
          <a:xfrm>
            <a:off x="1545771" y="3940629"/>
            <a:ext cx="6047746" cy="369332"/>
          </a:xfrm>
          <a:prstGeom prst="rect">
            <a:avLst/>
          </a:prstGeom>
          <a:noFill/>
        </p:spPr>
        <p:txBody>
          <a:bodyPr wrap="none" rtlCol="0">
            <a:spAutoFit/>
          </a:bodyPr>
          <a:lstStyle/>
          <a:p>
            <a:r>
              <a:rPr lang="en-US" i="1" dirty="0" smtClean="0"/>
              <a:t>New! How to find and remove unreachable rules in a grammar</a:t>
            </a:r>
            <a:endParaRPr lang="en-US" i="1" dirty="0"/>
          </a:p>
        </p:txBody>
      </p:sp>
    </p:spTree>
    <p:extLst>
      <p:ext uri="{BB962C8B-B14F-4D97-AF65-F5344CB8AC3E}">
        <p14:creationId xmlns:p14="http://schemas.microsoft.com/office/powerpoint/2010/main" val="3015601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068711" y="1800285"/>
            <a:ext cx="2236708" cy="2583060"/>
            <a:chOff x="2068711" y="1800285"/>
            <a:chExt cx="2236708" cy="2583060"/>
          </a:xfrm>
        </p:grpSpPr>
        <p:sp>
          <p:nvSpPr>
            <p:cNvPr id="5" name="TextBox 4"/>
            <p:cNvSpPr txBox="1"/>
            <p:nvPr/>
          </p:nvSpPr>
          <p:spPr>
            <a:xfrm>
              <a:off x="2068711" y="1800285"/>
              <a:ext cx="492443" cy="2554545"/>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6" name="TextBox 5"/>
            <p:cNvSpPr txBox="1"/>
            <p:nvPr/>
          </p:nvSpPr>
          <p:spPr>
            <a:xfrm>
              <a:off x="2667000" y="1800285"/>
              <a:ext cx="697627" cy="2554545"/>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7" name="TextBox 6"/>
            <p:cNvSpPr txBox="1"/>
            <p:nvPr/>
          </p:nvSpPr>
          <p:spPr>
            <a:xfrm>
              <a:off x="3505200" y="1828800"/>
              <a:ext cx="800219" cy="2554545"/>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err="1" smtClean="0">
                  <a:latin typeface="Courier New" panose="02070309020205020404" pitchFamily="49" charset="0"/>
                  <a:cs typeface="Courier New" panose="02070309020205020404" pitchFamily="49" charset="0"/>
                  <a:sym typeface="Wingdings" panose="05000000000000000000" pitchFamily="2" charset="2"/>
                </a:rPr>
                <a:t>bB</a:t>
              </a:r>
              <a:endParaRPr lang="en-US" sz="4000" dirty="0"/>
            </a:p>
          </p:txBody>
        </p:sp>
      </p:grpSp>
      <p:sp>
        <p:nvSpPr>
          <p:cNvPr id="9" name="Right Brace 8"/>
          <p:cNvSpPr/>
          <p:nvPr/>
        </p:nvSpPr>
        <p:spPr>
          <a:xfrm>
            <a:off x="4114800" y="2632293"/>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4305419" y="2630269"/>
            <a:ext cx="4533781" cy="1200329"/>
          </a:xfrm>
          <a:prstGeom prst="rect">
            <a:avLst/>
          </a:prstGeom>
          <a:noFill/>
        </p:spPr>
        <p:txBody>
          <a:bodyPr wrap="square" rtlCol="0">
            <a:spAutoFit/>
          </a:bodyPr>
          <a:lstStyle/>
          <a:p>
            <a:r>
              <a:rPr lang="en-US" dirty="0" smtClean="0"/>
              <a:t>This is an unproductive rule. It does not generate a string: </a:t>
            </a:r>
            <a:r>
              <a:rPr lang="en-US" b="1" dirty="0" smtClean="0">
                <a:latin typeface="Courier New" panose="02070309020205020404" pitchFamily="49" charset="0"/>
                <a:cs typeface="Courier New" panose="02070309020205020404" pitchFamily="49" charset="0"/>
              </a:rPr>
              <a:t>S</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err="1" smtClean="0">
                <a:latin typeface="Courier New" panose="02070309020205020404" pitchFamily="49" charset="0"/>
                <a:cs typeface="Courier New" panose="02070309020205020404" pitchFamily="49" charset="0"/>
                <a:sym typeface="Wingdings" panose="05000000000000000000" pitchFamily="2" charset="2"/>
              </a:rPr>
              <a:t>bB</a:t>
            </a:r>
            <a:r>
              <a:rPr lang="en-US" b="1"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err="1" smtClean="0">
                <a:latin typeface="Courier New" panose="02070309020205020404" pitchFamily="49" charset="0"/>
                <a:cs typeface="Courier New" panose="02070309020205020404" pitchFamily="49" charset="0"/>
                <a:sym typeface="Wingdings" panose="05000000000000000000" pitchFamily="2" charset="2"/>
              </a:rPr>
              <a:t>bbB</a:t>
            </a:r>
            <a:r>
              <a:rPr lang="en-US" b="1"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b="1" dirty="0" err="1" smtClean="0">
                <a:latin typeface="Courier New" panose="02070309020205020404" pitchFamily="49" charset="0"/>
                <a:cs typeface="Courier New" panose="02070309020205020404" pitchFamily="49" charset="0"/>
                <a:sym typeface="Wingdings" panose="05000000000000000000" pitchFamily="2" charset="2"/>
              </a:rPr>
              <a:t>bbbB</a:t>
            </a:r>
            <a:r>
              <a:rPr lang="en-US" b="1"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b="1" dirty="0" err="1" smtClean="0">
                <a:latin typeface="Courier New" panose="02070309020205020404" pitchFamily="49" charset="0"/>
                <a:cs typeface="Courier New" panose="02070309020205020404" pitchFamily="49" charset="0"/>
                <a:sym typeface="Wingdings" panose="05000000000000000000" pitchFamily="2" charset="2"/>
              </a:rPr>
              <a:t>bbbbB</a:t>
            </a:r>
            <a:r>
              <a:rPr lang="en-US" b="1"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 … </a:t>
            </a:r>
            <a:r>
              <a:rPr lang="en-US" dirty="0" smtClean="0"/>
              <a:t>(the production process never terminates)</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p:txBody>
      </p:sp>
      <p:sp>
        <p:nvSpPr>
          <p:cNvPr id="11"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10</a:t>
            </a:fld>
            <a:endParaRPr lang="en-US" dirty="0"/>
          </a:p>
        </p:txBody>
      </p:sp>
    </p:spTree>
    <p:extLst>
      <p:ext uri="{BB962C8B-B14F-4D97-AF65-F5344CB8AC3E}">
        <p14:creationId xmlns:p14="http://schemas.microsoft.com/office/powerpoint/2010/main" val="440547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Definition</a:t>
            </a:r>
            <a:endParaRPr lang="en-US" dirty="0"/>
          </a:p>
        </p:txBody>
      </p:sp>
      <p:sp>
        <p:nvSpPr>
          <p:cNvPr id="4" name="Content Placeholder 3"/>
          <p:cNvSpPr>
            <a:spLocks noGrp="1"/>
          </p:cNvSpPr>
          <p:nvPr>
            <p:ph idx="1"/>
          </p:nvPr>
        </p:nvSpPr>
        <p:spPr/>
        <p:txBody>
          <a:bodyPr/>
          <a:lstStyle/>
          <a:p>
            <a:r>
              <a:rPr lang="en-US" dirty="0" smtClean="0"/>
              <a:t>A rule is </a:t>
            </a:r>
            <a:r>
              <a:rPr lang="en-US" i="1" dirty="0" smtClean="0"/>
              <a:t>productive</a:t>
            </a:r>
            <a:r>
              <a:rPr lang="en-US" dirty="0" smtClean="0"/>
              <a:t> if at least one string can be generated from it.</a:t>
            </a:r>
          </a:p>
          <a:p>
            <a:r>
              <a:rPr lang="en-US" dirty="0" smtClean="0"/>
              <a:t>A productive rule is also known as an </a:t>
            </a:r>
            <a:r>
              <a:rPr lang="en-US" i="1" dirty="0" smtClean="0"/>
              <a:t>active</a:t>
            </a:r>
            <a:r>
              <a:rPr lang="en-US" dirty="0" smtClean="0"/>
              <a:t> rule.</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11</a:t>
            </a:fld>
            <a:endParaRPr lang="en-US" dirty="0"/>
          </a:p>
        </p:txBody>
      </p:sp>
    </p:spTree>
    <p:extLst>
      <p:ext uri="{BB962C8B-B14F-4D97-AF65-F5344CB8AC3E}">
        <p14:creationId xmlns:p14="http://schemas.microsoft.com/office/powerpoint/2010/main" val="81276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remove unproductive rules?</a:t>
            </a:r>
            <a:endParaRPr lang="en-US" dirty="0"/>
          </a:p>
        </p:txBody>
      </p:sp>
      <p:sp>
        <p:nvSpPr>
          <p:cNvPr id="3" name="Content Placeholder 2"/>
          <p:cNvSpPr>
            <a:spLocks noGrp="1"/>
          </p:cNvSpPr>
          <p:nvPr>
            <p:ph idx="1"/>
          </p:nvPr>
        </p:nvSpPr>
        <p:spPr/>
        <p:txBody>
          <a:bodyPr>
            <a:normAutofit lnSpcReduction="10000"/>
          </a:bodyPr>
          <a:lstStyle/>
          <a:p>
            <a:r>
              <a:rPr lang="en-US" dirty="0" smtClean="0"/>
              <a:t>Unproductive rules are not a fundamental problem: they do not obstruct the normal production process.</a:t>
            </a:r>
          </a:p>
          <a:p>
            <a:r>
              <a:rPr lang="en-US" dirty="0" smtClean="0"/>
              <a:t>Still, they are dead wood in the grammar and one would like to remove them.</a:t>
            </a:r>
          </a:p>
          <a:p>
            <a:r>
              <a:rPr lang="en-US" dirty="0" smtClean="0"/>
              <a:t>Also, when they occur in a grammar specified by a programmer they probably point at some error and one would like to detect them and give warning or error messages.</a:t>
            </a:r>
          </a:p>
        </p:txBody>
      </p:sp>
    </p:spTree>
    <p:extLst>
      <p:ext uri="{BB962C8B-B14F-4D97-AF65-F5344CB8AC3E}">
        <p14:creationId xmlns:p14="http://schemas.microsoft.com/office/powerpoint/2010/main" val="551155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t>
            </a:r>
            <a:r>
              <a:rPr lang="en-US" dirty="0"/>
              <a:t>f</a:t>
            </a:r>
            <a:r>
              <a:rPr lang="en-US" dirty="0" smtClean="0"/>
              <a:t>ind productive rules</a:t>
            </a:r>
            <a:endParaRPr lang="en-US" dirty="0"/>
          </a:p>
        </p:txBody>
      </p:sp>
      <p:sp>
        <p:nvSpPr>
          <p:cNvPr id="3" name="Content Placeholder 2"/>
          <p:cNvSpPr>
            <a:spLocks noGrp="1"/>
          </p:cNvSpPr>
          <p:nvPr>
            <p:ph idx="1"/>
          </p:nvPr>
        </p:nvSpPr>
        <p:spPr/>
        <p:txBody>
          <a:bodyPr/>
          <a:lstStyle/>
          <a:p>
            <a:r>
              <a:rPr lang="en-US" dirty="0" smtClean="0"/>
              <a:t>To find unproductive rules we will first find the productive rules.</a:t>
            </a:r>
          </a:p>
          <a:p>
            <a:r>
              <a:rPr lang="en-US" dirty="0" smtClean="0"/>
              <a:t>The next few slides show an algorithm for finding productive rules.</a:t>
            </a:r>
            <a:endParaRPr lang="en-US" dirty="0"/>
          </a:p>
        </p:txBody>
      </p:sp>
    </p:spTree>
    <p:extLst>
      <p:ext uri="{BB962C8B-B14F-4D97-AF65-F5344CB8AC3E}">
        <p14:creationId xmlns:p14="http://schemas.microsoft.com/office/powerpoint/2010/main" val="653486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 to find productive rules</a:t>
            </a:r>
            <a:endParaRPr lang="en-US" dirty="0"/>
          </a:p>
        </p:txBody>
      </p:sp>
      <p:sp>
        <p:nvSpPr>
          <p:cNvPr id="3" name="Content Placeholder 2"/>
          <p:cNvSpPr>
            <a:spLocks noGrp="1"/>
          </p:cNvSpPr>
          <p:nvPr>
            <p:ph idx="1"/>
          </p:nvPr>
        </p:nvSpPr>
        <p:spPr/>
        <p:txBody>
          <a:bodyPr>
            <a:normAutofit lnSpcReduction="10000"/>
          </a:bodyPr>
          <a:lstStyle/>
          <a:p>
            <a:r>
              <a:rPr lang="en-US" dirty="0" smtClean="0"/>
              <a:t>A rule is productive if its right-hand side consists of symbols all of which are productive.</a:t>
            </a:r>
          </a:p>
          <a:p>
            <a:r>
              <a:rPr lang="en-US" dirty="0" smtClean="0"/>
              <a:t>Productive symbols:</a:t>
            </a:r>
          </a:p>
          <a:p>
            <a:pPr lvl="1"/>
            <a:r>
              <a:rPr lang="en-US" dirty="0" smtClean="0"/>
              <a:t>Terminal symbols are productive since they produce terminals.</a:t>
            </a:r>
          </a:p>
          <a:p>
            <a:pPr lvl="1"/>
            <a:r>
              <a:rPr lang="en-US" dirty="0" smtClean="0"/>
              <a:t>Empty (</a:t>
            </a:r>
            <a:r>
              <a:rPr lang="el-GR" dirty="0" smtClean="0"/>
              <a:t>ε</a:t>
            </a:r>
            <a:r>
              <a:rPr lang="en-US" dirty="0" smtClean="0"/>
              <a:t>) is productive since it produces the empty string.</a:t>
            </a:r>
          </a:p>
          <a:p>
            <a:pPr lvl="1"/>
            <a:r>
              <a:rPr lang="en-US" dirty="0" smtClean="0"/>
              <a:t>A non-terminal is productive if there is a productive rule for it.</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14</a:t>
            </a:fld>
            <a:endParaRPr lang="en-US"/>
          </a:p>
        </p:txBody>
      </p:sp>
    </p:spTree>
    <p:extLst>
      <p:ext uri="{BB962C8B-B14F-4D97-AF65-F5344CB8AC3E}">
        <p14:creationId xmlns:p14="http://schemas.microsoft.com/office/powerpoint/2010/main" val="3651390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grammar</a:t>
            </a:r>
            <a:endParaRPr lang="en-US" dirty="0"/>
          </a:p>
        </p:txBody>
      </p:sp>
      <p:sp>
        <p:nvSpPr>
          <p:cNvPr id="3" name="Content Placeholder 2"/>
          <p:cNvSpPr>
            <a:spLocks noGrp="1"/>
          </p:cNvSpPr>
          <p:nvPr>
            <p:ph idx="1"/>
          </p:nvPr>
        </p:nvSpPr>
        <p:spPr>
          <a:xfrm>
            <a:off x="457200" y="4368141"/>
            <a:ext cx="8229600" cy="1804059"/>
          </a:xfrm>
        </p:spPr>
        <p:txBody>
          <a:bodyPr/>
          <a:lstStyle/>
          <a:p>
            <a:pPr marL="0" indent="0" algn="ctr">
              <a:buNone/>
            </a:pPr>
            <a:r>
              <a:rPr lang="en-US" dirty="0" smtClean="0"/>
              <a:t>The above grammar looks innocent: all its non-terminals are defined and it does not exhibit any suspicious constructions.</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15</a:t>
            </a:fld>
            <a:endParaRPr lang="en-US"/>
          </a:p>
        </p:txBody>
      </p:sp>
      <p:sp>
        <p:nvSpPr>
          <p:cNvPr id="5" name="TextBox 4"/>
          <p:cNvSpPr txBox="1"/>
          <p:nvPr/>
        </p:nvSpPr>
        <p:spPr>
          <a:xfrm>
            <a:off x="3629315" y="1882676"/>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32906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Initial knowledge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793623"/>
              </p:ext>
            </p:extLst>
          </p:nvPr>
        </p:nvGraphicFramePr>
        <p:xfrm>
          <a:off x="405245" y="3543300"/>
          <a:ext cx="8229600" cy="296672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txBody>
                  <a:tcPr/>
                </a:tc>
                <a:tc>
                  <a:txBody>
                    <a:bodyPr/>
                    <a:lstStyle/>
                    <a:p>
                      <a:endParaRPr lang="en-US"/>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t>Productive</a:t>
                      </a:r>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a:xfrm>
            <a:off x="6553200" y="6413500"/>
            <a:ext cx="2133600" cy="365125"/>
          </a:xfrm>
        </p:spPr>
        <p:txBody>
          <a:bodyPr/>
          <a:lstStyle/>
          <a:p>
            <a:fld id="{6E48A2AE-B20F-427A-8870-6F82386E0A82}" type="slidenum">
              <a:rPr lang="en-US" smtClean="0"/>
              <a:t>16</a:t>
            </a:fld>
            <a:endParaRPr lang="en-US" dirty="0"/>
          </a:p>
        </p:txBody>
      </p:sp>
      <p:sp>
        <p:nvSpPr>
          <p:cNvPr id="8" name="Content Placeholder 2"/>
          <p:cNvSpPr txBox="1">
            <a:spLocks/>
          </p:cNvSpPr>
          <p:nvPr/>
        </p:nvSpPr>
        <p:spPr>
          <a:xfrm>
            <a:off x="457200" y="1600200"/>
            <a:ext cx="8229600" cy="179762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Go through the grammar and for each rule for which we know that all its right-hand side symbols are productive, mark the rule and the non-terminal it defines as Productive.</a:t>
            </a:r>
          </a:p>
        </p:txBody>
      </p:sp>
    </p:spTree>
    <p:extLst>
      <p:ext uri="{BB962C8B-B14F-4D97-AF65-F5344CB8AC3E}">
        <p14:creationId xmlns:p14="http://schemas.microsoft.com/office/powerpoint/2010/main" val="1336687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Build on top of our knowledge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91014492"/>
              </p:ext>
            </p:extLst>
          </p:nvPr>
        </p:nvGraphicFramePr>
        <p:xfrm>
          <a:off x="457200" y="3054928"/>
          <a:ext cx="8229600" cy="296672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txBody>
                  <a:tcPr/>
                </a:tc>
                <a:tc>
                  <a:txBody>
                    <a:bodyPr/>
                    <a:lstStyle/>
                    <a:p>
                      <a:endParaRPr lang="en-US"/>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solidFill>
                            <a:schemeClr val="bg1">
                              <a:lumMod val="50000"/>
                            </a:schemeClr>
                          </a:solidFill>
                        </a:rPr>
                        <a:t>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r>
                        <a:rPr lang="en-US" dirty="0" smtClean="0"/>
                        <a:t>Productive (since b is productive and C is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17</a:t>
            </a:fld>
            <a:endParaRPr lang="en-US"/>
          </a:p>
        </p:txBody>
      </p:sp>
      <p:sp>
        <p:nvSpPr>
          <p:cNvPr id="8" name="Content Placeholder 2"/>
          <p:cNvSpPr txBox="1">
            <a:spLocks/>
          </p:cNvSpPr>
          <p:nvPr/>
        </p:nvSpPr>
        <p:spPr>
          <a:xfrm>
            <a:off x="457200" y="1600200"/>
            <a:ext cx="8229600" cy="17976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Now we know more. Apply this knowledge in a second round through the grammar.</a:t>
            </a:r>
          </a:p>
        </p:txBody>
      </p:sp>
    </p:spTree>
    <p:extLst>
      <p:ext uri="{BB962C8B-B14F-4D97-AF65-F5344CB8AC3E}">
        <p14:creationId xmlns:p14="http://schemas.microsoft.com/office/powerpoint/2010/main" val="2235177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Round three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62202"/>
              </p:ext>
            </p:extLst>
          </p:nvPr>
        </p:nvGraphicFramePr>
        <p:xfrm>
          <a:off x="457200" y="3054928"/>
          <a:ext cx="8229600" cy="32359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r>
                        <a:rPr lang="en-US" dirty="0" smtClean="0"/>
                        <a:t>Productive (since A is productive and B is productive)</a:t>
                      </a:r>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solidFill>
                            <a:schemeClr val="bg1">
                              <a:lumMod val="50000"/>
                            </a:schemeClr>
                          </a:solidFill>
                        </a:rPr>
                        <a:t>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r>
                        <a:rPr lang="en-US" dirty="0" smtClean="0">
                          <a:solidFill>
                            <a:schemeClr val="bg1">
                              <a:lumMod val="50000"/>
                            </a:schemeClr>
                          </a:solidFill>
                        </a:rPr>
                        <a:t>Productive (since b is productive and C is productive)</a:t>
                      </a:r>
                      <a:endParaRPr lang="en-US" dirty="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18</a:t>
            </a:fld>
            <a:endParaRPr lang="en-US"/>
          </a:p>
        </p:txBody>
      </p:sp>
    </p:spTree>
    <p:extLst>
      <p:ext uri="{BB962C8B-B14F-4D97-AF65-F5344CB8AC3E}">
        <p14:creationId xmlns:p14="http://schemas.microsoft.com/office/powerpoint/2010/main" val="974344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Round four</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03086296"/>
              </p:ext>
            </p:extLst>
          </p:nvPr>
        </p:nvGraphicFramePr>
        <p:xfrm>
          <a:off x="457200" y="3054928"/>
          <a:ext cx="8229600" cy="32359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r>
                        <a:rPr lang="en-US" dirty="0" smtClean="0">
                          <a:solidFill>
                            <a:schemeClr val="bg1">
                              <a:lumMod val="50000"/>
                            </a:schemeClr>
                          </a:solidFill>
                        </a:rPr>
                        <a:t>Productive (since A is productive and B is 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solidFill>
                            <a:schemeClr val="bg1">
                              <a:lumMod val="50000"/>
                            </a:schemeClr>
                          </a:solidFill>
                        </a:rPr>
                        <a:t>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r>
                        <a:rPr lang="en-US" dirty="0" smtClean="0">
                          <a:solidFill>
                            <a:schemeClr val="bg1">
                              <a:lumMod val="50000"/>
                            </a:schemeClr>
                          </a:solidFill>
                        </a:rPr>
                        <a:t>Productive (since b is productive and C is productive)</a:t>
                      </a:r>
                      <a:endParaRPr lang="en-US" dirty="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19</a:t>
            </a:fld>
            <a:endParaRPr lang="en-US"/>
          </a:p>
        </p:txBody>
      </p:sp>
      <p:sp>
        <p:nvSpPr>
          <p:cNvPr id="8" name="Content Placeholder 2"/>
          <p:cNvSpPr txBox="1">
            <a:spLocks/>
          </p:cNvSpPr>
          <p:nvPr/>
        </p:nvSpPr>
        <p:spPr>
          <a:xfrm>
            <a:off x="457200" y="1600200"/>
            <a:ext cx="8229600" cy="17976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A fourth round yields nothing new.</a:t>
            </a:r>
            <a:endParaRPr lang="en-US" dirty="0" smtClean="0"/>
          </a:p>
        </p:txBody>
      </p:sp>
    </p:spTree>
    <p:extLst>
      <p:ext uri="{BB962C8B-B14F-4D97-AF65-F5344CB8AC3E}">
        <p14:creationId xmlns:p14="http://schemas.microsoft.com/office/powerpoint/2010/main" val="2652705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t>What are unproductive grammar rules? </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2</a:t>
            </a:fld>
            <a:endParaRPr lang="en-US"/>
          </a:p>
        </p:txBody>
      </p:sp>
    </p:spTree>
    <p:extLst>
      <p:ext uri="{BB962C8B-B14F-4D97-AF65-F5344CB8AC3E}">
        <p14:creationId xmlns:p14="http://schemas.microsoft.com/office/powerpoint/2010/main" val="232482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Recap</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1613678"/>
              </p:ext>
            </p:extLst>
          </p:nvPr>
        </p:nvGraphicFramePr>
        <p:xfrm>
          <a:off x="457200" y="3185560"/>
          <a:ext cx="8229600" cy="32359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r>
                        <a:rPr lang="en-US" dirty="0" smtClean="0">
                          <a:solidFill>
                            <a:schemeClr val="bg1">
                              <a:lumMod val="50000"/>
                            </a:schemeClr>
                          </a:solidFill>
                        </a:rPr>
                        <a:t>Productive (since A is productive and B is 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solidFill>
                            <a:schemeClr val="bg1">
                              <a:lumMod val="50000"/>
                            </a:schemeClr>
                          </a:solidFill>
                        </a:rPr>
                        <a:t>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r>
                        <a:rPr lang="en-US" dirty="0" smtClean="0">
                          <a:solidFill>
                            <a:schemeClr val="bg1">
                              <a:lumMod val="50000"/>
                            </a:schemeClr>
                          </a:solidFill>
                        </a:rPr>
                        <a:t>Productive (since b is productive and C is productive)</a:t>
                      </a:r>
                      <a:endParaRPr lang="en-US" dirty="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20</a:t>
            </a:fld>
            <a:endParaRPr lang="en-US"/>
          </a:p>
        </p:txBody>
      </p:sp>
      <p:sp>
        <p:nvSpPr>
          <p:cNvPr id="8" name="Content Placeholder 2"/>
          <p:cNvSpPr txBox="1">
            <a:spLocks/>
          </p:cNvSpPr>
          <p:nvPr/>
        </p:nvSpPr>
        <p:spPr>
          <a:xfrm>
            <a:off x="457200" y="1600200"/>
            <a:ext cx="8229600" cy="1797627"/>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We now know the rules for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t>, </a:t>
            </a:r>
            <a:r>
              <a:rPr lang="en-US" b="1" dirty="0">
                <a:latin typeface="Courier New" panose="02070309020205020404" pitchFamily="49" charset="0"/>
                <a:cs typeface="Courier New" panose="02070309020205020404" pitchFamily="49" charset="0"/>
                <a:sym typeface="Wingdings" panose="05000000000000000000" pitchFamily="2" charset="2"/>
              </a:rPr>
              <a:t>B</a:t>
            </a:r>
            <a:r>
              <a:rPr lang="en-US" dirty="0" smtClean="0"/>
              <a:t>, </a:t>
            </a:r>
            <a:r>
              <a:rPr lang="en-US" b="1" dirty="0" smtClean="0">
                <a:latin typeface="Courier New" panose="02070309020205020404" pitchFamily="49" charset="0"/>
                <a:cs typeface="Courier New" panose="02070309020205020404" pitchFamily="49" charset="0"/>
              </a:rPr>
              <a:t>C</a:t>
            </a:r>
            <a:r>
              <a:rPr lang="en-US" dirty="0" smtClean="0"/>
              <a:t>, </a:t>
            </a:r>
            <a:r>
              <a:rPr lang="en-US" b="1" dirty="0" smtClean="0">
                <a:latin typeface="Courier New" panose="02070309020205020404" pitchFamily="49" charset="0"/>
                <a:cs typeface="Courier New" panose="02070309020205020404" pitchFamily="49" charset="0"/>
              </a:rPr>
              <a:t>E</a:t>
            </a:r>
            <a:r>
              <a:rPr lang="en-US" dirty="0" smtClean="0"/>
              <a:t> and the rule </a:t>
            </a:r>
            <a:br>
              <a:rPr lang="en-US" dirty="0" smtClean="0"/>
            </a:br>
            <a:r>
              <a:rPr lang="en-US" b="1" dirty="0" smtClean="0">
                <a:latin typeface="Courier New" panose="02070309020205020404" pitchFamily="49" charset="0"/>
                <a:cs typeface="Courier New" panose="02070309020205020404" pitchFamily="49" charset="0"/>
              </a:rPr>
              <a:t>S</a:t>
            </a:r>
            <a:r>
              <a:rPr lang="en-US" dirty="0" smtClean="0">
                <a:latin typeface="Calibri" panose="020F0502020204030204" pitchFamily="34"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a:latin typeface="Calibri" panose="020F0502020204030204" pitchFamily="34" charset="0"/>
                <a:cs typeface="Courier New" panose="02070309020205020404" pitchFamily="49" charset="0"/>
                <a:sym typeface="Wingdings" panose="05000000000000000000" pitchFamily="2" charset="2"/>
              </a:rPr>
              <a:t> </a:t>
            </a:r>
            <a:r>
              <a:rPr lang="en-US" b="1" dirty="0">
                <a:latin typeface="Courier New" panose="02070309020205020404" pitchFamily="49" charset="0"/>
                <a:cs typeface="Courier New" panose="02070309020205020404" pitchFamily="49" charset="0"/>
                <a:sym typeface="Wingdings" panose="05000000000000000000" pitchFamily="2" charset="2"/>
              </a:rPr>
              <a:t>A</a:t>
            </a:r>
            <a:r>
              <a:rPr lang="en-US" b="1" dirty="0">
                <a:latin typeface="Calibri" panose="020F0502020204030204" pitchFamily="34"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a:sym typeface="Wingdings" panose="05000000000000000000" pitchFamily="2" charset="2"/>
              </a:rPr>
              <a:t> </a:t>
            </a:r>
            <a:r>
              <a:rPr lang="en-US" dirty="0" smtClean="0"/>
              <a:t>are productive. The </a:t>
            </a:r>
            <a:r>
              <a:rPr lang="en-US" dirty="0"/>
              <a:t>rules for </a:t>
            </a:r>
            <a:r>
              <a:rPr lang="en-US" b="1" dirty="0" smtClean="0">
                <a:latin typeface="Courier New" panose="02070309020205020404" pitchFamily="49" charset="0"/>
                <a:cs typeface="Courier New" panose="02070309020205020404" pitchFamily="49" charset="0"/>
              </a:rPr>
              <a:t>D</a:t>
            </a:r>
            <a:r>
              <a:rPr lang="en-US" dirty="0" smtClean="0"/>
              <a:t>, </a:t>
            </a:r>
            <a:r>
              <a:rPr lang="en-US" b="1" dirty="0" smtClean="0">
                <a:latin typeface="Courier New" panose="02070309020205020404" pitchFamily="49" charset="0"/>
                <a:cs typeface="Courier New" panose="02070309020205020404" pitchFamily="49" charset="0"/>
              </a:rPr>
              <a:t>F</a:t>
            </a:r>
            <a:r>
              <a:rPr lang="en-US" dirty="0" smtClean="0"/>
              <a:t>, and the rule </a:t>
            </a:r>
            <a:r>
              <a:rPr lang="en-US" b="1" dirty="0" smtClean="0">
                <a:latin typeface="Courier New" panose="02070309020205020404" pitchFamily="49" charset="0"/>
                <a:cs typeface="Courier New" panose="02070309020205020404" pitchFamily="49" charset="0"/>
              </a:rPr>
              <a:t>S</a:t>
            </a:r>
            <a:r>
              <a:rPr lang="en-US" dirty="0" smtClean="0">
                <a:latin typeface="Calibri" panose="020F0502020204030204" pitchFamily="34"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a:latin typeface="Calibri" panose="020F0502020204030204" pitchFamily="34" charset="0"/>
                <a:cs typeface="Courier New" panose="02070309020205020404" pitchFamily="49" charset="0"/>
                <a:sym typeface="Wingdings" panose="05000000000000000000" pitchFamily="2" charset="2"/>
              </a:rPr>
              <a:t> </a:t>
            </a:r>
            <a:r>
              <a:rPr lang="en-US" b="1" dirty="0">
                <a:latin typeface="Courier New" panose="02070309020205020404" pitchFamily="49" charset="0"/>
                <a:cs typeface="Courier New" panose="02070309020205020404" pitchFamily="49" charset="0"/>
                <a:sym typeface="Wingdings" panose="05000000000000000000" pitchFamily="2" charset="2"/>
              </a:rPr>
              <a:t>D</a:t>
            </a:r>
            <a:r>
              <a:rPr lang="en-US" b="1" dirty="0">
                <a:latin typeface="Calibri" panose="020F0502020204030204" pitchFamily="34" charset="0"/>
                <a:cs typeface="Courier New" panose="02070309020205020404" pitchFamily="49" charset="0"/>
                <a:sym typeface="Wingdings" panose="05000000000000000000" pitchFamily="2" charset="2"/>
              </a:rPr>
              <a:t> </a:t>
            </a:r>
            <a:r>
              <a:rPr lang="en-US" b="1" dirty="0">
                <a:latin typeface="Courier New" panose="02070309020205020404" pitchFamily="49" charset="0"/>
                <a:cs typeface="Courier New" panose="02070309020205020404" pitchFamily="49" charset="0"/>
                <a:sym typeface="Wingdings" panose="05000000000000000000" pitchFamily="2" charset="2"/>
              </a:rPr>
              <a:t>E</a:t>
            </a:r>
            <a:r>
              <a:rPr lang="en-US" dirty="0" smtClean="0"/>
              <a:t> are unproductive.</a:t>
            </a:r>
          </a:p>
        </p:txBody>
      </p:sp>
    </p:spTree>
    <p:extLst>
      <p:ext uri="{BB962C8B-B14F-4D97-AF65-F5344CB8AC3E}">
        <p14:creationId xmlns:p14="http://schemas.microsoft.com/office/powerpoint/2010/main" val="3025451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Remove unproductive rules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14005015"/>
              </p:ext>
            </p:extLst>
          </p:nvPr>
        </p:nvGraphicFramePr>
        <p:xfrm>
          <a:off x="457200" y="3793667"/>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txBody>
                  <a:tcPr/>
                </a:tc>
                <a:tc>
                  <a:txBody>
                    <a:bodyPr/>
                    <a:lstStyle/>
                    <a:p>
                      <a:r>
                        <a:rPr lang="en-US" dirty="0" smtClean="0">
                          <a:solidFill>
                            <a:schemeClr val="bg1">
                              <a:lumMod val="50000"/>
                            </a:schemeClr>
                          </a:solidFill>
                        </a:rPr>
                        <a:t>Productive (since A is productive and B is 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solidFill>
                            <a:schemeClr val="bg1">
                              <a:lumMod val="50000"/>
                            </a:schemeClr>
                          </a:solidFill>
                        </a:rPr>
                        <a:t>Productive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r>
                        <a:rPr lang="en-US" dirty="0" smtClean="0">
                          <a:solidFill>
                            <a:schemeClr val="bg1">
                              <a:lumMod val="50000"/>
                            </a:schemeClr>
                          </a:solidFill>
                        </a:rPr>
                        <a:t>Productive (since b is productive and C is productive)</a:t>
                      </a:r>
                      <a:endParaRPr lang="en-US" dirty="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Productive</a:t>
                      </a:r>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21</a:t>
            </a:fld>
            <a:endParaRPr lang="en-US"/>
          </a:p>
        </p:txBody>
      </p:sp>
      <p:sp>
        <p:nvSpPr>
          <p:cNvPr id="8" name="Content Placeholder 2"/>
          <p:cNvSpPr txBox="1">
            <a:spLocks/>
          </p:cNvSpPr>
          <p:nvPr/>
        </p:nvSpPr>
        <p:spPr>
          <a:xfrm>
            <a:off x="457200" y="1600200"/>
            <a:ext cx="8229600" cy="221326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We have pursued all possible avenues for productivity and have not found any possibilities for D, F, and the second rule for S. That means they are unproductive and can be removed from the grammar.</a:t>
            </a:r>
          </a:p>
        </p:txBody>
      </p:sp>
      <p:sp>
        <p:nvSpPr>
          <p:cNvPr id="2" name="TextBox 1"/>
          <p:cNvSpPr txBox="1"/>
          <p:nvPr/>
        </p:nvSpPr>
        <p:spPr>
          <a:xfrm>
            <a:off x="1454727" y="6113208"/>
            <a:ext cx="4700967" cy="369332"/>
          </a:xfrm>
          <a:prstGeom prst="rect">
            <a:avLst/>
          </a:prstGeom>
          <a:solidFill>
            <a:srgbClr val="FF0000"/>
          </a:solidFill>
        </p:spPr>
        <p:txBody>
          <a:bodyPr wrap="none" rtlCol="0">
            <a:spAutoFit/>
          </a:bodyPr>
          <a:lstStyle/>
          <a:p>
            <a:r>
              <a:rPr lang="en-US" dirty="0" smtClean="0">
                <a:solidFill>
                  <a:schemeClr val="bg1"/>
                </a:solidFill>
              </a:rPr>
              <a:t>The grammar after removing unproductive rules</a:t>
            </a:r>
            <a:endParaRPr lang="en-US" dirty="0">
              <a:solidFill>
                <a:schemeClr val="bg1"/>
              </a:solidFill>
            </a:endParaRPr>
          </a:p>
        </p:txBody>
      </p:sp>
    </p:spTree>
    <p:extLst>
      <p:ext uri="{BB962C8B-B14F-4D97-AF65-F5344CB8AC3E}">
        <p14:creationId xmlns:p14="http://schemas.microsoft.com/office/powerpoint/2010/main" val="31719808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Bottom-up process</a:t>
            </a:r>
            <a:endParaRPr lang="en-US" dirty="0"/>
          </a:p>
        </p:txBody>
      </p:sp>
      <p:sp>
        <p:nvSpPr>
          <p:cNvPr id="3" name="Content Placeholder 2"/>
          <p:cNvSpPr>
            <a:spLocks noGrp="1"/>
          </p:cNvSpPr>
          <p:nvPr>
            <p:ph idx="1"/>
          </p:nvPr>
        </p:nvSpPr>
        <p:spPr>
          <a:xfrm>
            <a:off x="457200" y="1763491"/>
            <a:ext cx="8229600" cy="2296886"/>
          </a:xfrm>
        </p:spPr>
        <p:txBody>
          <a:bodyPr/>
          <a:lstStyle/>
          <a:p>
            <a:pPr marL="0" indent="0">
              <a:buNone/>
            </a:pPr>
            <a:r>
              <a:rPr lang="en-US" dirty="0" smtClean="0"/>
              <a:t>Removing the unproductive rules is a bottom-up process: only at the bottom level, where the terminal symbols live, can we know what is productive.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22</a:t>
            </a:fld>
            <a:endParaRPr lang="en-US"/>
          </a:p>
        </p:txBody>
      </p:sp>
    </p:spTree>
    <p:extLst>
      <p:ext uri="{BB962C8B-B14F-4D97-AF65-F5344CB8AC3E}">
        <p14:creationId xmlns:p14="http://schemas.microsoft.com/office/powerpoint/2010/main" val="2653892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 productive rules first</a:t>
            </a:r>
            <a:endParaRPr lang="en-US" dirty="0"/>
          </a:p>
        </p:txBody>
      </p:sp>
      <p:sp>
        <p:nvSpPr>
          <p:cNvPr id="3" name="Content Placeholder 2"/>
          <p:cNvSpPr>
            <a:spLocks noGrp="1"/>
          </p:cNvSpPr>
          <p:nvPr>
            <p:ph idx="1"/>
          </p:nvPr>
        </p:nvSpPr>
        <p:spPr>
          <a:xfrm>
            <a:off x="457200" y="1959439"/>
            <a:ext cx="8229600" cy="3276600"/>
          </a:xfrm>
        </p:spPr>
        <p:txBody>
          <a:bodyPr/>
          <a:lstStyle/>
          <a:p>
            <a:pPr marL="0" indent="0">
              <a:buNone/>
            </a:pPr>
            <a:r>
              <a:rPr lang="en-US" dirty="0" smtClean="0"/>
              <a:t>We found the unproductive rules by finding the productive rules. After finding all productive rules, the other, remaining rules are the unproductive rules.</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23</a:t>
            </a:fld>
            <a:endParaRPr lang="en-US"/>
          </a:p>
        </p:txBody>
      </p:sp>
    </p:spTree>
    <p:extLst>
      <p:ext uri="{BB962C8B-B14F-4D97-AF65-F5344CB8AC3E}">
        <p14:creationId xmlns:p14="http://schemas.microsoft.com/office/powerpoint/2010/main" val="1314438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Knowledge-improving algorithm</a:t>
            </a:r>
            <a:endParaRPr lang="en-US" dirty="0"/>
          </a:p>
        </p:txBody>
      </p:sp>
      <p:sp>
        <p:nvSpPr>
          <p:cNvPr id="3" name="Content Placeholder 2"/>
          <p:cNvSpPr>
            <a:spLocks noGrp="1"/>
          </p:cNvSpPr>
          <p:nvPr>
            <p:ph idx="1"/>
          </p:nvPr>
        </p:nvSpPr>
        <p:spPr>
          <a:xfrm>
            <a:off x="457200" y="1752605"/>
            <a:ext cx="8229600" cy="2438400"/>
          </a:xfrm>
        </p:spPr>
        <p:txBody>
          <a:bodyPr>
            <a:normAutofit/>
          </a:bodyPr>
          <a:lstStyle/>
          <a:p>
            <a:r>
              <a:rPr lang="en-US" dirty="0" smtClean="0"/>
              <a:t>In the previous slides we increased our knowledge with each round.</a:t>
            </a:r>
          </a:p>
          <a:p>
            <a:r>
              <a:rPr lang="en-US" dirty="0"/>
              <a:t>The previous slides </a:t>
            </a:r>
            <a:r>
              <a:rPr lang="en-US" dirty="0" smtClean="0"/>
              <a:t>illustrate a </a:t>
            </a:r>
            <a:r>
              <a:rPr lang="en-US" i="1" dirty="0"/>
              <a:t>closure algorithm</a:t>
            </a:r>
            <a:r>
              <a:rPr lang="en-US" dirty="0" smtClean="0"/>
              <a:t>.</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24</a:t>
            </a:fld>
            <a:endParaRPr lang="en-US"/>
          </a:p>
        </p:txBody>
      </p:sp>
    </p:spTree>
    <p:extLst>
      <p:ext uri="{BB962C8B-B14F-4D97-AF65-F5344CB8AC3E}">
        <p14:creationId xmlns:p14="http://schemas.microsoft.com/office/powerpoint/2010/main" val="3930518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 algorithm</a:t>
            </a:r>
            <a:endParaRPr lang="en-US" dirty="0"/>
          </a:p>
        </p:txBody>
      </p:sp>
      <p:sp>
        <p:nvSpPr>
          <p:cNvPr id="3" name="Content Placeholder 2"/>
          <p:cNvSpPr>
            <a:spLocks noGrp="1"/>
          </p:cNvSpPr>
          <p:nvPr>
            <p:ph idx="1"/>
          </p:nvPr>
        </p:nvSpPr>
        <p:spPr>
          <a:xfrm>
            <a:off x="457200" y="1730832"/>
            <a:ext cx="8229600" cy="4463143"/>
          </a:xfrm>
        </p:spPr>
        <p:txBody>
          <a:bodyPr>
            <a:normAutofit fontScale="85000" lnSpcReduction="10000"/>
          </a:bodyPr>
          <a:lstStyle/>
          <a:p>
            <a:pPr marL="0" indent="0">
              <a:buNone/>
            </a:pPr>
            <a:r>
              <a:rPr lang="en-US" dirty="0" smtClean="0"/>
              <a:t>Closure algorithms are characterized by two components:</a:t>
            </a:r>
          </a:p>
          <a:p>
            <a:pPr marL="971550" lvl="1" indent="-514350">
              <a:buFont typeface="+mj-lt"/>
              <a:buAutoNum type="arabicPeriod"/>
            </a:pPr>
            <a:r>
              <a:rPr lang="en-US" dirty="0" smtClean="0"/>
              <a:t>Initialization: an assessment of what we know initially. </a:t>
            </a:r>
            <a:br>
              <a:rPr lang="en-US" dirty="0" smtClean="0"/>
            </a:br>
            <a:r>
              <a:rPr lang="en-US" dirty="0" smtClean="0"/>
              <a:t>For our problem we knew:</a:t>
            </a:r>
          </a:p>
          <a:p>
            <a:pPr marL="914400" lvl="2" indent="0">
              <a:buNone/>
            </a:pPr>
            <a:r>
              <a:rPr lang="en-US" dirty="0" smtClean="0"/>
              <a:t>       The grammar rules</a:t>
            </a:r>
          </a:p>
          <a:p>
            <a:pPr marL="914400" lvl="2" indent="0">
              <a:buNone/>
            </a:pPr>
            <a:r>
              <a:rPr lang="en-US" dirty="0" smtClean="0"/>
              <a:t>       </a:t>
            </a:r>
            <a:r>
              <a:rPr lang="en-US" dirty="0"/>
              <a:t>T</a:t>
            </a:r>
            <a:r>
              <a:rPr lang="en-US" dirty="0" smtClean="0"/>
              <a:t>erminals and empty are productive</a:t>
            </a:r>
          </a:p>
          <a:p>
            <a:pPr marL="971550" lvl="1" indent="-514350">
              <a:buFont typeface="+mj-lt"/>
              <a:buAutoNum type="arabicPeriod"/>
            </a:pPr>
            <a:r>
              <a:rPr lang="en-US" dirty="0"/>
              <a:t>I</a:t>
            </a:r>
            <a:r>
              <a:rPr lang="en-US" dirty="0" smtClean="0"/>
              <a:t>nference rule: a rule telling how knowledge from several places is to be combined. </a:t>
            </a:r>
            <a:br>
              <a:rPr lang="en-US" dirty="0" smtClean="0"/>
            </a:br>
            <a:r>
              <a:rPr lang="en-US" dirty="0" smtClean="0"/>
              <a:t>The inference rule for our problem was:</a:t>
            </a:r>
          </a:p>
          <a:p>
            <a:pPr marL="914400" lvl="2" indent="0">
              <a:buNone/>
            </a:pPr>
            <a:r>
              <a:rPr lang="en-US" dirty="0" smtClean="0"/>
              <a:t>       If all the right-hand side symbols of a rule are productive, then</a:t>
            </a:r>
            <a:br>
              <a:rPr lang="en-US" dirty="0" smtClean="0"/>
            </a:br>
            <a:r>
              <a:rPr lang="en-US" dirty="0" smtClean="0"/>
              <a:t>       the rule’s left-hand side non-terminal is productive.</a:t>
            </a:r>
          </a:p>
          <a:p>
            <a:pPr marL="0" indent="0">
              <a:buNone/>
            </a:pPr>
            <a:r>
              <a:rPr lang="en-US" dirty="0" smtClean="0"/>
              <a:t>The inference rule is repeated until nothing changes any more. </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25</a:t>
            </a:fld>
            <a:endParaRPr lang="en-US" dirty="0"/>
          </a:p>
        </p:txBody>
      </p:sp>
    </p:spTree>
    <p:extLst>
      <p:ext uri="{BB962C8B-B14F-4D97-AF65-F5344CB8AC3E}">
        <p14:creationId xmlns:p14="http://schemas.microsoft.com/office/powerpoint/2010/main" val="2294240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to misinterpretation</a:t>
            </a:r>
            <a:endParaRPr lang="en-US" dirty="0"/>
          </a:p>
        </p:txBody>
      </p:sp>
      <p:sp>
        <p:nvSpPr>
          <p:cNvPr id="3" name="Content Placeholder 2"/>
          <p:cNvSpPr>
            <a:spLocks noGrp="1"/>
          </p:cNvSpPr>
          <p:nvPr>
            <p:ph idx="1"/>
          </p:nvPr>
        </p:nvSpPr>
        <p:spPr>
          <a:xfrm>
            <a:off x="457200" y="1600201"/>
            <a:ext cx="8229600" cy="1600199"/>
          </a:xfrm>
        </p:spPr>
        <p:txBody>
          <a:bodyPr>
            <a:normAutofit/>
          </a:bodyPr>
          <a:lstStyle/>
          <a:p>
            <a:pPr marL="0" indent="0">
              <a:buNone/>
            </a:pPr>
            <a:r>
              <a:rPr lang="en-US" dirty="0" smtClean="0"/>
              <a:t>The closure algorithm that we used (below) is expressed in natural language. Natural languages are prone to misinterpretation.</a:t>
            </a:r>
            <a:endParaRPr lang="en-US" dirty="0"/>
          </a:p>
        </p:txBody>
      </p:sp>
      <p:sp>
        <p:nvSpPr>
          <p:cNvPr id="4" name="Content Placeholder 2"/>
          <p:cNvSpPr txBox="1">
            <a:spLocks/>
          </p:cNvSpPr>
          <p:nvPr/>
        </p:nvSpPr>
        <p:spPr>
          <a:xfrm>
            <a:off x="533400" y="3703321"/>
            <a:ext cx="5867400" cy="2819399"/>
          </a:xfrm>
          <a:prstGeom prst="rect">
            <a:avLst/>
          </a:prstGeom>
          <a:solidFill>
            <a:schemeClr val="bg1">
              <a:lumMod val="95000"/>
            </a:schemeClr>
          </a:solidFill>
          <a:ln>
            <a:no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smtClean="0"/>
              <a:t>A rule is productive if its right-hand side consists of symbols all of which are productive.</a:t>
            </a:r>
          </a:p>
          <a:p>
            <a:r>
              <a:rPr lang="en-US" sz="2600" smtClean="0"/>
              <a:t>Symbols that are productive:</a:t>
            </a:r>
          </a:p>
          <a:p>
            <a:pPr lvl="1"/>
            <a:r>
              <a:rPr lang="en-US" sz="2100" smtClean="0"/>
              <a:t>Terminal symbols are productive since they produce terminals.</a:t>
            </a:r>
          </a:p>
          <a:p>
            <a:pPr lvl="1"/>
            <a:r>
              <a:rPr lang="en-US" sz="2100" smtClean="0"/>
              <a:t>Empty is productive since it produces the empty string.</a:t>
            </a:r>
          </a:p>
          <a:p>
            <a:pPr lvl="1"/>
            <a:r>
              <a:rPr lang="en-US" sz="2100" smtClean="0"/>
              <a:t>A non-terminal is productive if there is a productive rule for it.</a:t>
            </a:r>
            <a:endParaRPr lang="en-US" sz="2100" dirty="0"/>
          </a:p>
        </p:txBody>
      </p:sp>
      <p:sp>
        <p:nvSpPr>
          <p:cNvPr id="5" name="TextBox 4"/>
          <p:cNvSpPr txBox="1"/>
          <p:nvPr/>
        </p:nvSpPr>
        <p:spPr>
          <a:xfrm>
            <a:off x="533400" y="3322321"/>
            <a:ext cx="3793731" cy="400110"/>
          </a:xfrm>
          <a:prstGeom prst="rect">
            <a:avLst/>
          </a:prstGeom>
          <a:noFill/>
        </p:spPr>
        <p:txBody>
          <a:bodyPr wrap="none" rtlCol="0">
            <a:spAutoFit/>
          </a:bodyPr>
          <a:lstStyle/>
          <a:p>
            <a:r>
              <a:rPr lang="en-US" sz="2000" b="1" dirty="0" smtClean="0"/>
              <a:t>Algorithm to find productive rules</a:t>
            </a:r>
            <a:endParaRPr lang="en-US" sz="2000" b="1" dirty="0"/>
          </a:p>
        </p:txBody>
      </p:sp>
      <p:sp>
        <p:nvSpPr>
          <p:cNvPr id="6"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26</a:t>
            </a:fld>
            <a:endParaRPr lang="en-US" dirty="0"/>
          </a:p>
        </p:txBody>
      </p:sp>
    </p:spTree>
    <p:extLst>
      <p:ext uri="{BB962C8B-B14F-4D97-AF65-F5344CB8AC3E}">
        <p14:creationId xmlns:p14="http://schemas.microsoft.com/office/powerpoint/2010/main" val="1611465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Razor-sharp precision desired</a:t>
            </a:r>
            <a:endParaRPr lang="en-US" dirty="0"/>
          </a:p>
        </p:txBody>
      </p:sp>
      <p:sp>
        <p:nvSpPr>
          <p:cNvPr id="3" name="Content Placeholder 2"/>
          <p:cNvSpPr>
            <a:spLocks noGrp="1"/>
          </p:cNvSpPr>
          <p:nvPr>
            <p:ph idx="1"/>
          </p:nvPr>
        </p:nvSpPr>
        <p:spPr>
          <a:xfrm>
            <a:off x="457200" y="1863090"/>
            <a:ext cx="8229600" cy="1805940"/>
          </a:xfrm>
        </p:spPr>
        <p:txBody>
          <a:bodyPr>
            <a:normAutofit/>
          </a:bodyPr>
          <a:lstStyle/>
          <a:p>
            <a:pPr marL="0" indent="0">
              <a:buNone/>
            </a:pPr>
            <a:r>
              <a:rPr lang="en-US" dirty="0" smtClean="0"/>
              <a:t>The following slides present a formal, succinct, precise algorithm for finding productive non-terminals.</a:t>
            </a:r>
          </a:p>
        </p:txBody>
      </p:sp>
    </p:spTree>
    <p:extLst>
      <p:ext uri="{BB962C8B-B14F-4D97-AF65-F5344CB8AC3E}">
        <p14:creationId xmlns:p14="http://schemas.microsoft.com/office/powerpoint/2010/main" val="316953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Avoid Ambiguity</a:t>
            </a:r>
            <a:endParaRPr lang="en-US" dirty="0"/>
          </a:p>
        </p:txBody>
      </p:sp>
      <p:sp>
        <p:nvSpPr>
          <p:cNvPr id="3" name="Content Placeholder 2"/>
          <p:cNvSpPr>
            <a:spLocks noGrp="1"/>
          </p:cNvSpPr>
          <p:nvPr>
            <p:ph idx="1"/>
          </p:nvPr>
        </p:nvSpPr>
        <p:spPr/>
        <p:txBody>
          <a:bodyPr>
            <a:normAutofit lnSpcReduction="10000"/>
          </a:bodyPr>
          <a:lstStyle/>
          <a:p>
            <a:r>
              <a:rPr lang="en-US" altLang="en-US" dirty="0" smtClean="0"/>
              <a:t>Where possible it is desirable to express things mathematically, using equations.  Why?  Because an equation avoids the clumsiness and ambiguity of verbal descriptions.</a:t>
            </a:r>
          </a:p>
          <a:p>
            <a:r>
              <a:rPr lang="en-US" altLang="en-US" dirty="0" smtClean="0"/>
              <a:t>Likewise, where possible it is desirable to express algorithms formally, using standardized symbols.  Why?  Because standardized symbols avoids the clumsiness and ambiguity of verbal descriptions.</a:t>
            </a:r>
          </a:p>
        </p:txBody>
      </p:sp>
    </p:spTree>
    <p:extLst>
      <p:ext uri="{BB962C8B-B14F-4D97-AF65-F5344CB8AC3E}">
        <p14:creationId xmlns:p14="http://schemas.microsoft.com/office/powerpoint/2010/main" val="269293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Identify rules with the form: X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dirty="0" smtClean="0"/>
              <a:t>a</a:t>
            </a:r>
            <a:endParaRPr lang="en-US" dirty="0"/>
          </a:p>
        </p:txBody>
      </p:sp>
      <p:grpSp>
        <p:nvGrpSpPr>
          <p:cNvPr id="7" name="Group 6"/>
          <p:cNvGrpSpPr/>
          <p:nvPr/>
        </p:nvGrpSpPr>
        <p:grpSpPr>
          <a:xfrm>
            <a:off x="228600" y="1752600"/>
            <a:ext cx="5867400" cy="3200399"/>
            <a:chOff x="533400" y="3505201"/>
            <a:chExt cx="5867400" cy="3200399"/>
          </a:xfrm>
        </p:grpSpPr>
        <p:sp>
          <p:nvSpPr>
            <p:cNvPr id="4" name="Content Placeholder 2"/>
            <p:cNvSpPr txBox="1">
              <a:spLocks/>
            </p:cNvSpPr>
            <p:nvPr/>
          </p:nvSpPr>
          <p:spPr>
            <a:xfrm>
              <a:off x="533400" y="3886201"/>
              <a:ext cx="5867400" cy="2819399"/>
            </a:xfrm>
            <a:prstGeom prst="rect">
              <a:avLst/>
            </a:prstGeom>
            <a:solidFill>
              <a:schemeClr val="bg1">
                <a:lumMod val="95000"/>
              </a:schemeClr>
            </a:solidFill>
            <a:ln>
              <a:no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dirty="0" smtClean="0">
                  <a:solidFill>
                    <a:schemeClr val="bg1">
                      <a:lumMod val="50000"/>
                    </a:schemeClr>
                  </a:solidFill>
                </a:rPr>
                <a:t>A rule is productive if its right-hand side consists of symbols all of which are productive.</a:t>
              </a:r>
            </a:p>
            <a:p>
              <a:r>
                <a:rPr lang="en-US" sz="2600" dirty="0" smtClean="0">
                  <a:solidFill>
                    <a:schemeClr val="bg1">
                      <a:lumMod val="50000"/>
                    </a:schemeClr>
                  </a:solidFill>
                </a:rPr>
                <a:t>Symbols that are productive:</a:t>
              </a:r>
            </a:p>
            <a:p>
              <a:pPr lvl="1"/>
              <a:r>
                <a:rPr lang="en-US" sz="2100" dirty="0" smtClean="0"/>
                <a:t>Terminal symbols are productive since they produce terminals.</a:t>
              </a:r>
            </a:p>
            <a:p>
              <a:pPr lvl="1"/>
              <a:r>
                <a:rPr lang="en-US" sz="2100" dirty="0" smtClean="0"/>
                <a:t>Empty is productive since it produces the empty string.</a:t>
              </a:r>
            </a:p>
            <a:p>
              <a:pPr lvl="1"/>
              <a:r>
                <a:rPr lang="en-US" sz="2100" dirty="0" smtClean="0">
                  <a:solidFill>
                    <a:schemeClr val="bg1">
                      <a:lumMod val="50000"/>
                    </a:schemeClr>
                  </a:solidFill>
                </a:rPr>
                <a:t>A non-terminal is productive if there is a productive rule for it.</a:t>
              </a:r>
              <a:endParaRPr lang="en-US" sz="2100" dirty="0">
                <a:solidFill>
                  <a:schemeClr val="bg1">
                    <a:lumMod val="50000"/>
                  </a:schemeClr>
                </a:solidFill>
              </a:endParaRPr>
            </a:p>
          </p:txBody>
        </p:sp>
        <p:sp>
          <p:nvSpPr>
            <p:cNvPr id="5" name="TextBox 4"/>
            <p:cNvSpPr txBox="1"/>
            <p:nvPr/>
          </p:nvSpPr>
          <p:spPr>
            <a:xfrm>
              <a:off x="533400" y="3505201"/>
              <a:ext cx="3793731" cy="400110"/>
            </a:xfrm>
            <a:prstGeom prst="rect">
              <a:avLst/>
            </a:prstGeom>
            <a:noFill/>
          </p:spPr>
          <p:txBody>
            <a:bodyPr wrap="none" rtlCol="0">
              <a:spAutoFit/>
            </a:bodyPr>
            <a:lstStyle/>
            <a:p>
              <a:r>
                <a:rPr lang="en-US" sz="2000" b="1" dirty="0" smtClean="0">
                  <a:solidFill>
                    <a:schemeClr val="bg1">
                      <a:lumMod val="50000"/>
                    </a:schemeClr>
                  </a:solidFill>
                </a:rPr>
                <a:t>Algorithm to find productive rules</a:t>
              </a:r>
              <a:endParaRPr lang="en-US" sz="2000" b="1" dirty="0">
                <a:solidFill>
                  <a:schemeClr val="bg1">
                    <a:lumMod val="50000"/>
                  </a:schemeClr>
                </a:solidFill>
              </a:endParaRPr>
            </a:p>
          </p:txBody>
        </p:sp>
      </p:grpSp>
      <p:sp>
        <p:nvSpPr>
          <p:cNvPr id="8"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29</a:t>
            </a:fld>
            <a:endParaRPr lang="en-US" dirty="0"/>
          </a:p>
        </p:txBody>
      </p:sp>
      <p:sp>
        <p:nvSpPr>
          <p:cNvPr id="9" name="Right Brace 8"/>
          <p:cNvSpPr/>
          <p:nvPr/>
        </p:nvSpPr>
        <p:spPr>
          <a:xfrm>
            <a:off x="6172200" y="3200400"/>
            <a:ext cx="228600" cy="1028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400800" y="3272790"/>
            <a:ext cx="2743200" cy="1477328"/>
          </a:xfrm>
          <a:prstGeom prst="rect">
            <a:avLst/>
          </a:prstGeom>
          <a:noFill/>
        </p:spPr>
        <p:txBody>
          <a:bodyPr wrap="square" rtlCol="0">
            <a:spAutoFit/>
          </a:bodyPr>
          <a:lstStyle/>
          <a:p>
            <a:r>
              <a:rPr lang="en-US" dirty="0" smtClean="0"/>
              <a:t>Identify rules that use just terminal symbols or </a:t>
            </a:r>
            <a:r>
              <a:rPr lang="el-GR" dirty="0" smtClean="0">
                <a:latin typeface="Cambria Math" panose="02040503050406030204" pitchFamily="18" charset="0"/>
                <a:ea typeface="Cambria Math" panose="02040503050406030204" pitchFamily="18" charset="0"/>
              </a:rPr>
              <a:t>ε </a:t>
            </a:r>
            <a:r>
              <a:rPr lang="en-US" dirty="0" smtClean="0">
                <a:ea typeface="Cambria Math" panose="02040503050406030204" pitchFamily="18" charset="0"/>
              </a:rPr>
              <a:t>(empty)</a:t>
            </a:r>
            <a:r>
              <a:rPr lang="en-US" dirty="0" smtClean="0"/>
              <a:t>. Create a set consisting of the rules’ non-terminals.</a:t>
            </a:r>
            <a:endParaRPr lang="en-US" dirty="0"/>
          </a:p>
        </p:txBody>
      </p:sp>
    </p:spTree>
    <p:extLst>
      <p:ext uri="{BB962C8B-B14F-4D97-AF65-F5344CB8AC3E}">
        <p14:creationId xmlns:p14="http://schemas.microsoft.com/office/powerpoint/2010/main" val="10410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50000"/>
                  </a:schemeClr>
                </a:solidFill>
              </a:rPr>
              <a:t>What are unproductive grammar rules? </a:t>
            </a:r>
          </a:p>
          <a:p>
            <a:pPr marL="971550" lvl="1" indent="-514350">
              <a:buFont typeface="+mj-lt"/>
              <a:buAutoNum type="arabicPeriod"/>
            </a:pPr>
            <a:r>
              <a:rPr lang="en-US" dirty="0" smtClean="0"/>
              <a:t>Why remove unproductive rules?</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3</a:t>
            </a:fld>
            <a:endParaRPr lang="en-US"/>
          </a:p>
        </p:txBody>
      </p:sp>
    </p:spTree>
    <p:extLst>
      <p:ext uri="{BB962C8B-B14F-4D97-AF65-F5344CB8AC3E}">
        <p14:creationId xmlns:p14="http://schemas.microsoft.com/office/powerpoint/2010/main" val="95847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Symbols we will use</a:t>
            </a:r>
            <a:endParaRPr lang="en-US" dirty="0"/>
          </a:p>
        </p:txBody>
      </p:sp>
      <p:sp>
        <p:nvSpPr>
          <p:cNvPr id="3" name="Content Placeholder 2"/>
          <p:cNvSpPr>
            <a:spLocks noGrp="1"/>
          </p:cNvSpPr>
          <p:nvPr>
            <p:ph idx="1"/>
          </p:nvPr>
        </p:nvSpPr>
        <p:spPr>
          <a:xfrm>
            <a:off x="457200" y="1600200"/>
            <a:ext cx="8229600" cy="2736669"/>
          </a:xfrm>
        </p:spPr>
        <p:txBody>
          <a:bodyPr>
            <a:normAutofit/>
          </a:bodyPr>
          <a:lstStyle/>
          <a:p>
            <a:pPr marL="0" indent="0">
              <a:buNone/>
            </a:pPr>
            <a:r>
              <a:rPr lang="en-US" dirty="0" smtClean="0"/>
              <a:t>Let:</a:t>
            </a:r>
            <a:br>
              <a:rPr lang="en-US" dirty="0" smtClean="0"/>
            </a:br>
            <a:r>
              <a:rPr lang="en-US" b="1" dirty="0" smtClean="0"/>
              <a:t>V</a:t>
            </a:r>
            <a:r>
              <a:rPr lang="en-US" b="1" baseline="-25000" dirty="0" smtClean="0"/>
              <a:t>N</a:t>
            </a:r>
            <a:r>
              <a:rPr lang="en-US" dirty="0" smtClean="0"/>
              <a:t> denote the set of non-terminal symbols</a:t>
            </a:r>
            <a:br>
              <a:rPr lang="en-US" dirty="0" smtClean="0"/>
            </a:br>
            <a:r>
              <a:rPr lang="en-US" b="1" dirty="0" smtClean="0"/>
              <a:t>V</a:t>
            </a:r>
            <a:r>
              <a:rPr lang="en-US" b="1" baseline="-25000" dirty="0" smtClean="0"/>
              <a:t>T</a:t>
            </a:r>
            <a:r>
              <a:rPr lang="en-US" dirty="0" smtClean="0"/>
              <a:t> the set of terminal symbols</a:t>
            </a:r>
            <a:br>
              <a:rPr lang="en-US" dirty="0" smtClean="0"/>
            </a:br>
            <a:r>
              <a:rPr lang="en-US" b="1" dirty="0" smtClean="0"/>
              <a:t>S</a:t>
            </a:r>
            <a:r>
              <a:rPr lang="en-US" dirty="0" smtClean="0"/>
              <a:t> the start symbol</a:t>
            </a:r>
            <a:br>
              <a:rPr lang="en-US" dirty="0" smtClean="0"/>
            </a:br>
            <a:r>
              <a:rPr lang="en-US" b="1" dirty="0" smtClean="0"/>
              <a:t>F</a:t>
            </a:r>
            <a:r>
              <a:rPr lang="en-US" dirty="0" smtClean="0"/>
              <a:t> the production rules</a:t>
            </a:r>
          </a:p>
          <a:p>
            <a:endParaRPr lang="en-US" dirty="0"/>
          </a:p>
        </p:txBody>
      </p:sp>
      <p:sp>
        <p:nvSpPr>
          <p:cNvPr id="5" name="Slide Number Placeholder 4"/>
          <p:cNvSpPr>
            <a:spLocks noGrp="1"/>
          </p:cNvSpPr>
          <p:nvPr>
            <p:ph type="sldNum" sz="quarter" idx="12"/>
          </p:nvPr>
        </p:nvSpPr>
        <p:spPr/>
        <p:txBody>
          <a:bodyPr/>
          <a:lstStyle/>
          <a:p>
            <a:fld id="{6E48A2AE-B20F-427A-8870-6F82386E0A82}" type="slidenum">
              <a:rPr lang="en-US" smtClean="0"/>
              <a:t>30</a:t>
            </a:fld>
            <a:endParaRPr lang="en-US"/>
          </a:p>
        </p:txBody>
      </p:sp>
    </p:spTree>
    <p:extLst>
      <p:ext uri="{BB962C8B-B14F-4D97-AF65-F5344CB8AC3E}">
        <p14:creationId xmlns:p14="http://schemas.microsoft.com/office/powerpoint/2010/main" val="13774159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Transformation to a precise expression</a:t>
            </a:r>
            <a:endParaRPr lang="en-US" dirty="0"/>
          </a:p>
        </p:txBody>
      </p:sp>
      <p:sp>
        <p:nvSpPr>
          <p:cNvPr id="6" name="Down Arrow 5"/>
          <p:cNvSpPr/>
          <p:nvPr/>
        </p:nvSpPr>
        <p:spPr>
          <a:xfrm>
            <a:off x="4114800" y="2651760"/>
            <a:ext cx="3810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09800" y="3343870"/>
            <a:ext cx="4572000" cy="923330"/>
          </a:xfrm>
          <a:prstGeom prst="rect">
            <a:avLst/>
          </a:prstGeom>
          <a:noFill/>
        </p:spPr>
        <p:txBody>
          <a:bodyPr wrap="square" rtlCol="0">
            <a:spAutoFit/>
          </a:bodyPr>
          <a:lstStyle/>
          <a:p>
            <a:r>
              <a:rPr lang="en-US" dirty="0" smtClean="0"/>
              <a:t>Identify rules that use just terminal symbols or </a:t>
            </a:r>
            <a:r>
              <a:rPr lang="el-GR" dirty="0" smtClean="0">
                <a:latin typeface="Cambria Math" panose="02040503050406030204" pitchFamily="18" charset="0"/>
                <a:ea typeface="Cambria Math" panose="02040503050406030204" pitchFamily="18" charset="0"/>
              </a:rPr>
              <a:t>ε </a:t>
            </a:r>
            <a:r>
              <a:rPr lang="en-US" dirty="0" smtClean="0">
                <a:ea typeface="Cambria Math" panose="02040503050406030204" pitchFamily="18" charset="0"/>
              </a:rPr>
              <a:t>(empty)</a:t>
            </a:r>
            <a:r>
              <a:rPr lang="en-US" dirty="0" smtClean="0"/>
              <a:t>. Create a set consisting of the rules’ non-terminals.</a:t>
            </a:r>
            <a:endParaRPr lang="en-US" dirty="0"/>
          </a:p>
        </p:txBody>
      </p:sp>
      <p:sp>
        <p:nvSpPr>
          <p:cNvPr id="8" name="Rectangle 7"/>
          <p:cNvSpPr/>
          <p:nvPr/>
        </p:nvSpPr>
        <p:spPr>
          <a:xfrm>
            <a:off x="2209800" y="1676400"/>
            <a:ext cx="4572000" cy="923330"/>
          </a:xfrm>
          <a:prstGeom prst="rect">
            <a:avLst/>
          </a:prstGeom>
        </p:spPr>
        <p:txBody>
          <a:bodyPr>
            <a:spAutoFit/>
          </a:bodyPr>
          <a:lstStyle/>
          <a:p>
            <a:r>
              <a:rPr lang="en-US" dirty="0" smtClean="0"/>
              <a:t>Terminal symbols are productive since they produce terminals. Empty is productive since it produces the empty string.</a:t>
            </a:r>
            <a:endParaRPr lang="en-US" dirty="0"/>
          </a:p>
        </p:txBody>
      </p:sp>
      <p:sp>
        <p:nvSpPr>
          <p:cNvPr id="9" name="Rectangle 8"/>
          <p:cNvSpPr/>
          <p:nvPr/>
        </p:nvSpPr>
        <p:spPr>
          <a:xfrm>
            <a:off x="2209800" y="5193268"/>
            <a:ext cx="3772571" cy="369332"/>
          </a:xfrm>
          <a:prstGeom prst="rect">
            <a:avLst/>
          </a:prstGeom>
        </p:spPr>
        <p:txBody>
          <a:bodyPr wrap="none">
            <a:spAutoFit/>
          </a:bodyPr>
          <a:lstStyle/>
          <a:p>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Cambria Math" panose="02040503050406030204" pitchFamily="18" charset="0"/>
                <a:ea typeface="Cambria Math" panose="02040503050406030204" pitchFamily="18" charset="0"/>
              </a:rPr>
              <a:t>|</a:t>
            </a:r>
            <a:r>
              <a:rPr lang="en-US" dirty="0" smtClean="0"/>
              <a:t>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sym typeface="Wingdings" panose="05000000000000000000" pitchFamily="2" charset="2"/>
              </a:rPr>
              <a:t>F for some P</a:t>
            </a:r>
            <a:r>
              <a:rPr lang="en-US" dirty="0" smtClean="0">
                <a:latin typeface="Cambria Math" panose="02040503050406030204" pitchFamily="18" charset="0"/>
                <a:ea typeface="Cambria Math" panose="02040503050406030204" pitchFamily="18" charset="0"/>
              </a:rPr>
              <a:t> ∈ V</a:t>
            </a:r>
            <a:r>
              <a:rPr lang="en-US" baseline="-25000" dirty="0" smtClean="0">
                <a:latin typeface="Cambria Math" panose="02040503050406030204" pitchFamily="18" charset="0"/>
                <a:ea typeface="Cambria Math" panose="02040503050406030204" pitchFamily="18" charset="0"/>
              </a:rPr>
              <a:t>T</a:t>
            </a:r>
            <a:r>
              <a:rPr lang="en-US" dirty="0" smtClean="0">
                <a:latin typeface="Cambria Math" panose="02040503050406030204" pitchFamily="18" charset="0"/>
                <a:ea typeface="Cambria Math" panose="02040503050406030204" pitchFamily="18" charset="0"/>
              </a:rPr>
              <a:t>*</a:t>
            </a:r>
            <a:r>
              <a:rPr lang="en-US" dirty="0" smtClean="0">
                <a:latin typeface="Cambria Math" panose="02040503050406030204" pitchFamily="18" charset="0"/>
                <a:ea typeface="Cambria Math" panose="02040503050406030204" pitchFamily="18" charset="0"/>
                <a:sym typeface="Wingdings" panose="05000000000000000000" pitchFamily="2" charset="2"/>
              </a:rPr>
              <a:t>}</a:t>
            </a:r>
            <a:endParaRPr lang="en-US" dirty="0"/>
          </a:p>
        </p:txBody>
      </p:sp>
      <p:sp>
        <p:nvSpPr>
          <p:cNvPr id="10" name="Down Arrow 9"/>
          <p:cNvSpPr/>
          <p:nvPr/>
        </p:nvSpPr>
        <p:spPr>
          <a:xfrm>
            <a:off x="4114800" y="4358640"/>
            <a:ext cx="3810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914400" y="5791200"/>
            <a:ext cx="6934200" cy="923330"/>
          </a:xfrm>
          <a:prstGeom prst="rect">
            <a:avLst/>
          </a:prstGeom>
          <a:noFill/>
        </p:spPr>
        <p:txBody>
          <a:bodyPr wrap="square" rtlCol="0">
            <a:spAutoFit/>
          </a:bodyPr>
          <a:lstStyle/>
          <a:p>
            <a:r>
              <a:rPr lang="en-US" dirty="0" smtClean="0"/>
              <a:t>“</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is the set of non-terminals </a:t>
            </a:r>
            <a:r>
              <a:rPr lang="en-US" dirty="0" smtClean="0">
                <a:latin typeface="Cambria Math" panose="02040503050406030204" pitchFamily="18" charset="0"/>
                <a:ea typeface="Cambria Math" panose="02040503050406030204" pitchFamily="18" charset="0"/>
              </a:rPr>
              <a:t>X</a:t>
            </a:r>
            <a:r>
              <a:rPr lang="en-US" dirty="0" smtClean="0"/>
              <a:t> such that </a:t>
            </a:r>
            <a:r>
              <a:rPr lang="en-US" dirty="0" smtClean="0">
                <a:latin typeface="Cambria Math" panose="02040503050406030204" pitchFamily="18" charset="0"/>
                <a:ea typeface="Cambria Math" panose="02040503050406030204" pitchFamily="18" charset="0"/>
              </a:rPr>
              <a:t>X</a:t>
            </a:r>
            <a:r>
              <a:rPr lang="en-US" dirty="0" smtClean="0"/>
              <a:t> has the form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dirty="0" smtClean="0">
                <a:sym typeface="Wingdings" panose="05000000000000000000" pitchFamily="2" charset="2"/>
              </a:rPr>
              <a:t>, the rule is one of the grammar rules </a:t>
            </a:r>
            <a:r>
              <a:rPr lang="en-US" dirty="0" smtClean="0">
                <a:latin typeface="Cambria Math" panose="02040503050406030204" pitchFamily="18" charset="0"/>
                <a:ea typeface="Cambria Math" panose="02040503050406030204" pitchFamily="18" charset="0"/>
                <a:sym typeface="Wingdings" panose="05000000000000000000" pitchFamily="2" charset="2"/>
              </a:rPr>
              <a:t>F</a:t>
            </a:r>
            <a:r>
              <a:rPr lang="en-US" dirty="0" smtClean="0">
                <a:ea typeface="Cambria Math" panose="02040503050406030204" pitchFamily="18" charset="0"/>
                <a:sym typeface="Wingdings" panose="05000000000000000000" pitchFamily="2" charset="2"/>
              </a:rPr>
              <a:t>,</a:t>
            </a:r>
            <a:r>
              <a:rPr lang="en-US" dirty="0" smtClean="0">
                <a:sym typeface="Wingdings" panose="05000000000000000000" pitchFamily="2" charset="2"/>
              </a:rPr>
              <a:t> and </a:t>
            </a:r>
            <a:r>
              <a:rPr lang="en-US"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dirty="0" smtClean="0">
                <a:sym typeface="Wingdings" panose="05000000000000000000" pitchFamily="2" charset="2"/>
              </a:rPr>
              <a:t> is zero or more terminal symbols </a:t>
            </a:r>
            <a:r>
              <a:rPr lang="en-US" dirty="0" smtClean="0">
                <a:latin typeface="Cambria Math" panose="02040503050406030204" pitchFamily="18" charset="0"/>
                <a:ea typeface="Cambria Math" panose="02040503050406030204" pitchFamily="18" charset="0"/>
              </a:rPr>
              <a:t>V</a:t>
            </a:r>
            <a:r>
              <a:rPr lang="en-US" baseline="-25000" dirty="0" smtClean="0">
                <a:latin typeface="Cambria Math" panose="02040503050406030204" pitchFamily="18" charset="0"/>
                <a:ea typeface="Cambria Math" panose="02040503050406030204" pitchFamily="18" charset="0"/>
              </a:rPr>
              <a:t>T</a:t>
            </a:r>
            <a:r>
              <a:rPr lang="en-US" dirty="0" smtClean="0">
                <a:latin typeface="Cambria Math" panose="02040503050406030204" pitchFamily="18" charset="0"/>
                <a:ea typeface="Cambria Math" panose="02040503050406030204" pitchFamily="18" charset="0"/>
              </a:rPr>
              <a:t>* </a:t>
            </a:r>
            <a:r>
              <a:rPr lang="en-US" dirty="0" smtClean="0">
                <a:sym typeface="Wingdings" panose="05000000000000000000" pitchFamily="2" charset="2"/>
              </a:rPr>
              <a:t>”</a:t>
            </a:r>
            <a:endParaRPr lang="en-US" dirty="0"/>
          </a:p>
        </p:txBody>
      </p:sp>
      <p:sp>
        <p:nvSpPr>
          <p:cNvPr id="12"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31</a:t>
            </a:fld>
            <a:endParaRPr lang="en-US" dirty="0"/>
          </a:p>
        </p:txBody>
      </p:sp>
    </p:spTree>
    <p:extLst>
      <p:ext uri="{BB962C8B-B14F-4D97-AF65-F5344CB8AC3E}">
        <p14:creationId xmlns:p14="http://schemas.microsoft.com/office/powerpoint/2010/main" val="7999439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for our example grammar</a:t>
            </a:r>
            <a:endParaRPr lang="en-US" dirty="0"/>
          </a:p>
        </p:txBody>
      </p:sp>
      <p:sp>
        <p:nvSpPr>
          <p:cNvPr id="3" name="TextBox 2"/>
          <p:cNvSpPr txBox="1"/>
          <p:nvPr/>
        </p:nvSpPr>
        <p:spPr>
          <a:xfrm>
            <a:off x="4867894" y="1882676"/>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sp>
        <p:nvSpPr>
          <p:cNvPr id="4" name="Rectangle 3"/>
          <p:cNvSpPr/>
          <p:nvPr/>
        </p:nvSpPr>
        <p:spPr>
          <a:xfrm>
            <a:off x="2286000" y="4648200"/>
            <a:ext cx="3772571" cy="923330"/>
          </a:xfrm>
          <a:prstGeom prst="rect">
            <a:avLst/>
          </a:prstGeom>
        </p:spPr>
        <p:txBody>
          <a:bodyPr wrap="none">
            <a:spAutoFit/>
          </a:bodyPr>
          <a:lstStyle/>
          <a:p>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Cambria Math" panose="02040503050406030204" pitchFamily="18" charset="0"/>
                <a:ea typeface="Cambria Math" panose="02040503050406030204" pitchFamily="18" charset="0"/>
              </a:rPr>
              <a:t>|</a:t>
            </a:r>
            <a:r>
              <a:rPr lang="en-US" dirty="0" smtClean="0"/>
              <a:t>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sym typeface="Wingdings" panose="05000000000000000000" pitchFamily="2" charset="2"/>
              </a:rPr>
              <a:t>F for some P</a:t>
            </a:r>
            <a:r>
              <a:rPr lang="en-US" dirty="0" smtClean="0">
                <a:latin typeface="Cambria Math" panose="02040503050406030204" pitchFamily="18" charset="0"/>
                <a:ea typeface="Cambria Math" panose="02040503050406030204" pitchFamily="18" charset="0"/>
              </a:rPr>
              <a:t> ∈ V</a:t>
            </a:r>
            <a:r>
              <a:rPr lang="en-US" baseline="-25000" dirty="0" smtClean="0">
                <a:latin typeface="Cambria Math" panose="02040503050406030204" pitchFamily="18" charset="0"/>
                <a:ea typeface="Cambria Math" panose="02040503050406030204" pitchFamily="18" charset="0"/>
              </a:rPr>
              <a:t>T</a:t>
            </a:r>
            <a:r>
              <a:rPr lang="en-US" dirty="0" smtClean="0">
                <a:latin typeface="Cambria Math" panose="02040503050406030204" pitchFamily="18" charset="0"/>
                <a:ea typeface="Cambria Math" panose="02040503050406030204" pitchFamily="18" charset="0"/>
              </a:rPr>
              <a:t>*</a:t>
            </a:r>
            <a:r>
              <a:rPr lang="en-US" dirty="0" smtClean="0">
                <a:latin typeface="Cambria Math" panose="02040503050406030204" pitchFamily="18" charset="0"/>
                <a:ea typeface="Cambria Math" panose="02040503050406030204" pitchFamily="18" charset="0"/>
                <a:sym typeface="Wingdings" panose="05000000000000000000" pitchFamily="2" charset="2"/>
              </a:rPr>
              <a:t>}</a:t>
            </a:r>
          </a:p>
          <a:p>
            <a:endParaRPr lang="en-US" dirty="0">
              <a:latin typeface="Cambria Math" panose="02040503050406030204" pitchFamily="18" charset="0"/>
              <a:ea typeface="Cambria Math" panose="02040503050406030204" pitchFamily="18" charset="0"/>
              <a:sym typeface="Wingdings" panose="05000000000000000000" pitchFamily="2" charset="2"/>
            </a:endParaRPr>
          </a:p>
          <a:p>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 </a:t>
            </a:r>
            <a:r>
              <a:rPr lang="en-US" dirty="0" smtClean="0">
                <a:latin typeface="Cambria Math" panose="02040503050406030204" pitchFamily="18" charset="0"/>
                <a:ea typeface="Cambria Math" panose="02040503050406030204" pitchFamily="18" charset="0"/>
              </a:rPr>
              <a:t>{ A, C, E }</a:t>
            </a:r>
            <a:endParaRPr lang="en-US" dirty="0"/>
          </a:p>
        </p:txBody>
      </p:sp>
      <p:cxnSp>
        <p:nvCxnSpPr>
          <p:cNvPr id="6" name="Straight Arrow Connector 5"/>
          <p:cNvCxnSpPr/>
          <p:nvPr/>
        </p:nvCxnSpPr>
        <p:spPr>
          <a:xfrm flipV="1">
            <a:off x="3872931" y="2667000"/>
            <a:ext cx="994963" cy="369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872931" y="3036838"/>
            <a:ext cx="994963" cy="87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872931" y="3036838"/>
            <a:ext cx="994963" cy="620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53530" y="2819400"/>
            <a:ext cx="2971801" cy="923330"/>
          </a:xfrm>
          <a:prstGeom prst="rect">
            <a:avLst/>
          </a:prstGeom>
          <a:noFill/>
        </p:spPr>
        <p:txBody>
          <a:bodyPr wrap="square" rtlCol="0">
            <a:spAutoFit/>
          </a:bodyPr>
          <a:lstStyle/>
          <a:p>
            <a:r>
              <a:rPr lang="en-US" dirty="0" smtClean="0"/>
              <a:t>These rules have the desired form. Add their non-terminals to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a:t>
            </a:r>
            <a:endParaRPr lang="en-US" dirty="0"/>
          </a:p>
        </p:txBody>
      </p:sp>
      <p:sp>
        <p:nvSpPr>
          <p:cNvPr id="12" name="Right Arrow 11"/>
          <p:cNvSpPr/>
          <p:nvPr/>
        </p:nvSpPr>
        <p:spPr>
          <a:xfrm flipH="1">
            <a:off x="3840480" y="5269230"/>
            <a:ext cx="399715" cy="2375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274485" y="5187375"/>
            <a:ext cx="4166397" cy="369332"/>
          </a:xfrm>
          <a:prstGeom prst="rect">
            <a:avLst/>
          </a:prstGeom>
          <a:noFill/>
        </p:spPr>
        <p:txBody>
          <a:bodyPr wrap="none" rtlCol="0">
            <a:spAutoFit/>
          </a:bodyPr>
          <a:lstStyle/>
          <a:p>
            <a:r>
              <a:rPr lang="en-US" dirty="0" smtClean="0"/>
              <a:t>Non-terminal symbols that are productive.</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32</a:t>
            </a:fld>
            <a:endParaRPr lang="en-US" dirty="0"/>
          </a:p>
        </p:txBody>
      </p:sp>
    </p:spTree>
    <p:extLst>
      <p:ext uri="{BB962C8B-B14F-4D97-AF65-F5344CB8AC3E}">
        <p14:creationId xmlns:p14="http://schemas.microsoft.com/office/powerpoint/2010/main" val="730972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corresponds to the </a:t>
            </a:r>
            <a:br>
              <a:rPr lang="en-US" dirty="0" smtClean="0"/>
            </a:br>
            <a:r>
              <a:rPr lang="en-US" dirty="0" smtClean="0"/>
              <a:t>“initial knowledge” diagram</a:t>
            </a:r>
            <a:endParaRPr lang="en-US" dirty="0"/>
          </a:p>
        </p:txBody>
      </p:sp>
      <p:sp>
        <p:nvSpPr>
          <p:cNvPr id="4" name="Content Placeholder 3"/>
          <p:cNvSpPr>
            <a:spLocks noGrp="1"/>
          </p:cNvSpPr>
          <p:nvPr>
            <p:ph idx="1"/>
          </p:nvPr>
        </p:nvSpPr>
        <p:spPr>
          <a:xfrm>
            <a:off x="457200" y="1908811"/>
            <a:ext cx="8229600" cy="1691640"/>
          </a:xfrm>
        </p:spPr>
        <p:txBody>
          <a:bodyPr>
            <a:normAutofit fontScale="85000" lnSpcReduction="10000"/>
          </a:bodyPr>
          <a:lstStyle/>
          <a:p>
            <a:r>
              <a:rPr lang="en-US" sz="3000" dirty="0" smtClean="0">
                <a:latin typeface="Cambria Math" panose="02040503050406030204" pitchFamily="18" charset="0"/>
                <a:ea typeface="Cambria Math" panose="02040503050406030204" pitchFamily="18" charset="0"/>
              </a:rPr>
              <a:t>A</a:t>
            </a:r>
            <a:r>
              <a:rPr lang="en-US" sz="3000" baseline="-25000" dirty="0" smtClean="0">
                <a:latin typeface="Cambria Math" panose="02040503050406030204" pitchFamily="18" charset="0"/>
                <a:ea typeface="Cambria Math" panose="02040503050406030204" pitchFamily="18" charset="0"/>
              </a:rPr>
              <a:t>1</a:t>
            </a:r>
            <a:r>
              <a:rPr lang="en-US" sz="3000" dirty="0" smtClean="0"/>
              <a:t> is the set of non-terminals that have terminal symbols on the right-hand side. </a:t>
            </a:r>
          </a:p>
          <a:p>
            <a:r>
              <a:rPr lang="en-US" sz="3000" dirty="0" smtClean="0">
                <a:latin typeface="Cambria Math" panose="02040503050406030204" pitchFamily="18" charset="0"/>
                <a:ea typeface="Cambria Math" panose="02040503050406030204" pitchFamily="18" charset="0"/>
              </a:rPr>
              <a:t>{X</a:t>
            </a:r>
            <a:r>
              <a:rPr lang="en-US" sz="3000" dirty="0" smtClean="0"/>
              <a:t> </a:t>
            </a:r>
            <a:r>
              <a:rPr lang="en-US" sz="3000" dirty="0" smtClean="0">
                <a:latin typeface="Cambria Math" panose="02040503050406030204" pitchFamily="18" charset="0"/>
                <a:ea typeface="Cambria Math" panose="02040503050406030204" pitchFamily="18" charset="0"/>
              </a:rPr>
              <a:t>|</a:t>
            </a:r>
            <a:r>
              <a:rPr lang="en-US" sz="3000" dirty="0" smtClean="0"/>
              <a:t> </a:t>
            </a:r>
            <a:r>
              <a:rPr lang="en-US" sz="3000" dirty="0" smtClean="0">
                <a:latin typeface="Cambria Math" panose="02040503050406030204" pitchFamily="18" charset="0"/>
                <a:ea typeface="Cambria Math" panose="02040503050406030204" pitchFamily="18" charset="0"/>
              </a:rPr>
              <a:t>X</a:t>
            </a:r>
            <a:r>
              <a:rPr lang="en-US" sz="3000" dirty="0" smtClean="0"/>
              <a:t> </a:t>
            </a:r>
            <a:r>
              <a:rPr lang="en-US" sz="3000" dirty="0" smtClean="0">
                <a:latin typeface="Arial" panose="020B0604020202020204" pitchFamily="34" charset="0"/>
                <a:ea typeface="Verdana" panose="020B0604030504040204" pitchFamily="34" charset="0"/>
                <a:cs typeface="Arial" panose="020B0604020202020204" pitchFamily="34" charset="0"/>
              </a:rPr>
              <a:t>→</a:t>
            </a:r>
            <a:r>
              <a:rPr lang="en-US" sz="3000" dirty="0" smtClean="0">
                <a:sym typeface="Wingdings" panose="05000000000000000000" pitchFamily="2" charset="2"/>
              </a:rPr>
              <a:t> </a:t>
            </a:r>
            <a:r>
              <a:rPr lang="en-US" sz="3000"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sz="3000" dirty="0" smtClean="0">
                <a:sym typeface="Wingdings" panose="05000000000000000000" pitchFamily="2" charset="2"/>
              </a:rPr>
              <a:t> </a:t>
            </a:r>
            <a:r>
              <a:rPr lang="en-US" sz="3000" dirty="0" smtClean="0">
                <a:latin typeface="Cambria Math" panose="02040503050406030204" pitchFamily="18" charset="0"/>
                <a:ea typeface="Cambria Math" panose="02040503050406030204" pitchFamily="18" charset="0"/>
              </a:rPr>
              <a:t>∈</a:t>
            </a:r>
            <a:r>
              <a:rPr lang="en-US" sz="3000" dirty="0" smtClean="0">
                <a:sym typeface="Wingdings" panose="05000000000000000000" pitchFamily="2" charset="2"/>
              </a:rPr>
              <a:t> </a:t>
            </a:r>
            <a:r>
              <a:rPr lang="en-US" sz="3000" dirty="0" smtClean="0">
                <a:latin typeface="Cambria Math" panose="02040503050406030204" pitchFamily="18" charset="0"/>
                <a:ea typeface="Cambria Math" panose="02040503050406030204" pitchFamily="18" charset="0"/>
                <a:sym typeface="Wingdings" panose="05000000000000000000" pitchFamily="2" charset="2"/>
              </a:rPr>
              <a:t>F for some P</a:t>
            </a:r>
            <a:r>
              <a:rPr lang="en-US" sz="3000" dirty="0" smtClean="0">
                <a:latin typeface="Cambria Math" panose="02040503050406030204" pitchFamily="18" charset="0"/>
                <a:ea typeface="Cambria Math" panose="02040503050406030204" pitchFamily="18" charset="0"/>
              </a:rPr>
              <a:t> ∈ V</a:t>
            </a:r>
            <a:r>
              <a:rPr lang="en-US" sz="3000" baseline="-25000" dirty="0" smtClean="0">
                <a:latin typeface="Cambria Math" panose="02040503050406030204" pitchFamily="18" charset="0"/>
                <a:ea typeface="Cambria Math" panose="02040503050406030204" pitchFamily="18" charset="0"/>
              </a:rPr>
              <a:t>T</a:t>
            </a:r>
            <a:r>
              <a:rPr lang="en-US" sz="3000" dirty="0" smtClean="0">
                <a:latin typeface="Cambria Math" panose="02040503050406030204" pitchFamily="18" charset="0"/>
                <a:ea typeface="Cambria Math" panose="02040503050406030204" pitchFamily="18" charset="0"/>
              </a:rPr>
              <a:t>*</a:t>
            </a:r>
            <a:r>
              <a:rPr lang="en-US" sz="3000" dirty="0" smtClean="0">
                <a:latin typeface="Cambria Math" panose="02040503050406030204" pitchFamily="18" charset="0"/>
                <a:ea typeface="Cambria Math" panose="02040503050406030204" pitchFamily="18" charset="0"/>
                <a:sym typeface="Wingdings" panose="05000000000000000000" pitchFamily="2" charset="2"/>
              </a:rPr>
              <a:t>}</a:t>
            </a:r>
            <a:r>
              <a:rPr lang="en-US" sz="3000" dirty="0" smtClean="0"/>
              <a:t> is a precise specification of what we intuitively did in this diagram:</a:t>
            </a:r>
          </a:p>
          <a:p>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1156887986"/>
              </p:ext>
            </p:extLst>
          </p:nvPr>
        </p:nvGraphicFramePr>
        <p:xfrm>
          <a:off x="405245" y="3543300"/>
          <a:ext cx="8229600" cy="296672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txBody>
                  <a:tcPr/>
                </a:tc>
                <a:tc>
                  <a:txBody>
                    <a:bodyPr/>
                    <a:lstStyle/>
                    <a:p>
                      <a:endParaRPr lang="en-US"/>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r>
                        <a:rPr lang="en-US" dirty="0" smtClean="0"/>
                        <a:t>Productive</a:t>
                      </a:r>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dirty="0"/>
                    </a:p>
                  </a:txBody>
                  <a:tcPr/>
                </a:tc>
                <a:tc>
                  <a:txBody>
                    <a:bodyPr/>
                    <a:lstStyle/>
                    <a:p>
                      <a:endParaRPr lang="en-US" dirty="0"/>
                    </a:p>
                  </a:txBody>
                  <a:tcPr/>
                </a:tc>
              </a:tr>
            </a:tbl>
          </a:graphicData>
        </a:graphic>
      </p:graphicFrame>
      <p:sp>
        <p:nvSpPr>
          <p:cNvPr id="6" name="Slide Number Placeholder 3"/>
          <p:cNvSpPr>
            <a:spLocks noGrp="1"/>
          </p:cNvSpPr>
          <p:nvPr>
            <p:ph type="sldNum" sz="quarter" idx="12"/>
          </p:nvPr>
        </p:nvSpPr>
        <p:spPr>
          <a:xfrm>
            <a:off x="6553200" y="6413500"/>
            <a:ext cx="2133600" cy="365125"/>
          </a:xfrm>
        </p:spPr>
        <p:txBody>
          <a:bodyPr/>
          <a:lstStyle/>
          <a:p>
            <a:fld id="{6E48A2AE-B20F-427A-8870-6F82386E0A82}" type="slidenum">
              <a:rPr lang="en-US" smtClean="0"/>
              <a:t>33</a:t>
            </a:fld>
            <a:endParaRPr lang="en-US" dirty="0"/>
          </a:p>
        </p:txBody>
      </p:sp>
    </p:spTree>
    <p:extLst>
      <p:ext uri="{BB962C8B-B14F-4D97-AF65-F5344CB8AC3E}">
        <p14:creationId xmlns:p14="http://schemas.microsoft.com/office/powerpoint/2010/main" val="15440537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Productive non-terminals</a:t>
            </a:r>
            <a:endParaRPr lang="en-US" dirty="0"/>
          </a:p>
        </p:txBody>
      </p:sp>
      <p:sp>
        <p:nvSpPr>
          <p:cNvPr id="4" name="Rectangle 3"/>
          <p:cNvSpPr/>
          <p:nvPr/>
        </p:nvSpPr>
        <p:spPr>
          <a:xfrm>
            <a:off x="3144095" y="2135624"/>
            <a:ext cx="2343911"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A, C, E }</a:t>
            </a:r>
            <a:endParaRPr lang="en-US" sz="4400" dirty="0"/>
          </a:p>
        </p:txBody>
      </p:sp>
      <p:sp>
        <p:nvSpPr>
          <p:cNvPr id="5" name="TextBox 4"/>
          <p:cNvSpPr txBox="1"/>
          <p:nvPr/>
        </p:nvSpPr>
        <p:spPr>
          <a:xfrm>
            <a:off x="2853010" y="3181112"/>
            <a:ext cx="2926080" cy="923330"/>
          </a:xfrm>
          <a:prstGeom prst="rect">
            <a:avLst/>
          </a:prstGeom>
          <a:noFill/>
        </p:spPr>
        <p:txBody>
          <a:bodyPr wrap="square" rtlCol="0">
            <a:spAutoFit/>
          </a:bodyPr>
          <a:lstStyle/>
          <a:p>
            <a:pPr algn="ctr"/>
            <a:r>
              <a:rPr lang="en-US" dirty="0" smtClean="0"/>
              <a:t>We have identified these productive non-terminal symbols.</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34</a:t>
            </a:fld>
            <a:endParaRPr lang="en-US" dirty="0"/>
          </a:p>
        </p:txBody>
      </p:sp>
    </p:spTree>
    <p:extLst>
      <p:ext uri="{BB962C8B-B14F-4D97-AF65-F5344CB8AC3E}">
        <p14:creationId xmlns:p14="http://schemas.microsoft.com/office/powerpoint/2010/main" val="37474205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 rules that use terminals and </a:t>
            </a:r>
            <a:br>
              <a:rPr lang="en-US" dirty="0" smtClean="0"/>
            </a:br>
            <a:r>
              <a:rPr lang="en-US" dirty="0" smtClean="0"/>
              <a:t>productive non-terminals</a:t>
            </a:r>
            <a:endParaRPr lang="en-US" dirty="0"/>
          </a:p>
        </p:txBody>
      </p:sp>
      <p:grpSp>
        <p:nvGrpSpPr>
          <p:cNvPr id="7" name="Group 6"/>
          <p:cNvGrpSpPr/>
          <p:nvPr/>
        </p:nvGrpSpPr>
        <p:grpSpPr>
          <a:xfrm>
            <a:off x="228600" y="1752600"/>
            <a:ext cx="5867400" cy="3200399"/>
            <a:chOff x="533400" y="3505201"/>
            <a:chExt cx="5867400" cy="3200399"/>
          </a:xfrm>
        </p:grpSpPr>
        <p:sp>
          <p:nvSpPr>
            <p:cNvPr id="4" name="Content Placeholder 2"/>
            <p:cNvSpPr txBox="1">
              <a:spLocks/>
            </p:cNvSpPr>
            <p:nvPr/>
          </p:nvSpPr>
          <p:spPr>
            <a:xfrm>
              <a:off x="533400" y="3886201"/>
              <a:ext cx="5867400" cy="2819399"/>
            </a:xfrm>
            <a:prstGeom prst="rect">
              <a:avLst/>
            </a:prstGeom>
            <a:solidFill>
              <a:schemeClr val="bg1">
                <a:lumMod val="95000"/>
              </a:schemeClr>
            </a:solidFill>
            <a:ln>
              <a:no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dirty="0" smtClean="0">
                  <a:solidFill>
                    <a:schemeClr val="bg1">
                      <a:lumMod val="50000"/>
                    </a:schemeClr>
                  </a:solidFill>
                </a:rPr>
                <a:t>A rule is productive if its right-hand side consists of symbols all of which are productive.</a:t>
              </a:r>
            </a:p>
            <a:p>
              <a:r>
                <a:rPr lang="en-US" sz="2600" dirty="0" smtClean="0">
                  <a:solidFill>
                    <a:schemeClr val="bg1">
                      <a:lumMod val="50000"/>
                    </a:schemeClr>
                  </a:solidFill>
                </a:rPr>
                <a:t>Symbols that are productive:</a:t>
              </a:r>
            </a:p>
            <a:p>
              <a:pPr lvl="1"/>
              <a:r>
                <a:rPr lang="en-US" sz="2100" dirty="0" smtClean="0">
                  <a:solidFill>
                    <a:schemeClr val="bg1">
                      <a:lumMod val="50000"/>
                    </a:schemeClr>
                  </a:solidFill>
                </a:rPr>
                <a:t>Terminal symbols are productive since they produce terminals.</a:t>
              </a:r>
            </a:p>
            <a:p>
              <a:pPr lvl="1"/>
              <a:r>
                <a:rPr lang="en-US" sz="2100" dirty="0" smtClean="0">
                  <a:solidFill>
                    <a:schemeClr val="bg1">
                      <a:lumMod val="50000"/>
                    </a:schemeClr>
                  </a:solidFill>
                </a:rPr>
                <a:t>Empty is productive since it produces the empty string.</a:t>
              </a:r>
            </a:p>
            <a:p>
              <a:pPr lvl="1"/>
              <a:r>
                <a:rPr lang="en-US" sz="2100" dirty="0" smtClean="0"/>
                <a:t>A non-terminal is productive if there is a productive rule for it.</a:t>
              </a:r>
              <a:endParaRPr lang="en-US" sz="2100" dirty="0"/>
            </a:p>
          </p:txBody>
        </p:sp>
        <p:sp>
          <p:nvSpPr>
            <p:cNvPr id="5" name="TextBox 4"/>
            <p:cNvSpPr txBox="1"/>
            <p:nvPr/>
          </p:nvSpPr>
          <p:spPr>
            <a:xfrm>
              <a:off x="533400" y="3505201"/>
              <a:ext cx="3793731" cy="400110"/>
            </a:xfrm>
            <a:prstGeom prst="rect">
              <a:avLst/>
            </a:prstGeom>
            <a:noFill/>
          </p:spPr>
          <p:txBody>
            <a:bodyPr wrap="none" rtlCol="0">
              <a:spAutoFit/>
            </a:bodyPr>
            <a:lstStyle/>
            <a:p>
              <a:r>
                <a:rPr lang="en-US" sz="2000" b="1" dirty="0" smtClean="0">
                  <a:solidFill>
                    <a:schemeClr val="bg1">
                      <a:lumMod val="50000"/>
                    </a:schemeClr>
                  </a:solidFill>
                </a:rPr>
                <a:t>Algorithm to find productive rules</a:t>
              </a:r>
              <a:endParaRPr lang="en-US" sz="2000" b="1" dirty="0">
                <a:solidFill>
                  <a:schemeClr val="bg1">
                    <a:lumMod val="50000"/>
                  </a:schemeClr>
                </a:solidFill>
              </a:endParaRPr>
            </a:p>
          </p:txBody>
        </p:sp>
      </p:grpSp>
      <p:sp>
        <p:nvSpPr>
          <p:cNvPr id="8"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35</a:t>
            </a:fld>
            <a:endParaRPr lang="en-US" dirty="0"/>
          </a:p>
        </p:txBody>
      </p:sp>
      <p:sp>
        <p:nvSpPr>
          <p:cNvPr id="9" name="Right Brace 8"/>
          <p:cNvSpPr/>
          <p:nvPr/>
        </p:nvSpPr>
        <p:spPr>
          <a:xfrm>
            <a:off x="6172200" y="4286250"/>
            <a:ext cx="228600" cy="4343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400800" y="4152900"/>
            <a:ext cx="2743200" cy="1754326"/>
          </a:xfrm>
          <a:prstGeom prst="rect">
            <a:avLst/>
          </a:prstGeom>
          <a:noFill/>
        </p:spPr>
        <p:txBody>
          <a:bodyPr wrap="square" rtlCol="0">
            <a:spAutoFit/>
          </a:bodyPr>
          <a:lstStyle/>
          <a:p>
            <a:r>
              <a:rPr lang="en-US" dirty="0" smtClean="0"/>
              <a:t>Identify rules that use terminal symbols and productive non-terminals. Create a set consisting of the rules’ non-terminals. Merge this set with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a:t>
            </a:r>
            <a:endParaRPr lang="en-US" dirty="0"/>
          </a:p>
        </p:txBody>
      </p:sp>
    </p:spTree>
    <p:extLst>
      <p:ext uri="{BB962C8B-B14F-4D97-AF65-F5344CB8AC3E}">
        <p14:creationId xmlns:p14="http://schemas.microsoft.com/office/powerpoint/2010/main" val="2408974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 which uses terminal symbols </a:t>
            </a:r>
            <a:br>
              <a:rPr lang="en-US" dirty="0" smtClean="0"/>
            </a:br>
            <a:r>
              <a:rPr lang="en-US" dirty="0" smtClean="0"/>
              <a:t>and symbols from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endParaRPr lang="en-US" dirty="0"/>
          </a:p>
        </p:txBody>
      </p:sp>
      <p:sp>
        <p:nvSpPr>
          <p:cNvPr id="3" name="TextBox 2"/>
          <p:cNvSpPr txBox="1"/>
          <p:nvPr/>
        </p:nvSpPr>
        <p:spPr>
          <a:xfrm>
            <a:off x="4867894" y="1989743"/>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cxnSp>
        <p:nvCxnSpPr>
          <p:cNvPr id="6" name="Straight Arrow Connector 5"/>
          <p:cNvCxnSpPr/>
          <p:nvPr/>
        </p:nvCxnSpPr>
        <p:spPr>
          <a:xfrm>
            <a:off x="3872931" y="2995047"/>
            <a:ext cx="9949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70750" y="2789307"/>
            <a:ext cx="2558015" cy="1200329"/>
          </a:xfrm>
          <a:prstGeom prst="rect">
            <a:avLst/>
          </a:prstGeom>
          <a:noFill/>
        </p:spPr>
        <p:txBody>
          <a:bodyPr wrap="square" rtlCol="0">
            <a:spAutoFit/>
          </a:bodyPr>
          <a:lstStyle/>
          <a:p>
            <a:r>
              <a:rPr lang="en-US" dirty="0" smtClean="0"/>
              <a:t>The right-hand side of this rule consists of a terminal and an element of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36</a:t>
            </a:fld>
            <a:endParaRPr lang="en-US" dirty="0"/>
          </a:p>
        </p:txBody>
      </p:sp>
    </p:spTree>
    <p:extLst>
      <p:ext uri="{BB962C8B-B14F-4D97-AF65-F5344CB8AC3E}">
        <p14:creationId xmlns:p14="http://schemas.microsoft.com/office/powerpoint/2010/main" val="23205050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Merge (union) sets</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37</a:t>
            </a:fld>
            <a:endParaRPr lang="en-US" dirty="0"/>
          </a:p>
        </p:txBody>
      </p:sp>
      <p:sp>
        <p:nvSpPr>
          <p:cNvPr id="7" name="Rectangle 6"/>
          <p:cNvSpPr/>
          <p:nvPr/>
        </p:nvSpPr>
        <p:spPr>
          <a:xfrm>
            <a:off x="2558326" y="1918454"/>
            <a:ext cx="3985386"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A, C, E }  	{ B }</a:t>
            </a: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5651" y="2687895"/>
            <a:ext cx="3036570" cy="2260304"/>
          </a:xfrm>
          <a:prstGeom prst="rect">
            <a:avLst/>
          </a:prstGeom>
        </p:spPr>
      </p:pic>
      <p:sp>
        <p:nvSpPr>
          <p:cNvPr id="9" name="Rectangle 8"/>
          <p:cNvSpPr/>
          <p:nvPr/>
        </p:nvSpPr>
        <p:spPr>
          <a:xfrm>
            <a:off x="2661205" y="5025329"/>
            <a:ext cx="4025461"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A</a:t>
            </a:r>
            <a:r>
              <a:rPr lang="en-US" sz="4400" baseline="-25000" dirty="0" smtClean="0">
                <a:latin typeface="Cambria Math" panose="02040503050406030204" pitchFamily="18" charset="0"/>
                <a:ea typeface="Cambria Math" panose="02040503050406030204" pitchFamily="18" charset="0"/>
              </a:rPr>
              <a:t>2</a:t>
            </a:r>
            <a:r>
              <a:rPr lang="en-US" sz="4400" dirty="0" smtClean="0"/>
              <a:t> = </a:t>
            </a:r>
            <a:r>
              <a:rPr lang="en-US" sz="4400" dirty="0" smtClean="0">
                <a:latin typeface="Cambria Math" panose="02040503050406030204" pitchFamily="18" charset="0"/>
                <a:ea typeface="Cambria Math" panose="02040503050406030204" pitchFamily="18" charset="0"/>
              </a:rPr>
              <a:t>{ A, B, C, E }</a:t>
            </a:r>
            <a:endParaRPr lang="en-US" sz="4400" dirty="0"/>
          </a:p>
        </p:txBody>
      </p:sp>
    </p:spTree>
    <p:extLst>
      <p:ext uri="{BB962C8B-B14F-4D97-AF65-F5344CB8AC3E}">
        <p14:creationId xmlns:p14="http://schemas.microsoft.com/office/powerpoint/2010/main" val="931867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definition of set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endParaRPr lang="en-US" dirty="0"/>
          </a:p>
        </p:txBody>
      </p:sp>
      <p:sp>
        <p:nvSpPr>
          <p:cNvPr id="3" name="Rectangle 2"/>
          <p:cNvSpPr/>
          <p:nvPr/>
        </p:nvSpPr>
        <p:spPr>
          <a:xfrm>
            <a:off x="1156335" y="2155567"/>
            <a:ext cx="7016115" cy="461665"/>
          </a:xfrm>
          <a:prstGeom prst="rect">
            <a:avLst/>
          </a:prstGeom>
        </p:spPr>
        <p:txBody>
          <a:bodyPr wrap="square">
            <a:spAutoFit/>
          </a:bodyPr>
          <a:lstStyle/>
          <a:p>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2</a:t>
            </a:r>
            <a:r>
              <a:rPr lang="en-US" sz="2400" dirty="0" smtClean="0"/>
              <a:t> = </a:t>
            </a:r>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1</a:t>
            </a:r>
            <a:r>
              <a:rPr lang="en-US" sz="2400" dirty="0" smtClean="0"/>
              <a:t> ∪ </a:t>
            </a:r>
            <a:r>
              <a:rPr lang="en-US" sz="2400" dirty="0" smtClean="0">
                <a:latin typeface="Cambria Math" panose="02040503050406030204" pitchFamily="18" charset="0"/>
                <a:ea typeface="Cambria Math" panose="02040503050406030204" pitchFamily="18" charset="0"/>
              </a:rPr>
              <a:t>{X</a:t>
            </a:r>
            <a:r>
              <a:rPr lang="en-US" sz="2400" dirty="0" smtClean="0"/>
              <a:t> </a:t>
            </a:r>
            <a:r>
              <a:rPr lang="en-US" sz="2400" dirty="0" smtClean="0">
                <a:latin typeface="Cambria Math" panose="02040503050406030204" pitchFamily="18" charset="0"/>
                <a:ea typeface="Cambria Math" panose="02040503050406030204" pitchFamily="18" charset="0"/>
              </a:rPr>
              <a:t>|</a:t>
            </a:r>
            <a:r>
              <a:rPr lang="en-US" sz="2400" dirty="0" smtClean="0"/>
              <a:t> </a:t>
            </a:r>
            <a:r>
              <a:rPr lang="en-US" sz="2400" dirty="0" smtClean="0">
                <a:latin typeface="Cambria Math" panose="02040503050406030204" pitchFamily="18" charset="0"/>
                <a:ea typeface="Cambria Math" panose="02040503050406030204" pitchFamily="18" charset="0"/>
              </a:rPr>
              <a:t>X</a:t>
            </a:r>
            <a:r>
              <a:rPr lang="en-US" sz="2400" dirty="0" smtClean="0"/>
              <a:t> </a:t>
            </a:r>
            <a:r>
              <a:rPr lang="en-US" sz="2400" dirty="0" smtClean="0">
                <a:latin typeface="Arial" panose="020B0604020202020204" pitchFamily="34" charset="0"/>
                <a:ea typeface="Verdana" panose="020B0604030504040204" pitchFamily="34" charset="0"/>
                <a:cs typeface="Arial" panose="020B0604020202020204" pitchFamily="34" charset="0"/>
              </a:rPr>
              <a:t>→</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rPr>
              <a:t>∈</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sym typeface="Wingdings" panose="05000000000000000000" pitchFamily="2" charset="2"/>
              </a:rPr>
              <a:t>F for some W</a:t>
            </a:r>
            <a:r>
              <a:rPr lang="en-US" sz="2400" dirty="0" smtClean="0">
                <a:latin typeface="Cambria Math" panose="02040503050406030204" pitchFamily="18" charset="0"/>
                <a:ea typeface="Cambria Math" panose="02040503050406030204" pitchFamily="18" charset="0"/>
              </a:rPr>
              <a:t> ∈ (V</a:t>
            </a:r>
            <a:r>
              <a:rPr lang="en-US" sz="2400" baseline="-25000" dirty="0" smtClean="0">
                <a:latin typeface="Cambria Math" panose="02040503050406030204" pitchFamily="18" charset="0"/>
                <a:ea typeface="Cambria Math" panose="02040503050406030204" pitchFamily="18" charset="0"/>
              </a:rPr>
              <a:t>T</a:t>
            </a:r>
            <a:r>
              <a:rPr lang="en-US" sz="2400" dirty="0" smtClean="0">
                <a:latin typeface="Cambria Math" panose="02040503050406030204" pitchFamily="18" charset="0"/>
                <a:ea typeface="Cambria Math" panose="02040503050406030204" pitchFamily="18" charset="0"/>
              </a:rPr>
              <a:t> </a:t>
            </a:r>
            <a:r>
              <a:rPr lang="en-US" sz="2400" dirty="0" smtClean="0"/>
              <a:t>∪ </a:t>
            </a:r>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1</a:t>
            </a:r>
            <a:r>
              <a:rPr lang="en-US" sz="2400" dirty="0" smtClean="0"/>
              <a:t>)*</a:t>
            </a:r>
            <a:r>
              <a:rPr lang="en-US" sz="2400" dirty="0" smtClean="0">
                <a:latin typeface="Cambria Math" panose="02040503050406030204" pitchFamily="18" charset="0"/>
                <a:ea typeface="Cambria Math" panose="02040503050406030204" pitchFamily="18" charset="0"/>
                <a:sym typeface="Wingdings" panose="05000000000000000000" pitchFamily="2" charset="2"/>
              </a:rPr>
              <a:t>}</a:t>
            </a:r>
            <a:endParaRPr lang="en-US" sz="2400" dirty="0" smtClean="0"/>
          </a:p>
        </p:txBody>
      </p:sp>
      <p:sp>
        <p:nvSpPr>
          <p:cNvPr id="4" name="TextBox 3"/>
          <p:cNvSpPr txBox="1"/>
          <p:nvPr/>
        </p:nvSpPr>
        <p:spPr>
          <a:xfrm>
            <a:off x="1156335" y="3197245"/>
            <a:ext cx="6934200" cy="923330"/>
          </a:xfrm>
          <a:prstGeom prst="rect">
            <a:avLst/>
          </a:prstGeom>
          <a:noFill/>
        </p:spPr>
        <p:txBody>
          <a:bodyPr wrap="square" rtlCol="0">
            <a:spAutoFit/>
          </a:bodyPr>
          <a:lstStyle/>
          <a:p>
            <a:r>
              <a:rPr lang="en-US" dirty="0" smtClean="0"/>
              <a:t>“</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r>
              <a:rPr lang="en-US" dirty="0" smtClean="0"/>
              <a:t> is the union of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t> with the set of non-terminals </a:t>
            </a:r>
            <a:r>
              <a:rPr lang="en-US" dirty="0" smtClean="0">
                <a:latin typeface="Cambria Math" panose="02040503050406030204" pitchFamily="18" charset="0"/>
                <a:ea typeface="Cambria Math" panose="02040503050406030204" pitchFamily="18" charset="0"/>
              </a:rPr>
              <a:t>X</a:t>
            </a:r>
            <a:r>
              <a:rPr lang="en-US" dirty="0" smtClean="0"/>
              <a:t> that have the form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the rule is one of the grammar rules </a:t>
            </a:r>
            <a:r>
              <a:rPr lang="en-US" dirty="0" smtClean="0">
                <a:latin typeface="Cambria Math" panose="02040503050406030204" pitchFamily="18" charset="0"/>
                <a:ea typeface="Cambria Math" panose="02040503050406030204" pitchFamily="18" charset="0"/>
                <a:sym typeface="Wingdings" panose="05000000000000000000" pitchFamily="2" charset="2"/>
              </a:rPr>
              <a:t>F</a:t>
            </a:r>
            <a:r>
              <a:rPr lang="en-US" dirty="0" smtClean="0">
                <a:ea typeface="Cambria Math" panose="02040503050406030204" pitchFamily="18" charset="0"/>
                <a:sym typeface="Wingdings" panose="05000000000000000000" pitchFamily="2" charset="2"/>
              </a:rPr>
              <a:t>,</a:t>
            </a:r>
            <a:r>
              <a:rPr lang="en-US" dirty="0" smtClean="0">
                <a:sym typeface="Wingdings" panose="05000000000000000000" pitchFamily="2" charset="2"/>
              </a:rPr>
              <a:t> and </a:t>
            </a:r>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is zero or more terminal symbols </a:t>
            </a:r>
            <a:r>
              <a:rPr lang="en-US" dirty="0" smtClean="0">
                <a:latin typeface="Cambria Math" panose="02040503050406030204" pitchFamily="18" charset="0"/>
                <a:ea typeface="Cambria Math" panose="02040503050406030204" pitchFamily="18" charset="0"/>
              </a:rPr>
              <a:t>V</a:t>
            </a:r>
            <a:r>
              <a:rPr lang="en-US" baseline="-25000" dirty="0" smtClean="0">
                <a:latin typeface="Cambria Math" panose="02040503050406030204" pitchFamily="18" charset="0"/>
                <a:ea typeface="Cambria Math" panose="02040503050406030204" pitchFamily="18" charset="0"/>
              </a:rPr>
              <a:t>T</a:t>
            </a:r>
            <a:r>
              <a:rPr lang="en-US" dirty="0" smtClean="0">
                <a:ea typeface="Cambria Math" panose="02040503050406030204" pitchFamily="18" charset="0"/>
              </a:rPr>
              <a:t> and symbols from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1</a:t>
            </a:r>
            <a:r>
              <a:rPr lang="en-US" dirty="0" smtClean="0">
                <a:latin typeface="Cambria Math" panose="02040503050406030204" pitchFamily="18" charset="0"/>
                <a:ea typeface="Cambria Math" panose="02040503050406030204" pitchFamily="18" charset="0"/>
              </a:rPr>
              <a:t> </a:t>
            </a:r>
            <a:r>
              <a:rPr lang="en-US" dirty="0" smtClean="0">
                <a:sym typeface="Wingdings" panose="05000000000000000000" pitchFamily="2" charset="2"/>
              </a:rPr>
              <a:t>”</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38</a:t>
            </a:fld>
            <a:endParaRPr lang="en-US" dirty="0"/>
          </a:p>
        </p:txBody>
      </p:sp>
    </p:spTree>
    <p:extLst>
      <p:ext uri="{BB962C8B-B14F-4D97-AF65-F5344CB8AC3E}">
        <p14:creationId xmlns:p14="http://schemas.microsoft.com/office/powerpoint/2010/main" val="38646683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Productive non-terminals</a:t>
            </a:r>
            <a:endParaRPr lang="en-US" dirty="0"/>
          </a:p>
        </p:txBody>
      </p:sp>
      <p:sp>
        <p:nvSpPr>
          <p:cNvPr id="4" name="Rectangle 3"/>
          <p:cNvSpPr/>
          <p:nvPr/>
        </p:nvSpPr>
        <p:spPr>
          <a:xfrm>
            <a:off x="2904065" y="2135624"/>
            <a:ext cx="2929007"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A, B, C, E }</a:t>
            </a:r>
            <a:endParaRPr lang="en-US" sz="4400" dirty="0"/>
          </a:p>
        </p:txBody>
      </p:sp>
      <p:sp>
        <p:nvSpPr>
          <p:cNvPr id="5" name="TextBox 4"/>
          <p:cNvSpPr txBox="1"/>
          <p:nvPr/>
        </p:nvSpPr>
        <p:spPr>
          <a:xfrm>
            <a:off x="2853010" y="3181112"/>
            <a:ext cx="2926080" cy="923330"/>
          </a:xfrm>
          <a:prstGeom prst="rect">
            <a:avLst/>
          </a:prstGeom>
          <a:noFill/>
        </p:spPr>
        <p:txBody>
          <a:bodyPr wrap="square" rtlCol="0">
            <a:spAutoFit/>
          </a:bodyPr>
          <a:lstStyle/>
          <a:p>
            <a:pPr algn="ctr"/>
            <a:r>
              <a:rPr lang="en-US" dirty="0" smtClean="0"/>
              <a:t>We have identified these productive non-terminal symbols.</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39</a:t>
            </a:fld>
            <a:endParaRPr lang="en-US" dirty="0"/>
          </a:p>
        </p:txBody>
      </p:sp>
    </p:spTree>
    <p:extLst>
      <p:ext uri="{BB962C8B-B14F-4D97-AF65-F5344CB8AC3E}">
        <p14:creationId xmlns:p14="http://schemas.microsoft.com/office/powerpoint/2010/main" val="919137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50000"/>
                  </a:schemeClr>
                </a:solidFill>
              </a:rPr>
              <a:t>What are unproductive grammar rules? </a:t>
            </a:r>
          </a:p>
          <a:p>
            <a:pPr marL="971550" lvl="1" indent="-514350">
              <a:buFont typeface="+mj-lt"/>
              <a:buAutoNum type="arabicPeriod"/>
            </a:pPr>
            <a:r>
              <a:rPr lang="en-US" dirty="0" smtClean="0">
                <a:solidFill>
                  <a:schemeClr val="bg1">
                    <a:lumMod val="50000"/>
                  </a:schemeClr>
                </a:solidFill>
              </a:rPr>
              <a:t>Why remove unproductive rules?</a:t>
            </a:r>
            <a:endParaRPr lang="en-US" dirty="0">
              <a:solidFill>
                <a:schemeClr val="bg1">
                  <a:lumMod val="50000"/>
                </a:schemeClr>
              </a:solidFill>
            </a:endParaRPr>
          </a:p>
          <a:p>
            <a:pPr marL="971550" lvl="1" indent="-514350">
              <a:buFont typeface="+mj-lt"/>
              <a:buAutoNum type="arabicPeriod"/>
            </a:pPr>
            <a:r>
              <a:rPr lang="en-US" dirty="0" smtClean="0"/>
              <a:t>Is there an intuitive algorithm to find unproductive rules?</a:t>
            </a:r>
          </a:p>
        </p:txBody>
      </p:sp>
      <p:sp>
        <p:nvSpPr>
          <p:cNvPr id="4" name="Slide Number Placeholder 3"/>
          <p:cNvSpPr>
            <a:spLocks noGrp="1"/>
          </p:cNvSpPr>
          <p:nvPr>
            <p:ph type="sldNum" sz="quarter" idx="12"/>
          </p:nvPr>
        </p:nvSpPr>
        <p:spPr/>
        <p:txBody>
          <a:bodyPr/>
          <a:lstStyle/>
          <a:p>
            <a:fld id="{04880772-6C15-43D4-94DB-7DA07CA64C43}" type="slidenum">
              <a:rPr lang="en-US" smtClean="0"/>
              <a:t>4</a:t>
            </a:fld>
            <a:endParaRPr lang="en-US"/>
          </a:p>
        </p:txBody>
      </p:sp>
    </p:spTree>
    <p:extLst>
      <p:ext uri="{BB962C8B-B14F-4D97-AF65-F5344CB8AC3E}">
        <p14:creationId xmlns:p14="http://schemas.microsoft.com/office/powerpoint/2010/main" val="41281729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Make bigger and bigger sets</a:t>
            </a:r>
            <a:endParaRPr lang="en-US" dirty="0"/>
          </a:p>
        </p:txBody>
      </p:sp>
      <p:grpSp>
        <p:nvGrpSpPr>
          <p:cNvPr id="7" name="Group 6"/>
          <p:cNvGrpSpPr/>
          <p:nvPr/>
        </p:nvGrpSpPr>
        <p:grpSpPr>
          <a:xfrm>
            <a:off x="228600" y="1752600"/>
            <a:ext cx="5867400" cy="3200399"/>
            <a:chOff x="533400" y="3505201"/>
            <a:chExt cx="5867400" cy="3200399"/>
          </a:xfrm>
        </p:grpSpPr>
        <p:sp>
          <p:nvSpPr>
            <p:cNvPr id="4" name="Content Placeholder 2"/>
            <p:cNvSpPr txBox="1">
              <a:spLocks/>
            </p:cNvSpPr>
            <p:nvPr/>
          </p:nvSpPr>
          <p:spPr>
            <a:xfrm>
              <a:off x="533400" y="3886201"/>
              <a:ext cx="5867400" cy="2819399"/>
            </a:xfrm>
            <a:prstGeom prst="rect">
              <a:avLst/>
            </a:prstGeom>
            <a:solidFill>
              <a:schemeClr val="bg1">
                <a:lumMod val="95000"/>
              </a:schemeClr>
            </a:solidFill>
            <a:ln>
              <a:no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dirty="0" smtClean="0">
                  <a:solidFill>
                    <a:schemeClr val="bg1">
                      <a:lumMod val="50000"/>
                    </a:schemeClr>
                  </a:solidFill>
                </a:rPr>
                <a:t>A rule is productive if its right-hand side consists of symbols all of which are productive.</a:t>
              </a:r>
            </a:p>
            <a:p>
              <a:r>
                <a:rPr lang="en-US" sz="2600" dirty="0" smtClean="0">
                  <a:solidFill>
                    <a:schemeClr val="bg1">
                      <a:lumMod val="50000"/>
                    </a:schemeClr>
                  </a:solidFill>
                </a:rPr>
                <a:t>Symbols that are productive:</a:t>
              </a:r>
            </a:p>
            <a:p>
              <a:pPr lvl="1"/>
              <a:r>
                <a:rPr lang="en-US" sz="2100" dirty="0" smtClean="0">
                  <a:solidFill>
                    <a:schemeClr val="bg1">
                      <a:lumMod val="50000"/>
                    </a:schemeClr>
                  </a:solidFill>
                </a:rPr>
                <a:t>Terminal symbols are productive since they produce terminals.</a:t>
              </a:r>
            </a:p>
            <a:p>
              <a:pPr lvl="1"/>
              <a:r>
                <a:rPr lang="en-US" sz="2100" dirty="0" smtClean="0">
                  <a:solidFill>
                    <a:schemeClr val="bg1">
                      <a:lumMod val="50000"/>
                    </a:schemeClr>
                  </a:solidFill>
                </a:rPr>
                <a:t>Empty is productive since it produces the empty string.</a:t>
              </a:r>
            </a:p>
            <a:p>
              <a:pPr lvl="1"/>
              <a:r>
                <a:rPr lang="en-US" sz="2100" dirty="0" smtClean="0"/>
                <a:t>A non-terminal is productive if there is a productive rule for it.</a:t>
              </a:r>
              <a:endParaRPr lang="en-US" sz="2100" dirty="0"/>
            </a:p>
          </p:txBody>
        </p:sp>
        <p:sp>
          <p:nvSpPr>
            <p:cNvPr id="5" name="TextBox 4"/>
            <p:cNvSpPr txBox="1"/>
            <p:nvPr/>
          </p:nvSpPr>
          <p:spPr>
            <a:xfrm>
              <a:off x="533400" y="3505201"/>
              <a:ext cx="3793731" cy="400110"/>
            </a:xfrm>
            <a:prstGeom prst="rect">
              <a:avLst/>
            </a:prstGeom>
            <a:noFill/>
          </p:spPr>
          <p:txBody>
            <a:bodyPr wrap="none" rtlCol="0">
              <a:spAutoFit/>
            </a:bodyPr>
            <a:lstStyle/>
            <a:p>
              <a:r>
                <a:rPr lang="en-US" sz="2000" b="1" dirty="0" smtClean="0">
                  <a:solidFill>
                    <a:schemeClr val="bg1">
                      <a:lumMod val="50000"/>
                    </a:schemeClr>
                  </a:solidFill>
                </a:rPr>
                <a:t>Algorithm to find productive rules</a:t>
              </a:r>
              <a:endParaRPr lang="en-US" sz="2000" b="1" dirty="0">
                <a:solidFill>
                  <a:schemeClr val="bg1">
                    <a:lumMod val="50000"/>
                  </a:schemeClr>
                </a:solidFill>
              </a:endParaRPr>
            </a:p>
          </p:txBody>
        </p:sp>
      </p:grpSp>
      <p:sp>
        <p:nvSpPr>
          <p:cNvPr id="8"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40</a:t>
            </a:fld>
            <a:endParaRPr lang="en-US" dirty="0"/>
          </a:p>
        </p:txBody>
      </p:sp>
      <p:sp>
        <p:nvSpPr>
          <p:cNvPr id="9" name="Right Brace 8"/>
          <p:cNvSpPr/>
          <p:nvPr/>
        </p:nvSpPr>
        <p:spPr>
          <a:xfrm>
            <a:off x="6172200" y="4286250"/>
            <a:ext cx="228600" cy="4343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400800" y="4152900"/>
            <a:ext cx="2743200" cy="923330"/>
          </a:xfrm>
          <a:prstGeom prst="rect">
            <a:avLst/>
          </a:prstGeom>
          <a:noFill/>
        </p:spPr>
        <p:txBody>
          <a:bodyPr wrap="square" rtlCol="0">
            <a:spAutoFit/>
          </a:bodyPr>
          <a:lstStyle/>
          <a:p>
            <a:r>
              <a:rPr lang="en-US" dirty="0" smtClean="0"/>
              <a:t>Create new sets until nothing is added to the next set, i.e.,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i+1</a:t>
            </a:r>
            <a:r>
              <a:rPr lang="en-US" dirty="0" smtClean="0">
                <a:latin typeface="Cambria Math" panose="02040503050406030204" pitchFamily="18" charset="0"/>
                <a:ea typeface="Cambria Math" panose="02040503050406030204" pitchFamily="18" charset="0"/>
              </a:rPr>
              <a:t> = A</a:t>
            </a:r>
            <a:r>
              <a:rPr lang="en-US" baseline="-25000" dirty="0" smtClean="0">
                <a:latin typeface="Cambria Math" panose="02040503050406030204" pitchFamily="18" charset="0"/>
                <a:ea typeface="Cambria Math" panose="02040503050406030204" pitchFamily="18" charset="0"/>
              </a:rPr>
              <a:t>i</a:t>
            </a:r>
            <a:endParaRPr lang="en-US" dirty="0"/>
          </a:p>
        </p:txBody>
      </p:sp>
    </p:spTree>
    <p:extLst>
      <p:ext uri="{BB962C8B-B14F-4D97-AF65-F5344CB8AC3E}">
        <p14:creationId xmlns:p14="http://schemas.microsoft.com/office/powerpoint/2010/main" val="2089402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 which uses symbols from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endParaRPr lang="en-US" dirty="0"/>
          </a:p>
        </p:txBody>
      </p:sp>
      <p:sp>
        <p:nvSpPr>
          <p:cNvPr id="3" name="TextBox 2"/>
          <p:cNvSpPr txBox="1"/>
          <p:nvPr/>
        </p:nvSpPr>
        <p:spPr>
          <a:xfrm>
            <a:off x="4867894" y="1989743"/>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cxnSp>
        <p:nvCxnSpPr>
          <p:cNvPr id="6" name="Straight Arrow Connector 5"/>
          <p:cNvCxnSpPr/>
          <p:nvPr/>
        </p:nvCxnSpPr>
        <p:spPr>
          <a:xfrm>
            <a:off x="3872931" y="2160657"/>
            <a:ext cx="9949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82180" y="1954917"/>
            <a:ext cx="2558015" cy="923330"/>
          </a:xfrm>
          <a:prstGeom prst="rect">
            <a:avLst/>
          </a:prstGeom>
          <a:noFill/>
        </p:spPr>
        <p:txBody>
          <a:bodyPr wrap="square" rtlCol="0">
            <a:spAutoFit/>
          </a:bodyPr>
          <a:lstStyle/>
          <a:p>
            <a:r>
              <a:rPr lang="en-US" dirty="0" smtClean="0"/>
              <a:t>The right-hand side of this rule consists of symbols from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r>
              <a:rPr lang="en-US" dirty="0" smtClean="0"/>
              <a:t>.</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41</a:t>
            </a:fld>
            <a:endParaRPr lang="en-US" dirty="0"/>
          </a:p>
        </p:txBody>
      </p:sp>
    </p:spTree>
    <p:extLst>
      <p:ext uri="{BB962C8B-B14F-4D97-AF65-F5344CB8AC3E}">
        <p14:creationId xmlns:p14="http://schemas.microsoft.com/office/powerpoint/2010/main" val="33103270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Distinguish the two rules for S</a:t>
            </a:r>
            <a:endParaRPr lang="en-US" dirty="0"/>
          </a:p>
        </p:txBody>
      </p:sp>
      <p:sp>
        <p:nvSpPr>
          <p:cNvPr id="3" name="TextBox 2"/>
          <p:cNvSpPr txBox="1"/>
          <p:nvPr/>
        </p:nvSpPr>
        <p:spPr>
          <a:xfrm>
            <a:off x="4177641" y="1989743"/>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cxnSp>
        <p:nvCxnSpPr>
          <p:cNvPr id="5" name="Straight Arrow Connector 4"/>
          <p:cNvCxnSpPr/>
          <p:nvPr/>
        </p:nvCxnSpPr>
        <p:spPr>
          <a:xfrm>
            <a:off x="3489960" y="1989743"/>
            <a:ext cx="687681" cy="170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914402" y="1760280"/>
            <a:ext cx="1650195" cy="369332"/>
          </a:xfrm>
          <a:prstGeom prst="rect">
            <a:avLst/>
          </a:prstGeom>
          <a:noFill/>
        </p:spPr>
        <p:txBody>
          <a:bodyPr wrap="none" rtlCol="0">
            <a:spAutoFit/>
          </a:bodyPr>
          <a:lstStyle/>
          <a:p>
            <a:r>
              <a:rPr lang="en-US" dirty="0" smtClean="0"/>
              <a:t>Let’s call this S1</a:t>
            </a:r>
            <a:endParaRPr lang="en-US" dirty="0"/>
          </a:p>
        </p:txBody>
      </p:sp>
      <p:cxnSp>
        <p:nvCxnSpPr>
          <p:cNvPr id="7" name="Straight Arrow Connector 6"/>
          <p:cNvCxnSpPr/>
          <p:nvPr/>
        </p:nvCxnSpPr>
        <p:spPr>
          <a:xfrm flipV="1">
            <a:off x="3489960" y="2438400"/>
            <a:ext cx="680061" cy="198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918212" y="2509689"/>
            <a:ext cx="1650195" cy="369332"/>
          </a:xfrm>
          <a:prstGeom prst="rect">
            <a:avLst/>
          </a:prstGeom>
          <a:noFill/>
        </p:spPr>
        <p:txBody>
          <a:bodyPr wrap="none" rtlCol="0">
            <a:spAutoFit/>
          </a:bodyPr>
          <a:lstStyle/>
          <a:p>
            <a:r>
              <a:rPr lang="en-US" dirty="0" smtClean="0"/>
              <a:t>Let’s call this S2</a:t>
            </a:r>
            <a:endParaRPr lang="en-US" dirty="0"/>
          </a:p>
        </p:txBody>
      </p:sp>
      <p:sp>
        <p:nvSpPr>
          <p:cNvPr id="11"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42</a:t>
            </a:fld>
            <a:endParaRPr lang="en-US" dirty="0"/>
          </a:p>
        </p:txBody>
      </p:sp>
    </p:spTree>
    <p:extLst>
      <p:ext uri="{BB962C8B-B14F-4D97-AF65-F5344CB8AC3E}">
        <p14:creationId xmlns:p14="http://schemas.microsoft.com/office/powerpoint/2010/main" val="1845189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Merge (union) sets</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43</a:t>
            </a:fld>
            <a:endParaRPr lang="en-US" dirty="0"/>
          </a:p>
        </p:txBody>
      </p:sp>
      <p:sp>
        <p:nvSpPr>
          <p:cNvPr id="7" name="Rectangle 6"/>
          <p:cNvSpPr/>
          <p:nvPr/>
        </p:nvSpPr>
        <p:spPr>
          <a:xfrm>
            <a:off x="1643926" y="1918454"/>
            <a:ext cx="5157181"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A, B, C, E }  	{ S1 }</a:t>
            </a: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5651" y="2687895"/>
            <a:ext cx="3036570" cy="2260304"/>
          </a:xfrm>
          <a:prstGeom prst="rect">
            <a:avLst/>
          </a:prstGeom>
        </p:spPr>
      </p:pic>
      <p:sp>
        <p:nvSpPr>
          <p:cNvPr id="9" name="Rectangle 8"/>
          <p:cNvSpPr/>
          <p:nvPr/>
        </p:nvSpPr>
        <p:spPr>
          <a:xfrm>
            <a:off x="2352595" y="5036519"/>
            <a:ext cx="4859022"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A</a:t>
            </a:r>
            <a:r>
              <a:rPr lang="en-US" sz="4400" baseline="-25000" dirty="0">
                <a:latin typeface="Cambria Math" panose="02040503050406030204" pitchFamily="18" charset="0"/>
                <a:ea typeface="Cambria Math" panose="02040503050406030204" pitchFamily="18" charset="0"/>
              </a:rPr>
              <a:t>3</a:t>
            </a:r>
            <a:r>
              <a:rPr lang="en-US" sz="4400" dirty="0" smtClean="0"/>
              <a:t> = </a:t>
            </a:r>
            <a:r>
              <a:rPr lang="en-US" sz="4400" dirty="0" smtClean="0">
                <a:latin typeface="Cambria Math" panose="02040503050406030204" pitchFamily="18" charset="0"/>
                <a:ea typeface="Cambria Math" panose="02040503050406030204" pitchFamily="18" charset="0"/>
              </a:rPr>
              <a:t>{ A, B, C, E, S1 }</a:t>
            </a:r>
            <a:endParaRPr lang="en-US" sz="4400" dirty="0"/>
          </a:p>
        </p:txBody>
      </p:sp>
    </p:spTree>
    <p:extLst>
      <p:ext uri="{BB962C8B-B14F-4D97-AF65-F5344CB8AC3E}">
        <p14:creationId xmlns:p14="http://schemas.microsoft.com/office/powerpoint/2010/main" val="11337302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3</a:t>
            </a:r>
            <a:endParaRPr lang="en-US" dirty="0"/>
          </a:p>
        </p:txBody>
      </p:sp>
      <p:sp>
        <p:nvSpPr>
          <p:cNvPr id="3" name="Rectangle 2"/>
          <p:cNvSpPr/>
          <p:nvPr/>
        </p:nvSpPr>
        <p:spPr>
          <a:xfrm>
            <a:off x="1156335" y="2144137"/>
            <a:ext cx="7016115" cy="461665"/>
          </a:xfrm>
          <a:prstGeom prst="rect">
            <a:avLst/>
          </a:prstGeom>
        </p:spPr>
        <p:txBody>
          <a:bodyPr wrap="square">
            <a:spAutoFit/>
          </a:bodyPr>
          <a:lstStyle/>
          <a:p>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3</a:t>
            </a:r>
            <a:r>
              <a:rPr lang="en-US" sz="2400" dirty="0" smtClean="0"/>
              <a:t> = </a:t>
            </a:r>
            <a:r>
              <a:rPr lang="en-US" sz="2400" dirty="0" smtClean="0">
                <a:latin typeface="Cambria Math" panose="02040503050406030204" pitchFamily="18" charset="0"/>
                <a:ea typeface="Cambria Math" panose="02040503050406030204" pitchFamily="18" charset="0"/>
              </a:rPr>
              <a:t>A</a:t>
            </a:r>
            <a:r>
              <a:rPr lang="en-US" sz="2400" baseline="-25000" dirty="0">
                <a:latin typeface="Cambria Math" panose="02040503050406030204" pitchFamily="18" charset="0"/>
                <a:ea typeface="Cambria Math" panose="02040503050406030204" pitchFamily="18" charset="0"/>
              </a:rPr>
              <a:t>2</a:t>
            </a:r>
            <a:r>
              <a:rPr lang="en-US" sz="2400" dirty="0" smtClean="0"/>
              <a:t> ∪ </a:t>
            </a:r>
            <a:r>
              <a:rPr lang="en-US" sz="2400" dirty="0" smtClean="0">
                <a:latin typeface="Cambria Math" panose="02040503050406030204" pitchFamily="18" charset="0"/>
                <a:ea typeface="Cambria Math" panose="02040503050406030204" pitchFamily="18" charset="0"/>
              </a:rPr>
              <a:t>{X</a:t>
            </a:r>
            <a:r>
              <a:rPr lang="en-US" sz="2400" dirty="0" smtClean="0"/>
              <a:t> </a:t>
            </a:r>
            <a:r>
              <a:rPr lang="en-US" sz="2400" dirty="0" smtClean="0">
                <a:latin typeface="Cambria Math" panose="02040503050406030204" pitchFamily="18" charset="0"/>
                <a:ea typeface="Cambria Math" panose="02040503050406030204" pitchFamily="18" charset="0"/>
              </a:rPr>
              <a:t>|</a:t>
            </a:r>
            <a:r>
              <a:rPr lang="en-US" sz="2400" dirty="0" smtClean="0"/>
              <a:t> </a:t>
            </a:r>
            <a:r>
              <a:rPr lang="en-US" sz="2400" dirty="0" smtClean="0">
                <a:latin typeface="Cambria Math" panose="02040503050406030204" pitchFamily="18" charset="0"/>
                <a:ea typeface="Cambria Math" panose="02040503050406030204" pitchFamily="18" charset="0"/>
              </a:rPr>
              <a:t>X</a:t>
            </a:r>
            <a:r>
              <a:rPr lang="en-US" sz="2400" dirty="0" smtClean="0"/>
              <a:t> </a:t>
            </a:r>
            <a:r>
              <a:rPr lang="en-US" sz="2400" dirty="0" smtClean="0">
                <a:latin typeface="Arial" panose="020B0604020202020204" pitchFamily="34" charset="0"/>
                <a:ea typeface="Verdana" panose="020B0604030504040204" pitchFamily="34" charset="0"/>
                <a:cs typeface="Arial" panose="020B0604020202020204" pitchFamily="34" charset="0"/>
              </a:rPr>
              <a:t>→</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rPr>
              <a:t>∈</a:t>
            </a:r>
            <a:r>
              <a:rPr lang="en-US" sz="2400" dirty="0" smtClean="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sym typeface="Wingdings" panose="05000000000000000000" pitchFamily="2" charset="2"/>
              </a:rPr>
              <a:t>F for some W</a:t>
            </a:r>
            <a:r>
              <a:rPr lang="en-US" sz="2400" dirty="0" smtClean="0">
                <a:latin typeface="Cambria Math" panose="02040503050406030204" pitchFamily="18" charset="0"/>
                <a:ea typeface="Cambria Math" panose="02040503050406030204" pitchFamily="18" charset="0"/>
              </a:rPr>
              <a:t> ∈ (V</a:t>
            </a:r>
            <a:r>
              <a:rPr lang="en-US" sz="2400" baseline="-25000" dirty="0" smtClean="0">
                <a:latin typeface="Cambria Math" panose="02040503050406030204" pitchFamily="18" charset="0"/>
                <a:ea typeface="Cambria Math" panose="02040503050406030204" pitchFamily="18" charset="0"/>
              </a:rPr>
              <a:t>T</a:t>
            </a:r>
            <a:r>
              <a:rPr lang="en-US" sz="2400" dirty="0" smtClean="0">
                <a:latin typeface="Cambria Math" panose="02040503050406030204" pitchFamily="18" charset="0"/>
                <a:ea typeface="Cambria Math" panose="02040503050406030204" pitchFamily="18" charset="0"/>
              </a:rPr>
              <a:t> </a:t>
            </a:r>
            <a:r>
              <a:rPr lang="en-US" sz="2400" dirty="0" smtClean="0"/>
              <a:t>∪ </a:t>
            </a:r>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2</a:t>
            </a:r>
            <a:r>
              <a:rPr lang="en-US" sz="2400" dirty="0" smtClean="0"/>
              <a:t>)*</a:t>
            </a:r>
            <a:r>
              <a:rPr lang="en-US" sz="2400" dirty="0" smtClean="0">
                <a:latin typeface="Cambria Math" panose="02040503050406030204" pitchFamily="18" charset="0"/>
                <a:ea typeface="Cambria Math" panose="02040503050406030204" pitchFamily="18" charset="0"/>
                <a:sym typeface="Wingdings" panose="05000000000000000000" pitchFamily="2" charset="2"/>
              </a:rPr>
              <a:t>}</a:t>
            </a:r>
            <a:endParaRPr lang="en-US" sz="2400" dirty="0" smtClean="0"/>
          </a:p>
        </p:txBody>
      </p:sp>
      <p:sp>
        <p:nvSpPr>
          <p:cNvPr id="4" name="TextBox 3"/>
          <p:cNvSpPr txBox="1"/>
          <p:nvPr/>
        </p:nvSpPr>
        <p:spPr>
          <a:xfrm>
            <a:off x="1156335" y="3185815"/>
            <a:ext cx="6934200" cy="923330"/>
          </a:xfrm>
          <a:prstGeom prst="rect">
            <a:avLst/>
          </a:prstGeom>
          <a:noFill/>
        </p:spPr>
        <p:txBody>
          <a:bodyPr wrap="square" rtlCol="0">
            <a:spAutoFit/>
          </a:bodyPr>
          <a:lstStyle/>
          <a:p>
            <a:r>
              <a:rPr lang="en-US" dirty="0" smtClean="0"/>
              <a:t>“</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3</a:t>
            </a:r>
            <a:r>
              <a:rPr lang="en-US" dirty="0" smtClean="0"/>
              <a:t> is the union of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r>
              <a:rPr lang="en-US" dirty="0" smtClean="0"/>
              <a:t> with the set of non-terminals </a:t>
            </a:r>
            <a:r>
              <a:rPr lang="en-US" dirty="0" smtClean="0">
                <a:latin typeface="Cambria Math" panose="02040503050406030204" pitchFamily="18" charset="0"/>
                <a:ea typeface="Cambria Math" panose="02040503050406030204" pitchFamily="18" charset="0"/>
              </a:rPr>
              <a:t>X</a:t>
            </a:r>
            <a:r>
              <a:rPr lang="en-US" dirty="0" smtClean="0"/>
              <a:t> that have the form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the rule is one of the grammar rules </a:t>
            </a:r>
            <a:r>
              <a:rPr lang="en-US" dirty="0" smtClean="0">
                <a:latin typeface="Cambria Math" panose="02040503050406030204" pitchFamily="18" charset="0"/>
                <a:ea typeface="Cambria Math" panose="02040503050406030204" pitchFamily="18" charset="0"/>
                <a:sym typeface="Wingdings" panose="05000000000000000000" pitchFamily="2" charset="2"/>
              </a:rPr>
              <a:t>F</a:t>
            </a:r>
            <a:r>
              <a:rPr lang="en-US" dirty="0" smtClean="0">
                <a:ea typeface="Cambria Math" panose="02040503050406030204" pitchFamily="18" charset="0"/>
                <a:sym typeface="Wingdings" panose="05000000000000000000" pitchFamily="2" charset="2"/>
              </a:rPr>
              <a:t>,</a:t>
            </a:r>
            <a:r>
              <a:rPr lang="en-US" dirty="0" smtClean="0">
                <a:sym typeface="Wingdings" panose="05000000000000000000" pitchFamily="2" charset="2"/>
              </a:rPr>
              <a:t> and </a:t>
            </a:r>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is zero or more terminal symbols </a:t>
            </a:r>
            <a:r>
              <a:rPr lang="en-US" dirty="0" smtClean="0">
                <a:latin typeface="Cambria Math" panose="02040503050406030204" pitchFamily="18" charset="0"/>
                <a:ea typeface="Cambria Math" panose="02040503050406030204" pitchFamily="18" charset="0"/>
              </a:rPr>
              <a:t>V</a:t>
            </a:r>
            <a:r>
              <a:rPr lang="en-US" baseline="-25000" dirty="0" smtClean="0">
                <a:latin typeface="Cambria Math" panose="02040503050406030204" pitchFamily="18" charset="0"/>
                <a:ea typeface="Cambria Math" panose="02040503050406030204" pitchFamily="18" charset="0"/>
              </a:rPr>
              <a:t>T</a:t>
            </a:r>
            <a:r>
              <a:rPr lang="en-US" dirty="0" smtClean="0">
                <a:ea typeface="Cambria Math" panose="02040503050406030204" pitchFamily="18" charset="0"/>
              </a:rPr>
              <a:t> and symbols from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2</a:t>
            </a:r>
            <a:r>
              <a:rPr lang="en-US" dirty="0" smtClean="0">
                <a:latin typeface="Cambria Math" panose="02040503050406030204" pitchFamily="18" charset="0"/>
                <a:ea typeface="Cambria Math" panose="02040503050406030204" pitchFamily="18" charset="0"/>
              </a:rPr>
              <a:t> </a:t>
            </a:r>
            <a:r>
              <a:rPr lang="en-US" dirty="0" smtClean="0">
                <a:sym typeface="Wingdings" panose="05000000000000000000" pitchFamily="2" charset="2"/>
              </a:rPr>
              <a:t>”</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44</a:t>
            </a:fld>
            <a:endParaRPr lang="en-US" dirty="0"/>
          </a:p>
        </p:txBody>
      </p:sp>
    </p:spTree>
    <p:extLst>
      <p:ext uri="{BB962C8B-B14F-4D97-AF65-F5344CB8AC3E}">
        <p14:creationId xmlns:p14="http://schemas.microsoft.com/office/powerpoint/2010/main" val="5109051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4 </a:t>
            </a:r>
            <a:r>
              <a:rPr lang="en-US" dirty="0" smtClean="0">
                <a:latin typeface="Cambria Math" panose="02040503050406030204" pitchFamily="18" charset="0"/>
                <a:ea typeface="Cambria Math" panose="02040503050406030204" pitchFamily="18" charset="0"/>
              </a:rPr>
              <a:t>=</a:t>
            </a:r>
            <a:r>
              <a:rPr lang="en-US" baseline="-25000" dirty="0" smtClean="0">
                <a:latin typeface="Cambria Math" panose="02040503050406030204" pitchFamily="18" charset="0"/>
                <a:ea typeface="Cambria Math" panose="02040503050406030204" pitchFamily="18" charset="0"/>
              </a:rPr>
              <a: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3</a:t>
            </a:r>
            <a:endParaRPr lang="en-US" dirty="0"/>
          </a:p>
        </p:txBody>
      </p:sp>
      <p:sp>
        <p:nvSpPr>
          <p:cNvPr id="3" name="TextBox 2"/>
          <p:cNvSpPr txBox="1"/>
          <p:nvPr/>
        </p:nvSpPr>
        <p:spPr>
          <a:xfrm>
            <a:off x="4867894" y="1989743"/>
            <a:ext cx="1380506" cy="2308324"/>
          </a:xfrm>
          <a:prstGeom prst="rect">
            <a:avLst/>
          </a:prstGeom>
          <a:noFill/>
          <a:ln>
            <a:solidFill>
              <a:schemeClr val="tx1"/>
            </a:solidFill>
          </a:ln>
        </p:spPr>
        <p:txBody>
          <a:bodyPr wrap="none" rtlCol="0">
            <a:spAutoFit/>
          </a:bodyPr>
          <a:lstStyle/>
          <a:p>
            <a:r>
              <a:rPr lang="en-US" b="1" dirty="0" smtClean="0">
                <a:solidFill>
                  <a:schemeClr val="bg1">
                    <a:lumMod val="65000"/>
                  </a:schemeClr>
                </a:solidFill>
                <a:latin typeface="Courier New" panose="02070309020205020404" pitchFamily="49" charset="0"/>
                <a:cs typeface="Courier New" panose="02070309020205020404" pitchFamily="49" charset="0"/>
              </a:rPr>
              <a:t>S</a:t>
            </a:r>
            <a:r>
              <a:rPr lang="en-US" dirty="0" smtClean="0">
                <a:solidFill>
                  <a:schemeClr val="bg1">
                    <a:lumMod val="65000"/>
                  </a:schemeClr>
                </a:solidFill>
                <a:latin typeface="Courier New" panose="02070309020205020404" pitchFamily="49" charset="0"/>
                <a:cs typeface="Courier New" panose="02070309020205020404" pitchFamily="49" charset="0"/>
              </a:rPr>
              <a:t> </a:t>
            </a:r>
            <a:r>
              <a:rPr lang="en-US" dirty="0">
                <a:solidFill>
                  <a:schemeClr val="bg1">
                    <a:lumMod val="65000"/>
                  </a:schemeClr>
                </a:solidFill>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 B </a:t>
            </a:r>
            <a:endParaRPr lang="en-US" b="1" dirty="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b</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r>
              <a:rPr lang="en-US"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chemeClr val="bg1">
                    <a:lumMod val="65000"/>
                  </a:schemeClr>
                </a:solidFill>
                <a:latin typeface="Arial" panose="020B0604020202020204" pitchFamily="34" charset="0"/>
                <a:ea typeface="Verdana" panose="020B0604030504040204" pitchFamily="34" charset="0"/>
                <a:cs typeface="Arial" panose="020B0604020202020204" pitchFamily="34" charset="0"/>
              </a:rPr>
              <a:t>→</a:t>
            </a:r>
            <a:r>
              <a:rPr lang="en-US" dirty="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 </a:t>
            </a:r>
            <a:r>
              <a:rPr lang="en-US" b="1" dirty="0" smtClean="0">
                <a:solidFill>
                  <a:schemeClr val="bg1">
                    <a:lumMod val="65000"/>
                  </a:schemeClr>
                </a:solidFill>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sp>
        <p:nvSpPr>
          <p:cNvPr id="11" name="TextBox 10"/>
          <p:cNvSpPr txBox="1"/>
          <p:nvPr/>
        </p:nvSpPr>
        <p:spPr>
          <a:xfrm>
            <a:off x="1887919" y="2596456"/>
            <a:ext cx="2558015" cy="646331"/>
          </a:xfrm>
          <a:prstGeom prst="rect">
            <a:avLst/>
          </a:prstGeom>
          <a:noFill/>
        </p:spPr>
        <p:txBody>
          <a:bodyPr wrap="square" rtlCol="0">
            <a:spAutoFit/>
          </a:bodyPr>
          <a:lstStyle/>
          <a:p>
            <a:r>
              <a:rPr lang="en-US" dirty="0" smtClean="0"/>
              <a:t>No additional rules are productive.</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45</a:t>
            </a:fld>
            <a:endParaRPr lang="en-US" dirty="0"/>
          </a:p>
        </p:txBody>
      </p:sp>
    </p:spTree>
    <p:extLst>
      <p:ext uri="{BB962C8B-B14F-4D97-AF65-F5344CB8AC3E}">
        <p14:creationId xmlns:p14="http://schemas.microsoft.com/office/powerpoint/2010/main" val="19522678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Grammar’s productive non-terminals</a:t>
            </a:r>
            <a:endParaRPr lang="en-US" dirty="0"/>
          </a:p>
        </p:txBody>
      </p:sp>
      <p:sp>
        <p:nvSpPr>
          <p:cNvPr id="4" name="Rectangle 3"/>
          <p:cNvSpPr/>
          <p:nvPr/>
        </p:nvSpPr>
        <p:spPr>
          <a:xfrm>
            <a:off x="2595455" y="2137469"/>
            <a:ext cx="3762568"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A, B, C, E, S1 }</a:t>
            </a:r>
            <a:endParaRPr lang="en-US" sz="4400" dirty="0"/>
          </a:p>
        </p:txBody>
      </p:sp>
      <p:sp>
        <p:nvSpPr>
          <p:cNvPr id="5" name="TextBox 4"/>
          <p:cNvSpPr txBox="1"/>
          <p:nvPr/>
        </p:nvSpPr>
        <p:spPr>
          <a:xfrm>
            <a:off x="2853010" y="3181112"/>
            <a:ext cx="2926080" cy="923330"/>
          </a:xfrm>
          <a:prstGeom prst="rect">
            <a:avLst/>
          </a:prstGeom>
          <a:noFill/>
        </p:spPr>
        <p:txBody>
          <a:bodyPr wrap="square" rtlCol="0">
            <a:spAutoFit/>
          </a:bodyPr>
          <a:lstStyle/>
          <a:p>
            <a:pPr algn="ctr"/>
            <a:r>
              <a:rPr lang="en-US" dirty="0" smtClean="0"/>
              <a:t>These are the grammar’s productive non-terminal symbols.</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46</a:t>
            </a:fld>
            <a:endParaRPr lang="en-US" dirty="0"/>
          </a:p>
        </p:txBody>
      </p:sp>
    </p:spTree>
    <p:extLst>
      <p:ext uri="{BB962C8B-B14F-4D97-AF65-F5344CB8AC3E}">
        <p14:creationId xmlns:p14="http://schemas.microsoft.com/office/powerpoint/2010/main" val="13554213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Formal algorithm for finding</a:t>
            </a:r>
            <a:br>
              <a:rPr lang="en-US" dirty="0" smtClean="0"/>
            </a:br>
            <a:r>
              <a:rPr lang="en-US" dirty="0" smtClean="0"/>
              <a:t>productive non-terminals</a:t>
            </a:r>
            <a:endParaRPr lang="en-US" dirty="0"/>
          </a:p>
        </p:txBody>
      </p:sp>
      <p:sp>
        <p:nvSpPr>
          <p:cNvPr id="3" name="Content Placeholder 2"/>
          <p:cNvSpPr>
            <a:spLocks noGrp="1"/>
          </p:cNvSpPr>
          <p:nvPr>
            <p:ph idx="1"/>
          </p:nvPr>
        </p:nvSpPr>
        <p:spPr>
          <a:xfrm>
            <a:off x="457200" y="1931670"/>
            <a:ext cx="8229600" cy="4525963"/>
          </a:xfrm>
        </p:spPr>
        <p:txBody>
          <a:bodyPr>
            <a:normAutofit fontScale="85000" lnSpcReduction="20000"/>
          </a:bodyPr>
          <a:lstStyle/>
          <a:p>
            <a:pPr marL="514350" indent="-514350">
              <a:buFont typeface="+mj-lt"/>
              <a:buAutoNum type="arabicPeriod"/>
            </a:pPr>
            <a:r>
              <a:rPr lang="en-US" dirty="0" smtClean="0"/>
              <a:t>Create a set of all the non-terminals that have just terminal symbols on the right-hand side (RHS):</a:t>
            </a:r>
            <a:br>
              <a:rPr lang="en-US" dirty="0" smtClean="0"/>
            </a:br>
            <a:r>
              <a:rPr lang="en-US" dirty="0" smtClean="0"/>
              <a:t>	</a:t>
            </a:r>
            <a:r>
              <a:rPr lang="en-US" sz="2400" dirty="0" smtClean="0">
                <a:latin typeface="Cambria Math" panose="02040503050406030204" pitchFamily="18" charset="0"/>
                <a:ea typeface="Cambria Math" panose="02040503050406030204" pitchFamily="18" charset="0"/>
              </a:rPr>
              <a:t>A</a:t>
            </a:r>
            <a:r>
              <a:rPr lang="en-US" sz="2400" baseline="-25000" dirty="0" smtClean="0">
                <a:latin typeface="Cambria Math" panose="02040503050406030204" pitchFamily="18" charset="0"/>
                <a:ea typeface="Cambria Math" panose="02040503050406030204" pitchFamily="18" charset="0"/>
              </a:rPr>
              <a:t>1</a:t>
            </a:r>
            <a:r>
              <a:rPr lang="en-US" sz="2400" dirty="0" smtClean="0"/>
              <a:t> </a:t>
            </a:r>
            <a:r>
              <a:rPr lang="en-US" sz="2400" dirty="0"/>
              <a:t>= </a:t>
            </a:r>
            <a:r>
              <a:rPr lang="en-US" sz="2400" dirty="0">
                <a:latin typeface="Cambria Math" panose="02040503050406030204" pitchFamily="18" charset="0"/>
                <a:ea typeface="Cambria Math" panose="02040503050406030204" pitchFamily="18" charset="0"/>
              </a:rPr>
              <a:t>{X</a:t>
            </a:r>
            <a:r>
              <a:rPr lang="en-US" sz="2400" dirty="0"/>
              <a:t> </a:t>
            </a:r>
            <a:r>
              <a:rPr lang="en-US" sz="2400" dirty="0">
                <a:latin typeface="Cambria Math" panose="02040503050406030204" pitchFamily="18" charset="0"/>
                <a:ea typeface="Cambria Math" panose="02040503050406030204" pitchFamily="18" charset="0"/>
              </a:rPr>
              <a:t>|</a:t>
            </a:r>
            <a:r>
              <a:rPr lang="en-US" sz="2400" dirty="0"/>
              <a:t> </a:t>
            </a:r>
            <a:r>
              <a:rPr lang="en-US" sz="2400" dirty="0">
                <a:latin typeface="Cambria Math" panose="02040503050406030204" pitchFamily="18" charset="0"/>
                <a:ea typeface="Cambria Math" panose="02040503050406030204" pitchFamily="18" charset="0"/>
              </a:rPr>
              <a:t>X</a:t>
            </a:r>
            <a:r>
              <a:rPr lang="en-US" sz="2400" dirty="0"/>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cs typeface="Times New Roman" panose="02020603050405020304" pitchFamily="18" charset="0"/>
              </a:rPr>
              <a:t>P</a:t>
            </a:r>
            <a:r>
              <a:rPr lang="en-US" sz="2400" dirty="0" smtClean="0">
                <a:sym typeface="Wingdings" panose="05000000000000000000" pitchFamily="2" charset="2"/>
              </a:rPr>
              <a:t> </a:t>
            </a:r>
            <a:r>
              <a:rPr lang="en-US" sz="2400" dirty="0">
                <a:latin typeface="Cambria Math" panose="02040503050406030204" pitchFamily="18" charset="0"/>
                <a:ea typeface="Cambria Math" panose="02040503050406030204" pitchFamily="18" charset="0"/>
              </a:rPr>
              <a:t>∈</a:t>
            </a:r>
            <a:r>
              <a:rPr lang="en-US" sz="2400" dirty="0">
                <a:sym typeface="Wingdings" panose="05000000000000000000" pitchFamily="2" charset="2"/>
              </a:rPr>
              <a:t> </a:t>
            </a:r>
            <a:r>
              <a:rPr lang="en-US" sz="2400" dirty="0" smtClean="0">
                <a:latin typeface="Cambria Math" panose="02040503050406030204" pitchFamily="18" charset="0"/>
                <a:ea typeface="Cambria Math" panose="02040503050406030204" pitchFamily="18" charset="0"/>
                <a:sym typeface="Wingdings" panose="05000000000000000000" pitchFamily="2" charset="2"/>
              </a:rPr>
              <a:t>F for some P</a:t>
            </a:r>
            <a:r>
              <a:rPr lang="en-US" sz="2400" dirty="0">
                <a:latin typeface="Cambria Math" panose="02040503050406030204" pitchFamily="18" charset="0"/>
                <a:ea typeface="Cambria Math" panose="02040503050406030204" pitchFamily="18" charset="0"/>
              </a:rPr>
              <a:t> </a:t>
            </a:r>
            <a:r>
              <a:rPr lang="en-US" sz="2400" dirty="0" smtClean="0">
                <a:latin typeface="Cambria Math" panose="02040503050406030204" pitchFamily="18" charset="0"/>
                <a:ea typeface="Cambria Math" panose="02040503050406030204" pitchFamily="18" charset="0"/>
              </a:rPr>
              <a:t>∈ V</a:t>
            </a:r>
            <a:r>
              <a:rPr lang="en-US" sz="2400" baseline="-25000" dirty="0" smtClean="0">
                <a:latin typeface="Cambria Math" panose="02040503050406030204" pitchFamily="18" charset="0"/>
                <a:ea typeface="Cambria Math" panose="02040503050406030204" pitchFamily="18" charset="0"/>
              </a:rPr>
              <a:t>T</a:t>
            </a:r>
            <a:r>
              <a:rPr lang="en-US" sz="2400" dirty="0" smtClean="0">
                <a:latin typeface="Cambria Math" panose="02040503050406030204" pitchFamily="18" charset="0"/>
                <a:ea typeface="Cambria Math" panose="02040503050406030204" pitchFamily="18" charset="0"/>
              </a:rPr>
              <a:t>*</a:t>
            </a:r>
            <a:r>
              <a:rPr lang="en-US" sz="2400" dirty="0" smtClean="0">
                <a:latin typeface="Cambria Math" panose="02040503050406030204" pitchFamily="18" charset="0"/>
                <a:ea typeface="Cambria Math" panose="02040503050406030204" pitchFamily="18" charset="0"/>
                <a:sym typeface="Wingdings" panose="05000000000000000000" pitchFamily="2" charset="2"/>
              </a:rPr>
              <a:t>}</a:t>
            </a:r>
          </a:p>
          <a:p>
            <a:pPr marL="514350" indent="-514350">
              <a:buFont typeface="+mj-lt"/>
              <a:buAutoNum type="arabicPeriod"/>
            </a:pPr>
            <a:r>
              <a:rPr lang="en-US" dirty="0" smtClean="0"/>
              <a:t>Add to A</a:t>
            </a:r>
            <a:r>
              <a:rPr lang="en-US" baseline="-25000" dirty="0" smtClean="0"/>
              <a:t>1</a:t>
            </a:r>
            <a:r>
              <a:rPr lang="en-US" dirty="0" smtClean="0"/>
              <a:t> the non-terminals that have on the RHS non-terminals from A</a:t>
            </a:r>
            <a:r>
              <a:rPr lang="en-US" baseline="-25000" dirty="0"/>
              <a:t>1</a:t>
            </a:r>
            <a:r>
              <a:rPr lang="en-US" dirty="0" smtClean="0"/>
              <a:t> concatenated to terminal symbols:</a:t>
            </a:r>
            <a:r>
              <a:rPr lang="en-US" dirty="0"/>
              <a:t/>
            </a:r>
            <a:br>
              <a:rPr lang="en-US" dirty="0"/>
            </a:br>
            <a:r>
              <a:rPr lang="en-US" dirty="0"/>
              <a:t>	</a:t>
            </a:r>
            <a:r>
              <a:rPr lang="en-US" sz="2600" dirty="0" smtClean="0">
                <a:latin typeface="Cambria Math" panose="02040503050406030204" pitchFamily="18" charset="0"/>
                <a:ea typeface="Cambria Math" panose="02040503050406030204" pitchFamily="18" charset="0"/>
              </a:rPr>
              <a:t>A</a:t>
            </a:r>
            <a:r>
              <a:rPr lang="en-US" sz="2600" baseline="-25000" dirty="0" smtClean="0">
                <a:latin typeface="Cambria Math" panose="02040503050406030204" pitchFamily="18" charset="0"/>
                <a:ea typeface="Cambria Math" panose="02040503050406030204" pitchFamily="18" charset="0"/>
              </a:rPr>
              <a:t>2</a:t>
            </a:r>
            <a:r>
              <a:rPr lang="en-US" sz="2600" dirty="0" smtClean="0"/>
              <a:t> </a:t>
            </a:r>
            <a:r>
              <a:rPr lang="en-US" sz="2600" dirty="0"/>
              <a:t>= </a:t>
            </a:r>
            <a:r>
              <a:rPr lang="en-US" sz="2800" dirty="0">
                <a:latin typeface="Cambria Math" panose="02040503050406030204" pitchFamily="18" charset="0"/>
                <a:ea typeface="Cambria Math" panose="02040503050406030204" pitchFamily="18" charset="0"/>
              </a:rPr>
              <a:t>A</a:t>
            </a:r>
            <a:r>
              <a:rPr lang="en-US" sz="2800" baseline="-25000" dirty="0">
                <a:latin typeface="Cambria Math" panose="02040503050406030204" pitchFamily="18" charset="0"/>
                <a:ea typeface="Cambria Math" panose="02040503050406030204" pitchFamily="18" charset="0"/>
              </a:rPr>
              <a:t>1</a:t>
            </a:r>
            <a:r>
              <a:rPr lang="en-US" sz="2800" dirty="0"/>
              <a:t> </a:t>
            </a:r>
            <a:r>
              <a:rPr lang="en-US" sz="2800" dirty="0" smtClean="0"/>
              <a:t>∪ </a:t>
            </a:r>
            <a:r>
              <a:rPr lang="en-US" sz="2600" dirty="0" smtClean="0">
                <a:latin typeface="Cambria Math" panose="02040503050406030204" pitchFamily="18" charset="0"/>
                <a:ea typeface="Cambria Math" panose="02040503050406030204" pitchFamily="18" charset="0"/>
              </a:rPr>
              <a:t>{X</a:t>
            </a:r>
            <a:r>
              <a:rPr lang="en-US" sz="2600" dirty="0" smtClean="0"/>
              <a:t> </a:t>
            </a:r>
            <a:r>
              <a:rPr lang="en-US" sz="2600" dirty="0">
                <a:latin typeface="Cambria Math" panose="02040503050406030204" pitchFamily="18" charset="0"/>
                <a:ea typeface="Cambria Math" panose="02040503050406030204" pitchFamily="18" charset="0"/>
              </a:rPr>
              <a:t>|</a:t>
            </a:r>
            <a:r>
              <a:rPr lang="en-US" sz="2600" dirty="0"/>
              <a:t> </a:t>
            </a:r>
            <a:r>
              <a:rPr lang="en-US" sz="2600" dirty="0">
                <a:latin typeface="Cambria Math" panose="02040503050406030204" pitchFamily="18" charset="0"/>
                <a:ea typeface="Cambria Math" panose="02040503050406030204" pitchFamily="18" charset="0"/>
              </a:rPr>
              <a:t>X</a:t>
            </a:r>
            <a:r>
              <a:rPr lang="en-US" sz="2600" dirty="0"/>
              <a:t> </a:t>
            </a:r>
            <a:r>
              <a:rPr lang="en-US" sz="2600" dirty="0">
                <a:latin typeface="Arial" panose="020B0604020202020204" pitchFamily="34" charset="0"/>
                <a:ea typeface="Verdana" panose="020B0604030504040204" pitchFamily="34" charset="0"/>
                <a:cs typeface="Arial" panose="020B0604020202020204" pitchFamily="34" charset="0"/>
              </a:rPr>
              <a:t>→</a:t>
            </a:r>
            <a:r>
              <a:rPr lang="en-US" sz="2600" dirty="0">
                <a:sym typeface="Wingdings" panose="05000000000000000000" pitchFamily="2" charset="2"/>
              </a:rPr>
              <a:t> </a:t>
            </a:r>
            <a:r>
              <a:rPr lang="en-US" sz="2600"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sz="2600" dirty="0" smtClean="0">
                <a:sym typeface="Wingdings" panose="05000000000000000000" pitchFamily="2" charset="2"/>
              </a:rPr>
              <a:t> </a:t>
            </a:r>
            <a:r>
              <a:rPr lang="en-US" sz="2600" dirty="0">
                <a:latin typeface="Cambria Math" panose="02040503050406030204" pitchFamily="18" charset="0"/>
                <a:ea typeface="Cambria Math" panose="02040503050406030204" pitchFamily="18" charset="0"/>
              </a:rPr>
              <a:t>∈</a:t>
            </a:r>
            <a:r>
              <a:rPr lang="en-US" sz="2600" dirty="0">
                <a:sym typeface="Wingdings" panose="05000000000000000000" pitchFamily="2" charset="2"/>
              </a:rPr>
              <a:t> </a:t>
            </a:r>
            <a:r>
              <a:rPr lang="en-US" sz="2600" dirty="0">
                <a:latin typeface="Cambria Math" panose="02040503050406030204" pitchFamily="18" charset="0"/>
                <a:ea typeface="Cambria Math" panose="02040503050406030204" pitchFamily="18" charset="0"/>
                <a:sym typeface="Wingdings" panose="05000000000000000000" pitchFamily="2" charset="2"/>
              </a:rPr>
              <a:t>F for some </a:t>
            </a:r>
            <a:r>
              <a:rPr lang="en-US" sz="2600" dirty="0" smtClean="0">
                <a:latin typeface="Cambria Math" panose="02040503050406030204" pitchFamily="18" charset="0"/>
                <a:ea typeface="Cambria Math" panose="02040503050406030204" pitchFamily="18" charset="0"/>
                <a:sym typeface="Wingdings" panose="05000000000000000000" pitchFamily="2" charset="2"/>
              </a:rPr>
              <a:t>W</a:t>
            </a:r>
            <a:r>
              <a:rPr lang="en-US" sz="2600" dirty="0" smtClean="0">
                <a:latin typeface="Cambria Math" panose="02040503050406030204" pitchFamily="18" charset="0"/>
                <a:ea typeface="Cambria Math" panose="02040503050406030204" pitchFamily="18" charset="0"/>
              </a:rPr>
              <a:t> </a:t>
            </a:r>
            <a:r>
              <a:rPr lang="en-US" sz="2600" dirty="0">
                <a:latin typeface="Cambria Math" panose="02040503050406030204" pitchFamily="18" charset="0"/>
                <a:ea typeface="Cambria Math" panose="02040503050406030204" pitchFamily="18" charset="0"/>
              </a:rPr>
              <a:t>∈ </a:t>
            </a:r>
            <a:r>
              <a:rPr lang="en-US" sz="2600" dirty="0" smtClean="0">
                <a:latin typeface="Cambria Math" panose="02040503050406030204" pitchFamily="18" charset="0"/>
                <a:ea typeface="Cambria Math" panose="02040503050406030204" pitchFamily="18" charset="0"/>
              </a:rPr>
              <a:t>(V</a:t>
            </a:r>
            <a:r>
              <a:rPr lang="en-US" sz="2600" baseline="-25000" dirty="0" smtClean="0">
                <a:latin typeface="Cambria Math" panose="02040503050406030204" pitchFamily="18" charset="0"/>
                <a:ea typeface="Cambria Math" panose="02040503050406030204" pitchFamily="18" charset="0"/>
              </a:rPr>
              <a:t>T</a:t>
            </a:r>
            <a:r>
              <a:rPr lang="en-US" sz="2600" dirty="0">
                <a:latin typeface="Cambria Math" panose="02040503050406030204" pitchFamily="18" charset="0"/>
                <a:ea typeface="Cambria Math" panose="02040503050406030204" pitchFamily="18" charset="0"/>
              </a:rPr>
              <a:t> </a:t>
            </a:r>
            <a:r>
              <a:rPr lang="en-US" sz="2800" dirty="0" smtClean="0"/>
              <a:t>∪ </a:t>
            </a:r>
            <a:r>
              <a:rPr lang="en-US" sz="2800" dirty="0">
                <a:latin typeface="Cambria Math" panose="02040503050406030204" pitchFamily="18" charset="0"/>
                <a:ea typeface="Cambria Math" panose="02040503050406030204" pitchFamily="18" charset="0"/>
              </a:rPr>
              <a:t>A</a:t>
            </a:r>
            <a:r>
              <a:rPr lang="en-US" sz="2800" baseline="-25000" dirty="0">
                <a:latin typeface="Cambria Math" panose="02040503050406030204" pitchFamily="18" charset="0"/>
                <a:ea typeface="Cambria Math" panose="02040503050406030204" pitchFamily="18" charset="0"/>
              </a:rPr>
              <a:t>1</a:t>
            </a:r>
            <a:r>
              <a:rPr lang="en-US" sz="2800" dirty="0" smtClean="0"/>
              <a:t>)*</a:t>
            </a:r>
            <a:r>
              <a:rPr lang="en-US" sz="2600" dirty="0" smtClean="0">
                <a:latin typeface="Cambria Math" panose="02040503050406030204" pitchFamily="18" charset="0"/>
                <a:ea typeface="Cambria Math" panose="02040503050406030204" pitchFamily="18" charset="0"/>
                <a:sym typeface="Wingdings" panose="05000000000000000000" pitchFamily="2" charset="2"/>
              </a:rPr>
              <a:t>}</a:t>
            </a:r>
            <a:endParaRPr lang="en-US" sz="2600" dirty="0" smtClean="0"/>
          </a:p>
          <a:p>
            <a:pPr marL="514350" indent="-514350">
              <a:buFont typeface="+mj-lt"/>
              <a:buAutoNum type="arabicPeriod"/>
            </a:pPr>
            <a:r>
              <a:rPr lang="en-US" dirty="0" smtClean="0"/>
              <a:t>Repeat step 2 until no more non-terminals are added to the set:</a:t>
            </a:r>
            <a:br>
              <a:rPr lang="en-US" dirty="0" smtClean="0"/>
            </a:b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i+1</a:t>
            </a:r>
            <a:r>
              <a:rPr lang="en-US" dirty="0" smtClean="0"/>
              <a:t> </a:t>
            </a:r>
            <a:r>
              <a:rPr lang="en-US" dirty="0"/>
              <a: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i</a:t>
            </a:r>
            <a:r>
              <a:rPr lang="en-US" dirty="0" smtClean="0"/>
              <a:t> </a:t>
            </a:r>
            <a:r>
              <a:rPr lang="en-US" dirty="0"/>
              <a:t>∪ </a:t>
            </a:r>
            <a:r>
              <a:rPr lang="en-US" dirty="0">
                <a:latin typeface="Cambria Math" panose="02040503050406030204" pitchFamily="18" charset="0"/>
                <a:ea typeface="Cambria Math" panose="02040503050406030204" pitchFamily="18" charset="0"/>
              </a:rPr>
              <a:t>{X</a:t>
            </a:r>
            <a:r>
              <a:rPr lang="en-US" dirty="0"/>
              <a:t> </a:t>
            </a:r>
            <a:r>
              <a:rPr lang="en-US" dirty="0">
                <a:latin typeface="Cambria Math" panose="02040503050406030204" pitchFamily="18" charset="0"/>
                <a:ea typeface="Cambria Math" panose="02040503050406030204" pitchFamily="18" charset="0"/>
              </a:rPr>
              <a:t>|</a:t>
            </a:r>
            <a:r>
              <a:rPr lang="en-US" dirty="0"/>
              <a:t> </a:t>
            </a:r>
            <a:r>
              <a:rPr lang="en-US" dirty="0">
                <a:latin typeface="Cambria Math" panose="02040503050406030204" pitchFamily="18" charset="0"/>
                <a:ea typeface="Cambria Math" panose="02040503050406030204" pitchFamily="18" charset="0"/>
              </a:rPr>
              <a:t>X</a:t>
            </a:r>
            <a:r>
              <a:rPr lang="en-US" dirty="0"/>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sym typeface="Wingdings" panose="05000000000000000000" pitchFamily="2" charset="2"/>
              </a:rPr>
              <a:t> </a:t>
            </a:r>
            <a:r>
              <a:rPr lang="en-US" dirty="0">
                <a:latin typeface="Cambria Math" panose="02040503050406030204" pitchFamily="18" charset="0"/>
                <a:ea typeface="Cambria Math" panose="02040503050406030204" pitchFamily="18" charset="0"/>
                <a:cs typeface="Times New Roman" panose="02020603050405020304" pitchFamily="18" charset="0"/>
              </a:rPr>
              <a:t>W</a:t>
            </a:r>
            <a:r>
              <a:rPr lang="en-US" dirty="0">
                <a:sym typeface="Wingdings" panose="05000000000000000000" pitchFamily="2" charset="2"/>
              </a:rPr>
              <a:t> </a:t>
            </a:r>
            <a:r>
              <a:rPr lang="en-US" dirty="0">
                <a:latin typeface="Cambria Math" panose="02040503050406030204" pitchFamily="18" charset="0"/>
                <a:ea typeface="Cambria Math" panose="02040503050406030204" pitchFamily="18" charset="0"/>
              </a:rPr>
              <a:t>∈</a:t>
            </a:r>
            <a:r>
              <a:rPr lang="en-US" dirty="0">
                <a:sym typeface="Wingdings" panose="05000000000000000000" pitchFamily="2" charset="2"/>
              </a:rPr>
              <a:t> </a:t>
            </a:r>
            <a:r>
              <a:rPr lang="en-US" dirty="0">
                <a:latin typeface="Cambria Math" panose="02040503050406030204" pitchFamily="18" charset="0"/>
                <a:ea typeface="Cambria Math" panose="02040503050406030204" pitchFamily="18" charset="0"/>
                <a:sym typeface="Wingdings" panose="05000000000000000000" pitchFamily="2" charset="2"/>
              </a:rPr>
              <a:t>F for some W</a:t>
            </a:r>
            <a:r>
              <a:rPr lang="en-US" dirty="0">
                <a:latin typeface="Cambria Math" panose="02040503050406030204" pitchFamily="18" charset="0"/>
                <a:ea typeface="Cambria Math" panose="02040503050406030204" pitchFamily="18" charset="0"/>
              </a:rPr>
              <a:t> ∈ (V</a:t>
            </a:r>
            <a:r>
              <a:rPr lang="en-US" baseline="-25000" dirty="0">
                <a:latin typeface="Cambria Math" panose="02040503050406030204" pitchFamily="18" charset="0"/>
                <a:ea typeface="Cambria Math" panose="02040503050406030204" pitchFamily="18" charset="0"/>
              </a:rPr>
              <a:t>T</a:t>
            </a:r>
            <a:r>
              <a:rPr lang="en-US" dirty="0">
                <a:latin typeface="Cambria Math" panose="02040503050406030204" pitchFamily="18" charset="0"/>
                <a:ea typeface="Cambria Math" panose="02040503050406030204" pitchFamily="18" charset="0"/>
              </a:rPr>
              <a:t> </a:t>
            </a:r>
            <a:r>
              <a:rPr lang="en-US" dirty="0"/>
              <a:t>∪ </a:t>
            </a:r>
            <a:r>
              <a:rPr lang="en-US" dirty="0" smtClean="0">
                <a:latin typeface="Cambria Math" panose="02040503050406030204" pitchFamily="18" charset="0"/>
                <a:ea typeface="Cambria Math" panose="02040503050406030204" pitchFamily="18" charset="0"/>
              </a:rPr>
              <a:t>A</a:t>
            </a:r>
            <a:r>
              <a:rPr lang="en-US" baseline="-25000" dirty="0" smtClean="0">
                <a:latin typeface="Cambria Math" panose="02040503050406030204" pitchFamily="18" charset="0"/>
                <a:ea typeface="Cambria Math" panose="02040503050406030204" pitchFamily="18" charset="0"/>
              </a:rPr>
              <a:t>i</a:t>
            </a:r>
            <a:r>
              <a:rPr lang="en-US" dirty="0" smtClean="0"/>
              <a:t>)*</a:t>
            </a:r>
            <a:r>
              <a:rPr lang="en-US" dirty="0" smtClean="0">
                <a:latin typeface="Cambria Math" panose="02040503050406030204" pitchFamily="18" charset="0"/>
                <a:ea typeface="Cambria Math" panose="02040503050406030204" pitchFamily="18" charset="0"/>
                <a:sym typeface="Wingdings" panose="05000000000000000000" pitchFamily="2" charset="2"/>
              </a:rPr>
              <a:t>}</a:t>
            </a:r>
          </a:p>
          <a:p>
            <a:pPr marL="514350" indent="-514350">
              <a:buFont typeface="+mj-lt"/>
              <a:buAutoNum type="arabicPeriod"/>
            </a:pPr>
            <a:r>
              <a:rPr lang="en-US" dirty="0" smtClean="0">
                <a:sym typeface="Wingdings" panose="05000000000000000000" pitchFamily="2" charset="2"/>
              </a:rPr>
              <a:t>The resulting set </a:t>
            </a:r>
            <a:r>
              <a:rPr lang="en-US" dirty="0" err="1" smtClean="0">
                <a:sym typeface="Wingdings" panose="05000000000000000000" pitchFamily="2" charset="2"/>
              </a:rPr>
              <a:t>A</a:t>
            </a:r>
            <a:r>
              <a:rPr lang="en-US" baseline="-25000" dirty="0" err="1" smtClean="0">
                <a:sym typeface="Wingdings" panose="05000000000000000000" pitchFamily="2" charset="2"/>
              </a:rPr>
              <a:t>k</a:t>
            </a:r>
            <a:r>
              <a:rPr lang="en-US" dirty="0" smtClean="0">
                <a:sym typeface="Wingdings" panose="05000000000000000000" pitchFamily="2" charset="2"/>
              </a:rPr>
              <a:t> consists of all productive non-terminals (those non-terminals that generate strings)</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47</a:t>
            </a:fld>
            <a:endParaRPr lang="en-US" dirty="0"/>
          </a:p>
        </p:txBody>
      </p:sp>
    </p:spTree>
    <p:extLst>
      <p:ext uri="{BB962C8B-B14F-4D97-AF65-F5344CB8AC3E}">
        <p14:creationId xmlns:p14="http://schemas.microsoft.com/office/powerpoint/2010/main" val="31062059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find unproductive rules </a:t>
            </a:r>
            <a:br>
              <a:rPr lang="en-US" dirty="0" smtClean="0"/>
            </a:br>
            <a:r>
              <a:rPr lang="en-US" dirty="0" smtClean="0"/>
              <a:t>in a grammar</a:t>
            </a:r>
            <a:endParaRPr lang="en-US" dirty="0"/>
          </a:p>
        </p:txBody>
      </p:sp>
      <p:sp>
        <p:nvSpPr>
          <p:cNvPr id="3" name="Content Placeholder 2"/>
          <p:cNvSpPr>
            <a:spLocks noGrp="1"/>
          </p:cNvSpPr>
          <p:nvPr>
            <p:ph idx="1"/>
          </p:nvPr>
        </p:nvSpPr>
        <p:spPr>
          <a:xfrm>
            <a:off x="457200" y="1600201"/>
            <a:ext cx="8229600" cy="2308860"/>
          </a:xfrm>
        </p:spPr>
        <p:txBody>
          <a:bodyPr/>
          <a:lstStyle/>
          <a:p>
            <a:r>
              <a:rPr lang="en-US" dirty="0" smtClean="0"/>
              <a:t>Find the productive non-terminals as described on the previous slide.</a:t>
            </a:r>
          </a:p>
          <a:p>
            <a:r>
              <a:rPr lang="en-US" dirty="0" smtClean="0"/>
              <a:t>Remove the rules for the non-terminals that are not productive.</a:t>
            </a:r>
            <a:endParaRPr lang="en-US" dirty="0"/>
          </a:p>
        </p:txBody>
      </p:sp>
      <p:sp>
        <p:nvSpPr>
          <p:cNvPr id="4" name="TextBox 3"/>
          <p:cNvSpPr txBox="1"/>
          <p:nvPr/>
        </p:nvSpPr>
        <p:spPr>
          <a:xfrm>
            <a:off x="1783633" y="3928646"/>
            <a:ext cx="1380506" cy="2308324"/>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S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sp>
        <p:nvSpPr>
          <p:cNvPr id="5" name="Right Arrow 4"/>
          <p:cNvSpPr/>
          <p:nvPr/>
        </p:nvSpPr>
        <p:spPr>
          <a:xfrm>
            <a:off x="3646170" y="4743450"/>
            <a:ext cx="1623060" cy="422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46170" y="5082808"/>
            <a:ext cx="1462708" cy="923330"/>
          </a:xfrm>
          <a:prstGeom prst="rect">
            <a:avLst/>
          </a:prstGeom>
          <a:noFill/>
        </p:spPr>
        <p:txBody>
          <a:bodyPr wrap="none" rtlCol="0">
            <a:spAutoFit/>
          </a:bodyPr>
          <a:lstStyle/>
          <a:p>
            <a:pPr algn="ctr"/>
            <a:r>
              <a:rPr lang="en-US" dirty="0" smtClean="0"/>
              <a:t>remove </a:t>
            </a:r>
          </a:p>
          <a:p>
            <a:pPr algn="ctr"/>
            <a:r>
              <a:rPr lang="en-US" dirty="0" smtClean="0"/>
              <a:t>unproductive</a:t>
            </a:r>
          </a:p>
          <a:p>
            <a:pPr algn="ctr"/>
            <a:r>
              <a:rPr lang="en-US" dirty="0" smtClean="0"/>
              <a:t>rules</a:t>
            </a:r>
            <a:endParaRPr lang="en-US" dirty="0"/>
          </a:p>
        </p:txBody>
      </p:sp>
      <p:sp>
        <p:nvSpPr>
          <p:cNvPr id="7" name="TextBox 6"/>
          <p:cNvSpPr txBox="1"/>
          <p:nvPr/>
        </p:nvSpPr>
        <p:spPr>
          <a:xfrm>
            <a:off x="5776513" y="4229636"/>
            <a:ext cx="1380506"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endParaRPr lang="en-US" b="1" dirty="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8" name="TextBox 7"/>
          <p:cNvSpPr txBox="1"/>
          <p:nvPr/>
        </p:nvSpPr>
        <p:spPr>
          <a:xfrm>
            <a:off x="1726373" y="6236137"/>
            <a:ext cx="1437766" cy="307777"/>
          </a:xfrm>
          <a:prstGeom prst="rect">
            <a:avLst/>
          </a:prstGeom>
          <a:noFill/>
        </p:spPr>
        <p:txBody>
          <a:bodyPr wrap="none" rtlCol="0">
            <a:spAutoFit/>
          </a:bodyPr>
          <a:lstStyle/>
          <a:p>
            <a:r>
              <a:rPr lang="en-US" sz="1400" dirty="0" smtClean="0"/>
              <a:t>original grammar</a:t>
            </a:r>
            <a:endParaRPr lang="en-US" sz="1400" dirty="0"/>
          </a:p>
        </p:txBody>
      </p:sp>
      <p:sp>
        <p:nvSpPr>
          <p:cNvPr id="9" name="TextBox 8"/>
          <p:cNvSpPr txBox="1"/>
          <p:nvPr/>
        </p:nvSpPr>
        <p:spPr>
          <a:xfrm>
            <a:off x="5719253" y="5706964"/>
            <a:ext cx="1461810" cy="307777"/>
          </a:xfrm>
          <a:prstGeom prst="rect">
            <a:avLst/>
          </a:prstGeom>
          <a:noFill/>
        </p:spPr>
        <p:txBody>
          <a:bodyPr wrap="none" rtlCol="0">
            <a:spAutoFit/>
          </a:bodyPr>
          <a:lstStyle/>
          <a:p>
            <a:r>
              <a:rPr lang="en-US" sz="1400" dirty="0" smtClean="0"/>
              <a:t>cleaned grammar</a:t>
            </a:r>
            <a:endParaRPr lang="en-US" sz="1400" dirty="0"/>
          </a:p>
        </p:txBody>
      </p:sp>
      <p:sp>
        <p:nvSpPr>
          <p:cNvPr id="10"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48</a:t>
            </a:fld>
            <a:endParaRPr lang="en-US" dirty="0"/>
          </a:p>
        </p:txBody>
      </p:sp>
    </p:spTree>
    <p:extLst>
      <p:ext uri="{BB962C8B-B14F-4D97-AF65-F5344CB8AC3E}">
        <p14:creationId xmlns:p14="http://schemas.microsoft.com/office/powerpoint/2010/main" val="40331931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Empty Language</a:t>
            </a:r>
            <a:endParaRPr lang="en-US" dirty="0"/>
          </a:p>
        </p:txBody>
      </p:sp>
      <p:sp>
        <p:nvSpPr>
          <p:cNvPr id="3" name="Content Placeholder 2"/>
          <p:cNvSpPr>
            <a:spLocks noGrp="1"/>
          </p:cNvSpPr>
          <p:nvPr>
            <p:ph idx="1"/>
          </p:nvPr>
        </p:nvSpPr>
        <p:spPr/>
        <p:txBody>
          <a:bodyPr>
            <a:normAutofit lnSpcReduction="10000"/>
          </a:bodyPr>
          <a:lstStyle/>
          <a:p>
            <a:r>
              <a:rPr lang="en-US" dirty="0" smtClean="0"/>
              <a:t>A grammar might </a:t>
            </a:r>
            <a:r>
              <a:rPr lang="en-US" dirty="0" smtClean="0"/>
              <a:t>just consist of rules that loop infinitely, in which case the language generated by the grammar is empty, { }.</a:t>
            </a:r>
          </a:p>
          <a:p>
            <a:r>
              <a:rPr lang="en-US" dirty="0" smtClean="0"/>
              <a:t>Here’s how to determine if a grammar generates empty:</a:t>
            </a:r>
          </a:p>
          <a:p>
            <a:pPr lvl="1"/>
            <a:r>
              <a:rPr lang="en-US" dirty="0" smtClean="0"/>
              <a:t>Find </a:t>
            </a:r>
            <a:r>
              <a:rPr lang="en-US" dirty="0" smtClean="0"/>
              <a:t>the productive non-terminals for a grammar.</a:t>
            </a:r>
          </a:p>
          <a:p>
            <a:pPr lvl="1"/>
            <a:r>
              <a:rPr lang="en-US" dirty="0" smtClean="0"/>
              <a:t>If </a:t>
            </a:r>
            <a:r>
              <a:rPr lang="en-US" dirty="0" smtClean="0"/>
              <a:t>the start symbol is not in the set of productive </a:t>
            </a:r>
            <a:r>
              <a:rPr lang="en-US" dirty="0" smtClean="0"/>
              <a:t>non-terminals, then no </a:t>
            </a:r>
            <a:r>
              <a:rPr lang="en-US" dirty="0" smtClean="0"/>
              <a:t>string can be generated from </a:t>
            </a:r>
            <a:r>
              <a:rPr lang="en-US" dirty="0" smtClean="0"/>
              <a:t>and therefore </a:t>
            </a:r>
            <a:r>
              <a:rPr lang="en-US" dirty="0" smtClean="0"/>
              <a:t>the language generated by the grammar is empty.</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49</a:t>
            </a:fld>
            <a:endParaRPr lang="en-US" dirty="0"/>
          </a:p>
        </p:txBody>
      </p:sp>
      <p:sp>
        <p:nvSpPr>
          <p:cNvPr id="5" name="Rectangle 4"/>
          <p:cNvSpPr/>
          <p:nvPr/>
        </p:nvSpPr>
        <p:spPr>
          <a:xfrm>
            <a:off x="1593669" y="6050278"/>
            <a:ext cx="5120640" cy="7315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The halting problem is decidable for CF grammars</a:t>
            </a:r>
            <a:endParaRPr lang="en-US" b="1" dirty="0">
              <a:solidFill>
                <a:schemeClr val="bg1"/>
              </a:solidFill>
            </a:endParaRPr>
          </a:p>
        </p:txBody>
      </p:sp>
    </p:spTree>
    <p:extLst>
      <p:ext uri="{BB962C8B-B14F-4D97-AF65-F5344CB8AC3E}">
        <p14:creationId xmlns:p14="http://schemas.microsoft.com/office/powerpoint/2010/main" val="198466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50000"/>
                  </a:schemeClr>
                </a:solidFill>
              </a:rPr>
              <a:t>What are unproductive grammar rules?</a:t>
            </a:r>
          </a:p>
          <a:p>
            <a:pPr marL="971550" lvl="1" indent="-514350">
              <a:buFont typeface="+mj-lt"/>
              <a:buAutoNum type="arabicPeriod"/>
            </a:pPr>
            <a:r>
              <a:rPr lang="en-US" dirty="0" smtClean="0">
                <a:solidFill>
                  <a:schemeClr val="bg1">
                    <a:lumMod val="50000"/>
                  </a:schemeClr>
                </a:solidFill>
              </a:rPr>
              <a:t>Why remove unproductive rules?</a:t>
            </a:r>
            <a:endParaRPr lang="en-US" dirty="0">
              <a:solidFill>
                <a:schemeClr val="bg1">
                  <a:lumMod val="50000"/>
                </a:schemeClr>
              </a:solidFill>
            </a:endParaRPr>
          </a:p>
          <a:p>
            <a:pPr marL="971550" lvl="1" indent="-514350">
              <a:buFont typeface="+mj-lt"/>
              <a:buAutoNum type="arabicPeriod"/>
            </a:pPr>
            <a:r>
              <a:rPr lang="en-US" dirty="0" smtClean="0">
                <a:solidFill>
                  <a:schemeClr val="bg1">
                    <a:lumMod val="50000"/>
                  </a:schemeClr>
                </a:solidFill>
              </a:rPr>
              <a:t>Is there an intuitive algorithm to find unproductive rules?</a:t>
            </a:r>
          </a:p>
          <a:p>
            <a:pPr marL="971550" lvl="1" indent="-514350">
              <a:buFont typeface="+mj-lt"/>
              <a:buAutoNum type="arabicPeriod"/>
            </a:pPr>
            <a:r>
              <a:rPr lang="en-US" dirty="0" smtClean="0"/>
              <a:t>Intuition is a dangerous master; is there a precise, formal algorithm to find unproductive rules?</a:t>
            </a:r>
          </a:p>
        </p:txBody>
      </p:sp>
      <p:sp>
        <p:nvSpPr>
          <p:cNvPr id="4" name="Slide Number Placeholder 3"/>
          <p:cNvSpPr>
            <a:spLocks noGrp="1"/>
          </p:cNvSpPr>
          <p:nvPr>
            <p:ph type="sldNum" sz="quarter" idx="12"/>
          </p:nvPr>
        </p:nvSpPr>
        <p:spPr/>
        <p:txBody>
          <a:bodyPr/>
          <a:lstStyle/>
          <a:p>
            <a:fld id="{04880772-6C15-43D4-94DB-7DA07CA64C43}" type="slidenum">
              <a:rPr lang="en-US" smtClean="0"/>
              <a:t>5</a:t>
            </a:fld>
            <a:endParaRPr lang="en-US"/>
          </a:p>
        </p:txBody>
      </p:sp>
    </p:spTree>
    <p:extLst>
      <p:ext uri="{BB962C8B-B14F-4D97-AF65-F5344CB8AC3E}">
        <p14:creationId xmlns:p14="http://schemas.microsoft.com/office/powerpoint/2010/main" val="40507799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Eliminate unproductive rules </a:t>
            </a:r>
            <a:br>
              <a:rPr lang="en-US" dirty="0" smtClean="0"/>
            </a:br>
            <a:r>
              <a:rPr lang="en-US" dirty="0" smtClean="0"/>
              <a:t>from XML Schemas</a:t>
            </a:r>
            <a:endParaRPr lang="en-US" dirty="0"/>
          </a:p>
        </p:txBody>
      </p:sp>
      <p:sp>
        <p:nvSpPr>
          <p:cNvPr id="3" name="Content Placeholder 2"/>
          <p:cNvSpPr>
            <a:spLocks noGrp="1"/>
          </p:cNvSpPr>
          <p:nvPr>
            <p:ph idx="1"/>
          </p:nvPr>
        </p:nvSpPr>
        <p:spPr>
          <a:xfrm>
            <a:off x="457200" y="1600201"/>
            <a:ext cx="8229600" cy="1805940"/>
          </a:xfrm>
        </p:spPr>
        <p:txBody>
          <a:bodyPr/>
          <a:lstStyle/>
          <a:p>
            <a:r>
              <a:rPr lang="en-US" dirty="0" smtClean="0"/>
              <a:t>An XML Schema defines a grammar.</a:t>
            </a:r>
          </a:p>
          <a:p>
            <a:r>
              <a:rPr lang="en-US" dirty="0" smtClean="0"/>
              <a:t>The next slide shows an XML Schema corresponding to this grammar:</a:t>
            </a:r>
            <a:endParaRPr lang="en-US" dirty="0"/>
          </a:p>
        </p:txBody>
      </p:sp>
      <p:grpSp>
        <p:nvGrpSpPr>
          <p:cNvPr id="4" name="Group 3"/>
          <p:cNvGrpSpPr/>
          <p:nvPr/>
        </p:nvGrpSpPr>
        <p:grpSpPr>
          <a:xfrm>
            <a:off x="1897459" y="3526215"/>
            <a:ext cx="1928932" cy="2583060"/>
            <a:chOff x="2068711" y="1800285"/>
            <a:chExt cx="1928932" cy="2583060"/>
          </a:xfrm>
        </p:grpSpPr>
        <p:sp>
          <p:nvSpPr>
            <p:cNvPr id="5" name="TextBox 4"/>
            <p:cNvSpPr txBox="1"/>
            <p:nvPr/>
          </p:nvSpPr>
          <p:spPr>
            <a:xfrm>
              <a:off x="2068711" y="1800285"/>
              <a:ext cx="492443" cy="2554545"/>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6" name="TextBox 5"/>
            <p:cNvSpPr txBox="1"/>
            <p:nvPr/>
          </p:nvSpPr>
          <p:spPr>
            <a:xfrm>
              <a:off x="2667000" y="1800285"/>
              <a:ext cx="697627" cy="2554545"/>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7" name="TextBox 6"/>
            <p:cNvSpPr txBox="1"/>
            <p:nvPr/>
          </p:nvSpPr>
          <p:spPr>
            <a:xfrm>
              <a:off x="3505200" y="1828800"/>
              <a:ext cx="492443" cy="2554545"/>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grpSp>
      <p:sp>
        <p:nvSpPr>
          <p:cNvPr id="8" name="Right Brace 7"/>
          <p:cNvSpPr/>
          <p:nvPr/>
        </p:nvSpPr>
        <p:spPr>
          <a:xfrm>
            <a:off x="3826391" y="4323933"/>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017010" y="4321909"/>
            <a:ext cx="4533781" cy="1200329"/>
          </a:xfrm>
          <a:prstGeom prst="rect">
            <a:avLst/>
          </a:prstGeom>
          <a:noFill/>
        </p:spPr>
        <p:txBody>
          <a:bodyPr wrap="square" rtlCol="0">
            <a:spAutoFit/>
          </a:bodyPr>
          <a:lstStyle/>
          <a:p>
            <a:r>
              <a:rPr lang="en-US" dirty="0" smtClean="0"/>
              <a:t>This is an unproductive rule. It does not generate a string: </a:t>
            </a:r>
            <a:r>
              <a:rPr lang="en-US" b="1" dirty="0" smtClean="0">
                <a:latin typeface="Courier New" panose="02070309020205020404" pitchFamily="49" charset="0"/>
                <a:cs typeface="Courier New" panose="02070309020205020404" pitchFamily="49" charset="0"/>
              </a:rPr>
              <a:t>S</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 </a:t>
            </a:r>
            <a:r>
              <a:rPr lang="en-US" dirty="0" smtClean="0">
                <a:latin typeface="Arial" panose="020B0604020202020204" pitchFamily="34" charset="0"/>
                <a:ea typeface="Verdana" panose="020B0604030504040204" pitchFamily="34" charset="0"/>
                <a:cs typeface="Arial" panose="020B0604020202020204" pitchFamily="34" charset="0"/>
              </a:rPr>
              <a:t>→ … </a:t>
            </a:r>
            <a:r>
              <a:rPr lang="en-US" dirty="0" smtClean="0"/>
              <a:t>(the production process never terminates)</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p:txBody>
      </p:sp>
      <p:sp>
        <p:nvSpPr>
          <p:cNvPr id="10"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50</a:t>
            </a:fld>
            <a:endParaRPr lang="en-US" dirty="0"/>
          </a:p>
        </p:txBody>
      </p:sp>
    </p:spTree>
    <p:extLst>
      <p:ext uri="{BB962C8B-B14F-4D97-AF65-F5344CB8AC3E}">
        <p14:creationId xmlns:p14="http://schemas.microsoft.com/office/powerpoint/2010/main" val="19885776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Schema</a:t>
            </a:r>
            <a:endParaRPr lang="en-US" dirty="0"/>
          </a:p>
        </p:txBody>
      </p:sp>
      <p:sp>
        <p:nvSpPr>
          <p:cNvPr id="6" name="Rectangle 5"/>
          <p:cNvSpPr/>
          <p:nvPr/>
        </p:nvSpPr>
        <p:spPr>
          <a:xfrm>
            <a:off x="2103120" y="1293376"/>
            <a:ext cx="3703320" cy="5478423"/>
          </a:xfrm>
          <a:prstGeom prst="rect">
            <a:avLst/>
          </a:prstGeom>
          <a:ln>
            <a:solidFill>
              <a:schemeClr val="tx1"/>
            </a:solidFill>
          </a:ln>
        </p:spPr>
        <p:txBody>
          <a:bodyPr wrap="square">
            <a:spAutoFit/>
          </a:bodyPr>
          <a:lstStyle/>
          <a:p>
            <a:r>
              <a:rPr lang="en-US" sz="1000" dirty="0" smtClean="0">
                <a:solidFill>
                  <a:srgbClr val="003296"/>
                </a:solidFill>
              </a:rPr>
              <a:t>&lt;xs:schema</a:t>
            </a:r>
            <a:r>
              <a:rPr lang="en-US" sz="1000" dirty="0" smtClean="0">
                <a:solidFill>
                  <a:srgbClr val="F5844C"/>
                </a:solidFill>
              </a:rPr>
              <a:t> </a:t>
            </a:r>
            <a:r>
              <a:rPr lang="en-US" sz="1000" dirty="0" smtClean="0">
                <a:solidFill>
                  <a:srgbClr val="0099CC"/>
                </a:solidFill>
              </a:rPr>
              <a:t>xmlns:xs</a:t>
            </a:r>
            <a:r>
              <a:rPr lang="en-US" sz="1000" dirty="0" smtClean="0">
                <a:solidFill>
                  <a:srgbClr val="FF8040"/>
                </a:solidFill>
              </a:rPr>
              <a:t>=</a:t>
            </a:r>
            <a:r>
              <a:rPr lang="en-US" sz="1000" dirty="0" smtClean="0">
                <a:solidFill>
                  <a:srgbClr val="993300"/>
                </a:solidFill>
              </a:rPr>
              <a:t>"http://www.w3.org/2001/XMLSchema"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"Document"</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"S1"</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a:t>
            </a:r>
            <a:r>
              <a:rPr lang="en-US" sz="1000" dirty="0" smtClean="0">
                <a:solidFill>
                  <a:srgbClr val="F5844C"/>
                </a:solidFill>
              </a:rPr>
              <a:t> base</a:t>
            </a:r>
            <a:r>
              <a:rPr lang="en-US" sz="1000" dirty="0" smtClean="0">
                <a:solidFill>
                  <a:srgbClr val="FF8040"/>
                </a:solidFill>
              </a:rPr>
              <a:t>=</a:t>
            </a:r>
            <a:r>
              <a:rPr lang="en-US" sz="1000" dirty="0" smtClean="0">
                <a:solidFill>
                  <a:srgbClr val="993300"/>
                </a:solidFill>
              </a:rPr>
              <a:t>"xs:string"</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&lt;xs:enumeration</a:t>
            </a:r>
            <a:r>
              <a:rPr lang="en-US" sz="1000" dirty="0" smtClean="0">
                <a:solidFill>
                  <a:srgbClr val="F5844C"/>
                </a:solidFill>
              </a:rPr>
              <a:t> value</a:t>
            </a:r>
            <a:r>
              <a:rPr lang="en-US" sz="1000" dirty="0" smtClean="0">
                <a:solidFill>
                  <a:srgbClr val="FF8040"/>
                </a:solidFill>
              </a:rPr>
              <a:t>=</a:t>
            </a:r>
            <a:r>
              <a:rPr lang="en-US" sz="1000" dirty="0" smtClean="0">
                <a:solidFill>
                  <a:srgbClr val="993300"/>
                </a:solidFill>
              </a:rPr>
              <a:t>"a"</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"S2"</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a:t>
            </a:r>
            <a:r>
              <a:rPr lang="en-US" sz="1000" dirty="0" smtClean="0">
                <a:solidFill>
                  <a:srgbClr val="F5844C"/>
                </a:solidFill>
              </a:rPr>
              <a:t> type</a:t>
            </a:r>
            <a:r>
              <a:rPr lang="en-US" sz="1000" dirty="0" smtClean="0">
                <a:solidFill>
                  <a:srgbClr val="FF8040"/>
                </a:solidFill>
              </a:rPr>
              <a:t>=</a:t>
            </a:r>
            <a:r>
              <a:rPr lang="en-US" sz="1000" dirty="0" smtClean="0">
                <a:solidFill>
                  <a:srgbClr val="993300"/>
                </a:solidFill>
              </a:rPr>
              <a:t>"B-type"</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"B-type"</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a:t>
            </a:r>
            <a:r>
              <a:rPr lang="en-US" sz="1000" dirty="0" smtClean="0">
                <a:solidFill>
                  <a:srgbClr val="F5844C"/>
                </a:solidFill>
              </a:rPr>
              <a:t> type</a:t>
            </a:r>
            <a:r>
              <a:rPr lang="en-US" sz="1000" dirty="0" smtClean="0">
                <a:solidFill>
                  <a:srgbClr val="FF8040"/>
                </a:solidFill>
              </a:rPr>
              <a:t>=</a:t>
            </a:r>
            <a:r>
              <a:rPr lang="en-US" sz="1000" dirty="0" smtClean="0">
                <a:solidFill>
                  <a:srgbClr val="993300"/>
                </a:solidFill>
              </a:rPr>
              <a:t>"B-type"</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3296"/>
                </a:solidFill>
              </a:rPr>
              <a:t>&lt;/xs:schema&gt;</a:t>
            </a:r>
            <a:endParaRPr lang="en-US" sz="1000" dirty="0"/>
          </a:p>
        </p:txBody>
      </p:sp>
      <p:grpSp>
        <p:nvGrpSpPr>
          <p:cNvPr id="7" name="Group 6"/>
          <p:cNvGrpSpPr/>
          <p:nvPr/>
        </p:nvGrpSpPr>
        <p:grpSpPr>
          <a:xfrm>
            <a:off x="6640909" y="2017455"/>
            <a:ext cx="1928932" cy="2583060"/>
            <a:chOff x="2068711" y="1800285"/>
            <a:chExt cx="1928932" cy="2583060"/>
          </a:xfrm>
        </p:grpSpPr>
        <p:sp>
          <p:nvSpPr>
            <p:cNvPr id="8" name="TextBox 7"/>
            <p:cNvSpPr txBox="1"/>
            <p:nvPr/>
          </p:nvSpPr>
          <p:spPr>
            <a:xfrm>
              <a:off x="2068711" y="1800285"/>
              <a:ext cx="492443" cy="2554545"/>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9" name="TextBox 8"/>
            <p:cNvSpPr txBox="1"/>
            <p:nvPr/>
          </p:nvSpPr>
          <p:spPr>
            <a:xfrm>
              <a:off x="2667000" y="1800285"/>
              <a:ext cx="697627" cy="2554545"/>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10" name="TextBox 9"/>
            <p:cNvSpPr txBox="1"/>
            <p:nvPr/>
          </p:nvSpPr>
          <p:spPr>
            <a:xfrm>
              <a:off x="3505200" y="1828800"/>
              <a:ext cx="492443" cy="2554545"/>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grpSp>
      <p:cxnSp>
        <p:nvCxnSpPr>
          <p:cNvPr id="12" name="Straight Arrow Connector 11"/>
          <p:cNvCxnSpPr/>
          <p:nvPr/>
        </p:nvCxnSpPr>
        <p:spPr>
          <a:xfrm flipH="1" flipV="1">
            <a:off x="3954780" y="2171700"/>
            <a:ext cx="2686129" cy="205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4057650" y="2960370"/>
            <a:ext cx="2583259" cy="1200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4309110" y="2640330"/>
            <a:ext cx="2331799" cy="9201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166360" y="4160520"/>
            <a:ext cx="1474549" cy="411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4194810" y="4160520"/>
            <a:ext cx="2446099" cy="1623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51</a:t>
            </a:fld>
            <a:endParaRPr lang="en-US" dirty="0"/>
          </a:p>
        </p:txBody>
      </p:sp>
    </p:spTree>
    <p:extLst>
      <p:ext uri="{BB962C8B-B14F-4D97-AF65-F5344CB8AC3E}">
        <p14:creationId xmlns:p14="http://schemas.microsoft.com/office/powerpoint/2010/main" val="14682861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unproductive rules</a:t>
            </a:r>
            <a:endParaRPr lang="en-US" dirty="0"/>
          </a:p>
        </p:txBody>
      </p:sp>
      <p:sp>
        <p:nvSpPr>
          <p:cNvPr id="3" name="Rectangle 2"/>
          <p:cNvSpPr/>
          <p:nvPr/>
        </p:nvSpPr>
        <p:spPr>
          <a:xfrm>
            <a:off x="160020" y="1322427"/>
            <a:ext cx="3703320" cy="5478423"/>
          </a:xfrm>
          <a:prstGeom prst="rect">
            <a:avLst/>
          </a:prstGeom>
          <a:ln>
            <a:solidFill>
              <a:schemeClr val="tx1"/>
            </a:solidFill>
          </a:ln>
        </p:spPr>
        <p:txBody>
          <a:bodyPr wrap="square">
            <a:spAutoFit/>
          </a:bodyPr>
          <a:lstStyle/>
          <a:p>
            <a:r>
              <a:rPr lang="en-US" sz="1000" dirty="0" smtClean="0">
                <a:solidFill>
                  <a:srgbClr val="003296"/>
                </a:solidFill>
              </a:rPr>
              <a:t>&lt;xs:schema</a:t>
            </a:r>
            <a:r>
              <a:rPr lang="en-US" sz="1000" dirty="0" smtClean="0">
                <a:solidFill>
                  <a:srgbClr val="F5844C"/>
                </a:solidFill>
              </a:rPr>
              <a:t> </a:t>
            </a:r>
            <a:r>
              <a:rPr lang="en-US" sz="1000" dirty="0" smtClean="0">
                <a:solidFill>
                  <a:srgbClr val="0099CC"/>
                </a:solidFill>
              </a:rPr>
              <a:t>xmlns:xs</a:t>
            </a:r>
            <a:r>
              <a:rPr lang="en-US" sz="1000" dirty="0" smtClean="0">
                <a:solidFill>
                  <a:srgbClr val="FF8040"/>
                </a:solidFill>
              </a:rPr>
              <a:t>=</a:t>
            </a:r>
            <a:r>
              <a:rPr lang="en-US" sz="1000" dirty="0" smtClean="0">
                <a:solidFill>
                  <a:srgbClr val="993300"/>
                </a:solidFill>
              </a:rPr>
              <a:t>"http://www.w3.org/2001/XMLSchema"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"Document"</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"S1"</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a:t>
            </a:r>
            <a:r>
              <a:rPr lang="en-US" sz="1000" dirty="0" smtClean="0">
                <a:solidFill>
                  <a:srgbClr val="F5844C"/>
                </a:solidFill>
              </a:rPr>
              <a:t> base</a:t>
            </a:r>
            <a:r>
              <a:rPr lang="en-US" sz="1000" dirty="0" smtClean="0">
                <a:solidFill>
                  <a:srgbClr val="FF8040"/>
                </a:solidFill>
              </a:rPr>
              <a:t>=</a:t>
            </a:r>
            <a:r>
              <a:rPr lang="en-US" sz="1000" dirty="0" smtClean="0">
                <a:solidFill>
                  <a:srgbClr val="993300"/>
                </a:solidFill>
              </a:rPr>
              <a:t>"xs:string"</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&lt;xs:enumeration</a:t>
            </a:r>
            <a:r>
              <a:rPr lang="en-US" sz="1000" dirty="0" smtClean="0">
                <a:solidFill>
                  <a:srgbClr val="F5844C"/>
                </a:solidFill>
              </a:rPr>
              <a:t> value</a:t>
            </a:r>
            <a:r>
              <a:rPr lang="en-US" sz="1000" dirty="0" smtClean="0">
                <a:solidFill>
                  <a:srgbClr val="FF8040"/>
                </a:solidFill>
              </a:rPr>
              <a:t>=</a:t>
            </a:r>
            <a:r>
              <a:rPr lang="en-US" sz="1000" dirty="0" smtClean="0">
                <a:solidFill>
                  <a:srgbClr val="993300"/>
                </a:solidFill>
              </a:rPr>
              <a:t>"a"</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"S2"</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a:t>
            </a:r>
            <a:r>
              <a:rPr lang="en-US" sz="1000" dirty="0" smtClean="0">
                <a:solidFill>
                  <a:srgbClr val="F5844C"/>
                </a:solidFill>
              </a:rPr>
              <a:t> type</a:t>
            </a:r>
            <a:r>
              <a:rPr lang="en-US" sz="1000" dirty="0" smtClean="0">
                <a:solidFill>
                  <a:srgbClr val="FF8040"/>
                </a:solidFill>
              </a:rPr>
              <a:t>=</a:t>
            </a:r>
            <a:r>
              <a:rPr lang="en-US" sz="1000" dirty="0" smtClean="0">
                <a:solidFill>
                  <a:srgbClr val="993300"/>
                </a:solidFill>
              </a:rPr>
              <a:t>"B-type"</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"B-type"</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"B"</a:t>
            </a:r>
            <a:r>
              <a:rPr lang="en-US" sz="1000" dirty="0" smtClean="0">
                <a:solidFill>
                  <a:srgbClr val="F5844C"/>
                </a:solidFill>
              </a:rPr>
              <a:t> type</a:t>
            </a:r>
            <a:r>
              <a:rPr lang="en-US" sz="1000" dirty="0" smtClean="0">
                <a:solidFill>
                  <a:srgbClr val="FF8040"/>
                </a:solidFill>
              </a:rPr>
              <a:t>=</a:t>
            </a:r>
            <a:r>
              <a:rPr lang="en-US" sz="1000" dirty="0" smtClean="0">
                <a:solidFill>
                  <a:srgbClr val="993300"/>
                </a:solidFill>
              </a:rPr>
              <a:t>"B-type"</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3296"/>
                </a:solidFill>
              </a:rPr>
              <a:t>&lt;/xs:schema&gt;</a:t>
            </a:r>
            <a:endParaRPr lang="en-US" sz="1000" dirty="0"/>
          </a:p>
        </p:txBody>
      </p:sp>
      <p:sp>
        <p:nvSpPr>
          <p:cNvPr id="4" name="Right Arrow 3"/>
          <p:cNvSpPr/>
          <p:nvPr/>
        </p:nvSpPr>
        <p:spPr>
          <a:xfrm>
            <a:off x="4103370" y="3714750"/>
            <a:ext cx="94869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261610" y="2206347"/>
            <a:ext cx="3703320" cy="3477875"/>
          </a:xfrm>
          <a:prstGeom prst="rect">
            <a:avLst/>
          </a:prstGeom>
          <a:ln>
            <a:solidFill>
              <a:schemeClr val="tx1"/>
            </a:solidFill>
          </a:ln>
        </p:spPr>
        <p:txBody>
          <a:bodyPr wrap="square">
            <a:spAutoFit/>
          </a:bodyPr>
          <a:lstStyle/>
          <a:p>
            <a:r>
              <a:rPr lang="en-US" sz="1000" dirty="0" smtClean="0">
                <a:solidFill>
                  <a:srgbClr val="003296"/>
                </a:solidFill>
              </a:rPr>
              <a:t>&lt;xs:schema</a:t>
            </a:r>
            <a:r>
              <a:rPr lang="en-US" sz="1000" dirty="0" smtClean="0">
                <a:solidFill>
                  <a:srgbClr val="F5844C"/>
                </a:solidFill>
              </a:rPr>
              <a:t> </a:t>
            </a:r>
            <a:r>
              <a:rPr lang="en-US" sz="1000" dirty="0" smtClean="0">
                <a:solidFill>
                  <a:srgbClr val="0099CC"/>
                </a:solidFill>
              </a:rPr>
              <a:t>xmlns:xs</a:t>
            </a:r>
            <a:r>
              <a:rPr lang="en-US" sz="1000" dirty="0" smtClean="0">
                <a:solidFill>
                  <a:srgbClr val="FF8040"/>
                </a:solidFill>
              </a:rPr>
              <a:t>=</a:t>
            </a:r>
            <a:r>
              <a:rPr lang="en-US" sz="1000" dirty="0" smtClean="0">
                <a:solidFill>
                  <a:srgbClr val="993300"/>
                </a:solidFill>
              </a:rPr>
              <a:t>"http://www.w3.org/2001/XMLSchema"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"Document"</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"S1"</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a:t>
            </a:r>
            <a:r>
              <a:rPr lang="en-US" sz="1000" dirty="0" smtClean="0">
                <a:solidFill>
                  <a:srgbClr val="F5844C"/>
                </a:solidFill>
              </a:rPr>
              <a:t> name</a:t>
            </a:r>
            <a:r>
              <a:rPr lang="en-US" sz="1000" dirty="0" smtClean="0">
                <a:solidFill>
                  <a:srgbClr val="FF8040"/>
                </a:solidFill>
              </a:rPr>
              <a:t>=</a:t>
            </a:r>
            <a:r>
              <a:rPr lang="en-US" sz="1000" dirty="0" smtClean="0">
                <a:solidFill>
                  <a:srgbClr val="993300"/>
                </a:solidFill>
              </a:rPr>
              <a:t>"A"</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a:t>
            </a:r>
            <a:r>
              <a:rPr lang="en-US" sz="1000" dirty="0" smtClean="0">
                <a:solidFill>
                  <a:srgbClr val="F5844C"/>
                </a:solidFill>
              </a:rPr>
              <a:t> base</a:t>
            </a:r>
            <a:r>
              <a:rPr lang="en-US" sz="1000" dirty="0" smtClean="0">
                <a:solidFill>
                  <a:srgbClr val="FF8040"/>
                </a:solidFill>
              </a:rPr>
              <a:t>=</a:t>
            </a:r>
            <a:r>
              <a:rPr lang="en-US" sz="1000" dirty="0" smtClean="0">
                <a:solidFill>
                  <a:srgbClr val="993300"/>
                </a:solidFill>
              </a:rPr>
              <a:t>"xs:string"</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&lt;xs:enumeration</a:t>
            </a:r>
            <a:r>
              <a:rPr lang="en-US" sz="1000" dirty="0" smtClean="0">
                <a:solidFill>
                  <a:srgbClr val="F5844C"/>
                </a:solidFill>
              </a:rPr>
              <a:t> value</a:t>
            </a:r>
            <a:r>
              <a:rPr lang="en-US" sz="1000" dirty="0" smtClean="0">
                <a:solidFill>
                  <a:srgbClr val="FF8040"/>
                </a:solidFill>
              </a:rPr>
              <a:t>=</a:t>
            </a:r>
            <a:r>
              <a:rPr lang="en-US" sz="1000" dirty="0" smtClean="0">
                <a:solidFill>
                  <a:srgbClr val="993300"/>
                </a:solidFill>
              </a:rPr>
              <a:t>"a"</a:t>
            </a:r>
            <a:r>
              <a:rPr lang="en-US" sz="1000" dirty="0" smtClean="0">
                <a:solidFill>
                  <a:srgbClr val="F5844C"/>
                </a:solidFill>
              </a:rPr>
              <a:t> </a:t>
            </a:r>
            <a:r>
              <a:rPr lang="en-US" sz="1000" dirty="0" smtClean="0">
                <a:solidFill>
                  <a:srgbClr val="000096"/>
                </a:solidFill>
              </a:rPr>
              <a: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&lt;/xs:restriction&gt;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&lt;/xs:simpleType&gt;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&lt;/xs:sequence&gt;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&lt;/xs:choice&gt;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&lt;/xs:complexType&gt;</a:t>
            </a:r>
            <a:r>
              <a:rPr lang="en-US" sz="1000" dirty="0" smtClean="0">
                <a:solidFill>
                  <a:srgbClr val="000000"/>
                </a:solidFill>
              </a:rPr>
              <a:t/>
            </a:r>
            <a:br>
              <a:rPr lang="en-US" sz="1000" dirty="0" smtClean="0">
                <a:solidFill>
                  <a:srgbClr val="000000"/>
                </a:solidFill>
              </a:rPr>
            </a:br>
            <a:r>
              <a:rPr lang="en-US" sz="1000" dirty="0" smtClean="0">
                <a:solidFill>
                  <a:srgbClr val="000000"/>
                </a:solidFill>
              </a:rPr>
              <a:t>    </a:t>
            </a:r>
            <a:r>
              <a:rPr lang="en-US" sz="1000" dirty="0" smtClean="0">
                <a:solidFill>
                  <a:srgbClr val="003296"/>
                </a:solidFill>
              </a:rPr>
              <a:t>&lt;/xs:element&gt;</a:t>
            </a:r>
            <a:r>
              <a:rPr lang="en-US" sz="1000" dirty="0" smtClean="0">
                <a:solidFill>
                  <a:srgbClr val="000000"/>
                </a:solidFill>
              </a:rPr>
              <a:t/>
            </a:r>
            <a:br>
              <a:rPr lang="en-US" sz="1000" dirty="0" smtClean="0">
                <a:solidFill>
                  <a:srgbClr val="000000"/>
                </a:solidFill>
              </a:rPr>
            </a:br>
            <a:r>
              <a:rPr lang="en-US" sz="1000" dirty="0" smtClean="0">
                <a:solidFill>
                  <a:srgbClr val="003296"/>
                </a:solidFill>
              </a:rPr>
              <a:t>&lt;/xs:schema&gt;</a:t>
            </a:r>
            <a:endParaRPr lang="en-US" sz="1000" dirty="0"/>
          </a:p>
        </p:txBody>
      </p:sp>
      <p:sp>
        <p:nvSpPr>
          <p:cNvPr id="6" name="TextBox 5"/>
          <p:cNvSpPr txBox="1"/>
          <p:nvPr/>
        </p:nvSpPr>
        <p:spPr>
          <a:xfrm>
            <a:off x="5886450" y="5687794"/>
            <a:ext cx="2202847" cy="369332"/>
          </a:xfrm>
          <a:prstGeom prst="rect">
            <a:avLst/>
          </a:prstGeom>
          <a:noFill/>
        </p:spPr>
        <p:txBody>
          <a:bodyPr wrap="none" rtlCol="0">
            <a:spAutoFit/>
          </a:bodyPr>
          <a:lstStyle/>
          <a:p>
            <a:r>
              <a:rPr lang="en-US" dirty="0" smtClean="0"/>
              <a:t>Cleaned XML Schema</a:t>
            </a:r>
            <a:endParaRPr lang="en-US" dirty="0"/>
          </a:p>
        </p:txBody>
      </p:sp>
      <p:sp>
        <p:nvSpPr>
          <p:cNvPr id="7"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52</a:t>
            </a:fld>
            <a:endParaRPr lang="en-US" dirty="0"/>
          </a:p>
        </p:txBody>
      </p:sp>
    </p:spTree>
    <p:extLst>
      <p:ext uri="{BB962C8B-B14F-4D97-AF65-F5344CB8AC3E}">
        <p14:creationId xmlns:p14="http://schemas.microsoft.com/office/powerpoint/2010/main" val="15552023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Find and remove unreachable non-terminals</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53</a:t>
            </a:fld>
            <a:endParaRPr lang="en-US" dirty="0"/>
          </a:p>
        </p:txBody>
      </p:sp>
    </p:spTree>
    <p:extLst>
      <p:ext uri="{BB962C8B-B14F-4D97-AF65-F5344CB8AC3E}">
        <p14:creationId xmlns:p14="http://schemas.microsoft.com/office/powerpoint/2010/main" val="35316459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Reachable non-terminal</a:t>
            </a:r>
            <a:endParaRPr lang="en-US" dirty="0"/>
          </a:p>
        </p:txBody>
      </p:sp>
      <p:grpSp>
        <p:nvGrpSpPr>
          <p:cNvPr id="3" name="Group 2"/>
          <p:cNvGrpSpPr/>
          <p:nvPr/>
        </p:nvGrpSpPr>
        <p:grpSpPr>
          <a:xfrm>
            <a:off x="2068712" y="1800285"/>
            <a:ext cx="1928931" cy="1967507"/>
            <a:chOff x="2068712" y="1800285"/>
            <a:chExt cx="1928931" cy="1967507"/>
          </a:xfrm>
        </p:grpSpPr>
        <p:sp>
          <p:nvSpPr>
            <p:cNvPr id="4" name="TextBox 3"/>
            <p:cNvSpPr txBox="1"/>
            <p:nvPr/>
          </p:nvSpPr>
          <p:spPr>
            <a:xfrm>
              <a:off x="2068712" y="1800285"/>
              <a:ext cx="492443" cy="1938992"/>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5" name="TextBox 4"/>
            <p:cNvSpPr txBox="1"/>
            <p:nvPr/>
          </p:nvSpPr>
          <p:spPr>
            <a:xfrm>
              <a:off x="2667000" y="1800285"/>
              <a:ext cx="697627" cy="1938992"/>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6" name="TextBox 5"/>
            <p:cNvSpPr txBox="1"/>
            <p:nvPr/>
          </p:nvSpPr>
          <p:spPr>
            <a:xfrm>
              <a:off x="3505200" y="1828800"/>
              <a:ext cx="492443" cy="1938992"/>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grpSp>
      <p:sp>
        <p:nvSpPr>
          <p:cNvPr id="7" name="Right Brace 6"/>
          <p:cNvSpPr/>
          <p:nvPr/>
        </p:nvSpPr>
        <p:spPr>
          <a:xfrm>
            <a:off x="4114800" y="2609850"/>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305419" y="2607826"/>
            <a:ext cx="3847981" cy="646331"/>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sym typeface="Wingdings" panose="05000000000000000000" pitchFamily="2" charset="2"/>
              </a:rPr>
              <a:t>A</a:t>
            </a:r>
            <a:r>
              <a:rPr lang="en-US" dirty="0" smtClean="0"/>
              <a:t> is reachable. That is, we can get to it from the start symbol: </a:t>
            </a:r>
            <a:r>
              <a:rPr lang="en-US" b="1" dirty="0" smtClean="0">
                <a:latin typeface="Courier New" panose="02070309020205020404" pitchFamily="49" charset="0"/>
                <a:cs typeface="Courier New" panose="02070309020205020404" pitchFamily="49" charset="0"/>
              </a:rPr>
              <a:t>S</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p:txBody>
      </p: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54</a:t>
            </a:fld>
            <a:endParaRPr lang="en-US" dirty="0"/>
          </a:p>
        </p:txBody>
      </p:sp>
    </p:spTree>
    <p:extLst>
      <p:ext uri="{BB962C8B-B14F-4D97-AF65-F5344CB8AC3E}">
        <p14:creationId xmlns:p14="http://schemas.microsoft.com/office/powerpoint/2010/main" val="1612648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Unreachable non-terminals</a:t>
            </a:r>
            <a:endParaRPr lang="en-US" dirty="0"/>
          </a:p>
        </p:txBody>
      </p:sp>
      <p:grpSp>
        <p:nvGrpSpPr>
          <p:cNvPr id="3" name="Group 2"/>
          <p:cNvGrpSpPr/>
          <p:nvPr/>
        </p:nvGrpSpPr>
        <p:grpSpPr>
          <a:xfrm>
            <a:off x="2068712" y="1800285"/>
            <a:ext cx="1928931" cy="1967507"/>
            <a:chOff x="2068712" y="1800285"/>
            <a:chExt cx="1928931" cy="1967507"/>
          </a:xfrm>
        </p:grpSpPr>
        <p:sp>
          <p:nvSpPr>
            <p:cNvPr id="4" name="TextBox 3"/>
            <p:cNvSpPr txBox="1"/>
            <p:nvPr/>
          </p:nvSpPr>
          <p:spPr>
            <a:xfrm>
              <a:off x="2068712" y="1800285"/>
              <a:ext cx="492443" cy="1938992"/>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5" name="TextBox 4"/>
            <p:cNvSpPr txBox="1"/>
            <p:nvPr/>
          </p:nvSpPr>
          <p:spPr>
            <a:xfrm>
              <a:off x="2667000" y="1800285"/>
              <a:ext cx="697627" cy="1938992"/>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6" name="TextBox 5"/>
            <p:cNvSpPr txBox="1"/>
            <p:nvPr/>
          </p:nvSpPr>
          <p:spPr>
            <a:xfrm>
              <a:off x="3505200" y="1828800"/>
              <a:ext cx="492443" cy="1938992"/>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grpSp>
      <p:sp>
        <p:nvSpPr>
          <p:cNvPr id="7" name="Right Brace 6"/>
          <p:cNvSpPr/>
          <p:nvPr/>
        </p:nvSpPr>
        <p:spPr>
          <a:xfrm>
            <a:off x="4114800" y="3200400"/>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305419" y="3198376"/>
            <a:ext cx="3847981" cy="646331"/>
          </a:xfrm>
          <a:prstGeom prst="rect">
            <a:avLst/>
          </a:prstGeom>
          <a:noFill/>
        </p:spPr>
        <p:txBody>
          <a:bodyPr wrap="square" rtlCol="0">
            <a:spAutoFit/>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t> is unreachable. That is, there is no way to get to </a:t>
            </a:r>
            <a:r>
              <a:rPr lang="en-US" dirty="0" smtClean="0"/>
              <a:t>it</a:t>
            </a:r>
            <a:r>
              <a:rPr lang="en-US" dirty="0" smtClean="0"/>
              <a:t> </a:t>
            </a:r>
            <a:r>
              <a:rPr lang="en-US" dirty="0" smtClean="0"/>
              <a:t>from the start </a:t>
            </a:r>
            <a:r>
              <a:rPr lang="en-US" dirty="0" smtClean="0"/>
              <a:t>symbol.</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p:txBody>
      </p: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55</a:t>
            </a:fld>
            <a:endParaRPr lang="en-US" dirty="0"/>
          </a:p>
        </p:txBody>
      </p:sp>
    </p:spTree>
    <p:extLst>
      <p:ext uri="{BB962C8B-B14F-4D97-AF65-F5344CB8AC3E}">
        <p14:creationId xmlns:p14="http://schemas.microsoft.com/office/powerpoint/2010/main" val="40383124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From the start symbol downward</a:t>
            </a:r>
            <a:endParaRPr lang="en-US" dirty="0"/>
          </a:p>
        </p:txBody>
      </p:sp>
      <p:sp>
        <p:nvSpPr>
          <p:cNvPr id="4" name="Content Placeholder 3"/>
          <p:cNvSpPr>
            <a:spLocks noGrp="1"/>
          </p:cNvSpPr>
          <p:nvPr>
            <p:ph idx="1"/>
          </p:nvPr>
        </p:nvSpPr>
        <p:spPr/>
        <p:txBody>
          <a:bodyPr/>
          <a:lstStyle/>
          <a:p>
            <a:r>
              <a:rPr lang="en-US" dirty="0" smtClean="0"/>
              <a:t>To find </a:t>
            </a:r>
            <a:r>
              <a:rPr lang="en-US" i="1" dirty="0" smtClean="0"/>
              <a:t>productive symbols</a:t>
            </a:r>
            <a:r>
              <a:rPr lang="en-US" dirty="0" smtClean="0"/>
              <a:t> we started with non-terminal symbols that have terminal symbols on the right-hand side. That is, we started at the </a:t>
            </a:r>
            <a:r>
              <a:rPr lang="en-US" dirty="0" smtClean="0"/>
              <a:t>bottom of a production tree </a:t>
            </a:r>
            <a:r>
              <a:rPr lang="en-US" dirty="0" smtClean="0"/>
              <a:t>and worked upward.</a:t>
            </a:r>
          </a:p>
          <a:p>
            <a:r>
              <a:rPr lang="en-US" dirty="0" smtClean="0"/>
              <a:t>To find </a:t>
            </a:r>
            <a:r>
              <a:rPr lang="en-US" i="1" dirty="0" smtClean="0"/>
              <a:t>reachable symbols</a:t>
            </a:r>
            <a:r>
              <a:rPr lang="en-US" dirty="0" smtClean="0"/>
              <a:t> we start at the top and work downward. </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56</a:t>
            </a:fld>
            <a:endParaRPr lang="en-US" dirty="0"/>
          </a:p>
        </p:txBody>
      </p:sp>
    </p:spTree>
    <p:extLst>
      <p:ext uri="{BB962C8B-B14F-4D97-AF65-F5344CB8AC3E}">
        <p14:creationId xmlns:p14="http://schemas.microsoft.com/office/powerpoint/2010/main" val="19932936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Closure algorithm for finding </a:t>
            </a:r>
            <a:br>
              <a:rPr lang="en-US" dirty="0" smtClean="0"/>
            </a:br>
            <a:r>
              <a:rPr lang="en-US" dirty="0" smtClean="0"/>
              <a:t>reachable non-terminals</a:t>
            </a:r>
            <a:endParaRPr lang="en-US" dirty="0"/>
          </a:p>
        </p:txBody>
      </p:sp>
      <p:sp>
        <p:nvSpPr>
          <p:cNvPr id="3" name="Content Placeholder 2"/>
          <p:cNvSpPr>
            <a:spLocks noGrp="1"/>
          </p:cNvSpPr>
          <p:nvPr>
            <p:ph idx="1"/>
          </p:nvPr>
        </p:nvSpPr>
        <p:spPr>
          <a:xfrm>
            <a:off x="457200" y="1905008"/>
            <a:ext cx="8229600" cy="4525963"/>
          </a:xfrm>
        </p:spPr>
        <p:txBody>
          <a:bodyPr>
            <a:normAutofit lnSpcReduction="10000"/>
          </a:bodyPr>
          <a:lstStyle/>
          <a:p>
            <a:r>
              <a:rPr lang="en-US" dirty="0" smtClean="0"/>
              <a:t>Initialization: the start symbol is marked “reachable”.</a:t>
            </a:r>
          </a:p>
          <a:p>
            <a:r>
              <a:rPr lang="en-US" dirty="0" smtClean="0">
                <a:ea typeface="Verdana" panose="020B0604030504040204" pitchFamily="34" charset="0"/>
                <a:cs typeface="Arial" panose="020B0604020202020204" pitchFamily="34" charset="0"/>
              </a:rPr>
              <a:t>Inference rule:</a:t>
            </a:r>
            <a:r>
              <a:rPr lang="en-US" dirty="0" smtClean="0"/>
              <a:t> for each rule in the grammar of the form A </a:t>
            </a:r>
            <a:r>
              <a:rPr lang="en-US" dirty="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with A marked</a:t>
            </a:r>
            <a:r>
              <a:rPr lang="en-US" dirty="0"/>
              <a:t> “reachable”</a:t>
            </a:r>
            <a:r>
              <a:rPr lang="en-US" dirty="0" smtClean="0">
                <a:ea typeface="Verdana" panose="020B0604030504040204" pitchFamily="34" charset="0"/>
                <a:cs typeface="Arial" panose="020B0604020202020204" pitchFamily="34" charset="0"/>
              </a:rPr>
              <a:t>, all non-terminals in </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are marked</a:t>
            </a:r>
            <a:r>
              <a:rPr lang="en-US" dirty="0"/>
              <a:t> “reachable</a:t>
            </a:r>
            <a:r>
              <a:rPr lang="en-US" dirty="0" smtClean="0"/>
              <a:t>”</a:t>
            </a:r>
            <a:r>
              <a:rPr lang="en-US" dirty="0" smtClean="0">
                <a:ea typeface="Verdana" panose="020B0604030504040204" pitchFamily="34" charset="0"/>
                <a:cs typeface="Arial" panose="020B0604020202020204" pitchFamily="34" charset="0"/>
              </a:rPr>
              <a:t>.</a:t>
            </a:r>
          </a:p>
          <a:p>
            <a:r>
              <a:rPr lang="en-US" dirty="0" smtClean="0">
                <a:ea typeface="Verdana" panose="020B0604030504040204" pitchFamily="34" charset="0"/>
                <a:cs typeface="Arial" panose="020B0604020202020204" pitchFamily="34" charset="0"/>
              </a:rPr>
              <a:t>Continue applying the inference rule until nothing changes any more.</a:t>
            </a:r>
          </a:p>
          <a:p>
            <a:r>
              <a:rPr lang="en-US" dirty="0" smtClean="0">
                <a:ea typeface="Verdana" panose="020B0604030504040204" pitchFamily="34" charset="0"/>
                <a:cs typeface="Arial" panose="020B0604020202020204" pitchFamily="34" charset="0"/>
              </a:rPr>
              <a:t>The remaining unmarked non-terminals are </a:t>
            </a:r>
            <a:r>
              <a:rPr lang="en-US" dirty="0" smtClean="0">
                <a:ea typeface="Verdana" panose="020B0604030504040204" pitchFamily="34" charset="0"/>
                <a:cs typeface="Arial" panose="020B0604020202020204" pitchFamily="34" charset="0"/>
              </a:rPr>
              <a:t>unreachable </a:t>
            </a:r>
            <a:r>
              <a:rPr lang="en-US" dirty="0" smtClean="0">
                <a:ea typeface="Verdana" panose="020B0604030504040204" pitchFamily="34" charset="0"/>
                <a:cs typeface="Arial" panose="020B0604020202020204" pitchFamily="34" charset="0"/>
              </a:rPr>
              <a:t>and their rules can be removed.</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57</a:t>
            </a:fld>
            <a:endParaRPr lang="en-US"/>
          </a:p>
        </p:txBody>
      </p:sp>
    </p:spTree>
    <p:extLst>
      <p:ext uri="{BB962C8B-B14F-4D97-AF65-F5344CB8AC3E}">
        <p14:creationId xmlns:p14="http://schemas.microsoft.com/office/powerpoint/2010/main" val="3302998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Initialization</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58</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2477459084"/>
              </p:ext>
            </p:extLst>
          </p:nvPr>
        </p:nvGraphicFramePr>
        <p:xfrm>
          <a:off x="353290" y="2005447"/>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Reachable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txBody>
                  <a:tcPr/>
                </a:tc>
                <a:tc>
                  <a:txBody>
                    <a:bodyPr/>
                    <a:lstStyle/>
                    <a:p>
                      <a:r>
                        <a:rPr lang="en-US" dirty="0" smtClean="0">
                          <a:solidFill>
                            <a:schemeClr val="tx1"/>
                          </a:solidFill>
                        </a:rPr>
                        <a:t>S</a:t>
                      </a:r>
                      <a:r>
                        <a:rPr lang="en-US" baseline="0" dirty="0" smtClean="0">
                          <a:solidFill>
                            <a:schemeClr val="tx1"/>
                          </a:solidFill>
                        </a:rPr>
                        <a:t> is reachable</a:t>
                      </a:r>
                      <a:endParaRPr lang="en-US" dirty="0">
                        <a:solidFill>
                          <a:schemeClr val="tx1"/>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endParaRPr lang="en-US" dirty="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bl>
          </a:graphicData>
        </a:graphic>
      </p:graphicFrame>
    </p:spTree>
    <p:extLst>
      <p:ext uri="{BB962C8B-B14F-4D97-AF65-F5344CB8AC3E}">
        <p14:creationId xmlns:p14="http://schemas.microsoft.com/office/powerpoint/2010/main" val="17697150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Round one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59</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1568471280"/>
              </p:ext>
            </p:extLst>
          </p:nvPr>
        </p:nvGraphicFramePr>
        <p:xfrm>
          <a:off x="353290" y="2005447"/>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Reachable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txBody>
                  <a:tcPr/>
                </a:tc>
                <a:tc>
                  <a:txBody>
                    <a:bodyPr/>
                    <a:lstStyle/>
                    <a:p>
                      <a:r>
                        <a:rPr lang="en-US" dirty="0" smtClean="0">
                          <a:solidFill>
                            <a:schemeClr val="bg1">
                              <a:lumMod val="50000"/>
                            </a:schemeClr>
                          </a:solidFill>
                        </a:rPr>
                        <a:t>S</a:t>
                      </a:r>
                      <a:r>
                        <a:rPr lang="en-US" baseline="0" dirty="0" smtClean="0">
                          <a:solidFill>
                            <a:schemeClr val="bg1">
                              <a:lumMod val="50000"/>
                            </a:schemeClr>
                          </a:solidFill>
                        </a:rPr>
                        <a:t> is reachable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A</a:t>
                      </a:r>
                      <a:r>
                        <a:rPr lang="en-US" baseline="0" dirty="0" smtClean="0">
                          <a:solidFill>
                            <a:schemeClr val="tx1"/>
                          </a:solidFill>
                        </a:rPr>
                        <a:t> is reachable because it is reachable from S</a:t>
                      </a:r>
                      <a:endParaRPr lang="en-US" dirty="0" smtClean="0">
                        <a:solidFill>
                          <a:schemeClr val="tx1"/>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B</a:t>
                      </a:r>
                      <a:r>
                        <a:rPr lang="en-US" baseline="0" dirty="0" smtClean="0">
                          <a:solidFill>
                            <a:schemeClr val="tx1"/>
                          </a:solidFill>
                        </a:rPr>
                        <a:t> is reachable because it is reachable from S</a:t>
                      </a:r>
                      <a:endParaRPr lang="en-US" dirty="0" smtClean="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bl>
          </a:graphicData>
        </a:graphic>
      </p:graphicFrame>
    </p:spTree>
    <p:extLst>
      <p:ext uri="{BB962C8B-B14F-4D97-AF65-F5344CB8AC3E}">
        <p14:creationId xmlns:p14="http://schemas.microsoft.com/office/powerpoint/2010/main" val="4042899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50000"/>
                  </a:schemeClr>
                </a:solidFill>
              </a:rPr>
              <a:t>What are unproductive grammar rules?</a:t>
            </a:r>
          </a:p>
          <a:p>
            <a:pPr marL="971550" lvl="1" indent="-514350">
              <a:buFont typeface="+mj-lt"/>
              <a:buAutoNum type="arabicPeriod"/>
            </a:pPr>
            <a:r>
              <a:rPr lang="en-US" dirty="0" smtClean="0">
                <a:solidFill>
                  <a:schemeClr val="bg1">
                    <a:lumMod val="50000"/>
                  </a:schemeClr>
                </a:solidFill>
              </a:rPr>
              <a:t>Why remove unproductive rules?</a:t>
            </a:r>
          </a:p>
          <a:p>
            <a:pPr marL="971550" lvl="1" indent="-514350">
              <a:buFont typeface="+mj-lt"/>
              <a:buAutoNum type="arabicPeriod"/>
            </a:pPr>
            <a:r>
              <a:rPr lang="en-US" dirty="0" smtClean="0">
                <a:solidFill>
                  <a:schemeClr val="bg1">
                    <a:lumMod val="50000"/>
                  </a:schemeClr>
                </a:solidFill>
              </a:rPr>
              <a:t>Is there an intuitive algorithm to find unproductive rules?</a:t>
            </a:r>
          </a:p>
          <a:p>
            <a:pPr marL="971550" lvl="1" indent="-514350">
              <a:buFont typeface="+mj-lt"/>
              <a:buAutoNum type="arabicPeriod"/>
            </a:pPr>
            <a:r>
              <a:rPr lang="en-US" dirty="0" smtClean="0">
                <a:solidFill>
                  <a:schemeClr val="bg1">
                    <a:lumMod val="50000"/>
                  </a:schemeClr>
                </a:solidFill>
              </a:rPr>
              <a:t>Intuition is a dangerous master; is there a precise, formal algorithm to find unproductive rules?</a:t>
            </a:r>
            <a:r>
              <a:rPr lang="en-US" dirty="0" smtClean="0"/>
              <a:t> </a:t>
            </a:r>
          </a:p>
          <a:p>
            <a:pPr marL="971550" lvl="1" indent="-514350">
              <a:buFont typeface="+mj-lt"/>
              <a:buAutoNum type="arabicPeriod"/>
            </a:pPr>
            <a:r>
              <a:rPr lang="en-US" dirty="0" smtClean="0"/>
              <a:t>Can </a:t>
            </a:r>
            <a:r>
              <a:rPr lang="en-US" dirty="0"/>
              <a:t>we </a:t>
            </a:r>
            <a:r>
              <a:rPr lang="en-US" dirty="0" smtClean="0"/>
              <a:t>identify and eliminate unproductive rules in XML Schemas?</a:t>
            </a:r>
          </a:p>
        </p:txBody>
      </p:sp>
      <p:sp>
        <p:nvSpPr>
          <p:cNvPr id="4" name="Slide Number Placeholder 3"/>
          <p:cNvSpPr>
            <a:spLocks noGrp="1"/>
          </p:cNvSpPr>
          <p:nvPr>
            <p:ph type="sldNum" sz="quarter" idx="12"/>
          </p:nvPr>
        </p:nvSpPr>
        <p:spPr/>
        <p:txBody>
          <a:bodyPr/>
          <a:lstStyle/>
          <a:p>
            <a:fld id="{04880772-6C15-43D4-94DB-7DA07CA64C43}" type="slidenum">
              <a:rPr lang="en-US" smtClean="0"/>
              <a:t>6</a:t>
            </a:fld>
            <a:endParaRPr lang="en-US"/>
          </a:p>
        </p:txBody>
      </p:sp>
    </p:spTree>
    <p:extLst>
      <p:ext uri="{BB962C8B-B14F-4D97-AF65-F5344CB8AC3E}">
        <p14:creationId xmlns:p14="http://schemas.microsoft.com/office/powerpoint/2010/main" val="9218225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Round two</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60</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155428420"/>
              </p:ext>
            </p:extLst>
          </p:nvPr>
        </p:nvGraphicFramePr>
        <p:xfrm>
          <a:off x="353290" y="2005447"/>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Reachable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txBody>
                  <a:tcPr/>
                </a:tc>
                <a:tc>
                  <a:txBody>
                    <a:bodyPr/>
                    <a:lstStyle/>
                    <a:p>
                      <a:r>
                        <a:rPr lang="en-US" dirty="0" smtClean="0">
                          <a:solidFill>
                            <a:schemeClr val="bg1">
                              <a:lumMod val="50000"/>
                            </a:schemeClr>
                          </a:solidFill>
                        </a:rPr>
                        <a:t>S</a:t>
                      </a:r>
                      <a:r>
                        <a:rPr lang="en-US" baseline="0" dirty="0" smtClean="0">
                          <a:solidFill>
                            <a:schemeClr val="bg1">
                              <a:lumMod val="50000"/>
                            </a:schemeClr>
                          </a:solidFill>
                        </a:rPr>
                        <a:t> is reachable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A</a:t>
                      </a:r>
                      <a:r>
                        <a:rPr lang="en-US" baseline="0" dirty="0" smtClean="0">
                          <a:solidFill>
                            <a:schemeClr val="bg1">
                              <a:lumMod val="50000"/>
                            </a:schemeClr>
                          </a:solidFill>
                        </a:rPr>
                        <a:t> is reachable because it is reachable from S</a:t>
                      </a:r>
                      <a:endParaRPr lang="en-US" dirty="0" smtClean="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B</a:t>
                      </a:r>
                      <a:r>
                        <a:rPr lang="en-US" baseline="0" dirty="0" smtClean="0">
                          <a:solidFill>
                            <a:schemeClr val="bg1">
                              <a:lumMod val="50000"/>
                            </a:schemeClr>
                          </a:solidFill>
                        </a:rPr>
                        <a:t> is reachable because it is reachable from S</a:t>
                      </a:r>
                      <a:endParaRPr lang="en-US" dirty="0" smtClean="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C</a:t>
                      </a:r>
                      <a:r>
                        <a:rPr lang="en-US" baseline="0" dirty="0" smtClean="0">
                          <a:solidFill>
                            <a:schemeClr val="tx1"/>
                          </a:solidFill>
                        </a:rPr>
                        <a:t> is reachable because it is reachable from B</a:t>
                      </a:r>
                      <a:endParaRPr lang="en-US" dirty="0" smtClean="0">
                        <a:solidFill>
                          <a:schemeClr val="tx1"/>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bl>
          </a:graphicData>
        </a:graphic>
      </p:graphicFrame>
    </p:spTree>
    <p:extLst>
      <p:ext uri="{BB962C8B-B14F-4D97-AF65-F5344CB8AC3E}">
        <p14:creationId xmlns:p14="http://schemas.microsoft.com/office/powerpoint/2010/main" val="14415860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Round three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61</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1477500978"/>
              </p:ext>
            </p:extLst>
          </p:nvPr>
        </p:nvGraphicFramePr>
        <p:xfrm>
          <a:off x="353290" y="2005447"/>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Reachable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txBody>
                  <a:tcPr/>
                </a:tc>
                <a:tc>
                  <a:txBody>
                    <a:bodyPr/>
                    <a:lstStyle/>
                    <a:p>
                      <a:r>
                        <a:rPr lang="en-US" dirty="0" smtClean="0">
                          <a:solidFill>
                            <a:schemeClr val="bg1">
                              <a:lumMod val="50000"/>
                            </a:schemeClr>
                          </a:solidFill>
                        </a:rPr>
                        <a:t>S</a:t>
                      </a:r>
                      <a:r>
                        <a:rPr lang="en-US" baseline="0" dirty="0" smtClean="0">
                          <a:solidFill>
                            <a:schemeClr val="bg1">
                              <a:lumMod val="50000"/>
                            </a:schemeClr>
                          </a:solidFill>
                        </a:rPr>
                        <a:t> is reachable</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A</a:t>
                      </a:r>
                      <a:r>
                        <a:rPr lang="en-US" baseline="0" dirty="0" smtClean="0">
                          <a:solidFill>
                            <a:schemeClr val="bg1">
                              <a:lumMod val="50000"/>
                            </a:schemeClr>
                          </a:solidFill>
                        </a:rPr>
                        <a:t> is reachable because it is reachable from S</a:t>
                      </a:r>
                      <a:endParaRPr lang="en-US" dirty="0" smtClean="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B</a:t>
                      </a:r>
                      <a:r>
                        <a:rPr lang="en-US" baseline="0" dirty="0" smtClean="0">
                          <a:solidFill>
                            <a:schemeClr val="bg1">
                              <a:lumMod val="50000"/>
                            </a:schemeClr>
                          </a:solidFill>
                        </a:rPr>
                        <a:t> is reachable because it is reachable from S</a:t>
                      </a:r>
                      <a:endParaRPr lang="en-US" dirty="0" smtClean="0">
                        <a:solidFill>
                          <a:schemeClr val="bg1">
                            <a:lumMod val="5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C</a:t>
                      </a:r>
                      <a:r>
                        <a:rPr lang="en-US" baseline="0" dirty="0" smtClean="0">
                          <a:solidFill>
                            <a:schemeClr val="bg1">
                              <a:lumMod val="50000"/>
                            </a:schemeClr>
                          </a:solidFill>
                        </a:rPr>
                        <a:t> is reachable because it is reachable from B</a:t>
                      </a:r>
                      <a:endParaRPr lang="en-US" dirty="0" smtClean="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50000"/>
                          </a:schemeClr>
                        </a:solidFill>
                      </a:endParaRPr>
                    </a:p>
                  </a:txBody>
                  <a:tcPr/>
                </a:tc>
              </a:tr>
            </a:tbl>
          </a:graphicData>
        </a:graphic>
      </p:graphicFrame>
      <p:sp>
        <p:nvSpPr>
          <p:cNvPr id="2" name="TextBox 1"/>
          <p:cNvSpPr txBox="1"/>
          <p:nvPr/>
        </p:nvSpPr>
        <p:spPr>
          <a:xfrm>
            <a:off x="2337955" y="4563979"/>
            <a:ext cx="4833696" cy="646331"/>
          </a:xfrm>
          <a:prstGeom prst="rect">
            <a:avLst/>
          </a:prstGeom>
          <a:noFill/>
        </p:spPr>
        <p:txBody>
          <a:bodyPr wrap="none" rtlCol="0">
            <a:spAutoFit/>
          </a:bodyPr>
          <a:lstStyle/>
          <a:p>
            <a:r>
              <a:rPr lang="en-US" dirty="0" smtClean="0"/>
              <a:t>The third round produces no change.</a:t>
            </a:r>
          </a:p>
          <a:p>
            <a:r>
              <a:rPr lang="en-US" dirty="0" smtClean="0"/>
              <a:t>So the rule </a:t>
            </a:r>
            <a:r>
              <a:rPr lang="en-US" b="1" dirty="0">
                <a:latin typeface="Courier New" panose="02070309020205020404" pitchFamily="49" charset="0"/>
                <a:cs typeface="Courier New" panose="02070309020205020404" pitchFamily="49" charset="0"/>
                <a:sym typeface="Wingdings" panose="05000000000000000000" pitchFamily="2" charset="2"/>
              </a:rPr>
              <a:t>E</a:t>
            </a:r>
            <a:r>
              <a:rPr lang="en-US" dirty="0">
                <a:latin typeface="Calibri" panose="020F0502020204030204" pitchFamily="34"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alibri" panose="020F0502020204030204" pitchFamily="34" charset="0"/>
                <a:cs typeface="Courier New" panose="02070309020205020404" pitchFamily="49" charset="0"/>
                <a:sym typeface="Wingdings" panose="05000000000000000000" pitchFamily="2" charset="2"/>
              </a:rPr>
              <a:t> </a:t>
            </a:r>
            <a:r>
              <a:rPr lang="en-US" b="1" dirty="0">
                <a:latin typeface="Courier New" panose="02070309020205020404" pitchFamily="49" charset="0"/>
                <a:cs typeface="Courier New" panose="02070309020205020404" pitchFamily="49" charset="0"/>
                <a:sym typeface="Wingdings" panose="05000000000000000000" pitchFamily="2" charset="2"/>
              </a:rPr>
              <a:t>e</a:t>
            </a:r>
            <a:r>
              <a:rPr lang="en-US" dirty="0" smtClean="0"/>
              <a:t> is unreachable and is removed.</a:t>
            </a:r>
            <a:endParaRPr lang="en-US" dirty="0"/>
          </a:p>
        </p:txBody>
      </p:sp>
    </p:spTree>
    <p:extLst>
      <p:ext uri="{BB962C8B-B14F-4D97-AF65-F5344CB8AC3E}">
        <p14:creationId xmlns:p14="http://schemas.microsoft.com/office/powerpoint/2010/main" val="8924788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Cleaned grammar</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62</a:t>
            </a:fld>
            <a:endParaRPr lang="en-US"/>
          </a:p>
        </p:txBody>
      </p:sp>
      <p:sp>
        <p:nvSpPr>
          <p:cNvPr id="7" name="TextBox 6"/>
          <p:cNvSpPr txBox="1"/>
          <p:nvPr/>
        </p:nvSpPr>
        <p:spPr>
          <a:xfrm>
            <a:off x="495157" y="2196064"/>
            <a:ext cx="2069797" cy="2031325"/>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f D</a:t>
            </a:r>
            <a:endParaRPr lang="en-US" b="1" dirty="0">
              <a:latin typeface="Courier New" panose="02070309020205020404" pitchFamily="49" charset="0"/>
              <a:cs typeface="Courier New" panose="02070309020205020404" pitchFamily="49" charset="0"/>
            </a:endParaRPr>
          </a:p>
        </p:txBody>
      </p:sp>
      <p:sp>
        <p:nvSpPr>
          <p:cNvPr id="8" name="TextBox 7"/>
          <p:cNvSpPr txBox="1"/>
          <p:nvPr/>
        </p:nvSpPr>
        <p:spPr>
          <a:xfrm>
            <a:off x="3879158" y="2202990"/>
            <a:ext cx="1242648"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9" name="TextBox 8"/>
          <p:cNvSpPr txBox="1"/>
          <p:nvPr/>
        </p:nvSpPr>
        <p:spPr>
          <a:xfrm>
            <a:off x="6556571" y="2199525"/>
            <a:ext cx="1380506" cy="1200329"/>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p:txBody>
      </p:sp>
      <p:sp>
        <p:nvSpPr>
          <p:cNvPr id="3" name="TextBox 2"/>
          <p:cNvSpPr txBox="1"/>
          <p:nvPr/>
        </p:nvSpPr>
        <p:spPr>
          <a:xfrm>
            <a:off x="675408" y="4234315"/>
            <a:ext cx="1617815" cy="369332"/>
          </a:xfrm>
          <a:prstGeom prst="rect">
            <a:avLst/>
          </a:prstGeom>
          <a:noFill/>
        </p:spPr>
        <p:txBody>
          <a:bodyPr wrap="none" rtlCol="0">
            <a:spAutoFit/>
          </a:bodyPr>
          <a:lstStyle/>
          <a:p>
            <a:r>
              <a:rPr lang="en-US" dirty="0" smtClean="0"/>
              <a:t>Initial grammar</a:t>
            </a:r>
            <a:endParaRPr lang="en-US" dirty="0"/>
          </a:p>
        </p:txBody>
      </p:sp>
      <p:sp>
        <p:nvSpPr>
          <p:cNvPr id="10" name="TextBox 9"/>
          <p:cNvSpPr txBox="1"/>
          <p:nvPr/>
        </p:nvSpPr>
        <p:spPr>
          <a:xfrm>
            <a:off x="3775247" y="3722740"/>
            <a:ext cx="2069797" cy="923330"/>
          </a:xfrm>
          <a:prstGeom prst="rect">
            <a:avLst/>
          </a:prstGeom>
          <a:noFill/>
        </p:spPr>
        <p:txBody>
          <a:bodyPr wrap="square" rtlCol="0">
            <a:spAutoFit/>
          </a:bodyPr>
          <a:lstStyle/>
          <a:p>
            <a:r>
              <a:rPr lang="en-US" dirty="0" smtClean="0"/>
              <a:t>Grammar after removing </a:t>
            </a:r>
            <a:r>
              <a:rPr lang="en-US" dirty="0" smtClean="0"/>
              <a:t>unproductive </a:t>
            </a:r>
            <a:r>
              <a:rPr lang="en-US" dirty="0" smtClean="0"/>
              <a:t>rules</a:t>
            </a:r>
            <a:endParaRPr lang="en-US" dirty="0"/>
          </a:p>
        </p:txBody>
      </p:sp>
      <p:sp>
        <p:nvSpPr>
          <p:cNvPr id="11" name="TextBox 10"/>
          <p:cNvSpPr txBox="1"/>
          <p:nvPr/>
        </p:nvSpPr>
        <p:spPr>
          <a:xfrm>
            <a:off x="6556571" y="3457388"/>
            <a:ext cx="2069797" cy="1200329"/>
          </a:xfrm>
          <a:prstGeom prst="rect">
            <a:avLst/>
          </a:prstGeom>
          <a:noFill/>
        </p:spPr>
        <p:txBody>
          <a:bodyPr wrap="square" rtlCol="0">
            <a:spAutoFit/>
          </a:bodyPr>
          <a:lstStyle/>
          <a:p>
            <a:r>
              <a:rPr lang="en-US" dirty="0" smtClean="0"/>
              <a:t>Grammar after removing unreachable non-terminals</a:t>
            </a:r>
            <a:endParaRPr lang="en-US" dirty="0"/>
          </a:p>
        </p:txBody>
      </p:sp>
      <p:cxnSp>
        <p:nvCxnSpPr>
          <p:cNvPr id="13" name="Straight Arrow Connector 12"/>
          <p:cNvCxnSpPr>
            <a:endCxn id="8" idx="1"/>
          </p:cNvCxnSpPr>
          <p:nvPr/>
        </p:nvCxnSpPr>
        <p:spPr>
          <a:xfrm>
            <a:off x="2564954" y="2941654"/>
            <a:ext cx="13142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9" idx="1"/>
          </p:cNvCxnSpPr>
          <p:nvPr/>
        </p:nvCxnSpPr>
        <p:spPr>
          <a:xfrm>
            <a:off x="5121806" y="2799689"/>
            <a:ext cx="143476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7913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to misinterpretation</a:t>
            </a:r>
            <a:endParaRPr lang="en-US" dirty="0"/>
          </a:p>
        </p:txBody>
      </p:sp>
      <p:sp>
        <p:nvSpPr>
          <p:cNvPr id="3" name="Content Placeholder 2"/>
          <p:cNvSpPr>
            <a:spLocks noGrp="1"/>
          </p:cNvSpPr>
          <p:nvPr>
            <p:ph idx="1"/>
          </p:nvPr>
        </p:nvSpPr>
        <p:spPr>
          <a:xfrm>
            <a:off x="457200" y="1600201"/>
            <a:ext cx="8229600" cy="1600199"/>
          </a:xfrm>
        </p:spPr>
        <p:txBody>
          <a:bodyPr>
            <a:normAutofit/>
          </a:bodyPr>
          <a:lstStyle/>
          <a:p>
            <a:pPr marL="0" indent="0">
              <a:buNone/>
            </a:pPr>
            <a:r>
              <a:rPr lang="en-US" dirty="0" smtClean="0"/>
              <a:t>The closure algorithm that we used (below) is expressed in natural language. Natural languages are prone to misinterpretation.</a:t>
            </a:r>
            <a:endParaRPr lang="en-US" dirty="0"/>
          </a:p>
        </p:txBody>
      </p:sp>
      <p:sp>
        <p:nvSpPr>
          <p:cNvPr id="4" name="Content Placeholder 2"/>
          <p:cNvSpPr txBox="1">
            <a:spLocks/>
          </p:cNvSpPr>
          <p:nvPr/>
        </p:nvSpPr>
        <p:spPr>
          <a:xfrm>
            <a:off x="533400" y="3703321"/>
            <a:ext cx="5867400" cy="2819399"/>
          </a:xfrm>
          <a:prstGeom prst="rect">
            <a:avLst/>
          </a:prstGeom>
          <a:solidFill>
            <a:schemeClr val="bg1">
              <a:lumMod val="95000"/>
            </a:schemeClr>
          </a:solidFill>
          <a:ln>
            <a:no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Initialization: the start symbol is marked “reachable”.</a:t>
            </a:r>
          </a:p>
          <a:p>
            <a:r>
              <a:rPr lang="en-US" sz="2400" dirty="0">
                <a:ea typeface="Verdana" panose="020B0604030504040204" pitchFamily="34" charset="0"/>
                <a:cs typeface="Arial" panose="020B0604020202020204" pitchFamily="34" charset="0"/>
              </a:rPr>
              <a:t>Inference rule:</a:t>
            </a:r>
            <a:r>
              <a:rPr lang="en-US" sz="2400" dirty="0"/>
              <a:t> for each rule in the grammar of the form A </a:t>
            </a:r>
            <a:r>
              <a:rPr lang="en-US" sz="2400" dirty="0">
                <a:ea typeface="Verdana" panose="020B0604030504040204" pitchFamily="34" charset="0"/>
                <a:cs typeface="Arial" panose="020B0604020202020204" pitchFamily="34" charset="0"/>
              </a:rPr>
              <a:t>→ </a:t>
            </a:r>
            <a:r>
              <a:rPr lang="el-GR" sz="2400" dirty="0">
                <a:ea typeface="Verdana" panose="020B0604030504040204" pitchFamily="34" charset="0"/>
                <a:cs typeface="Arial" panose="020B0604020202020204" pitchFamily="34" charset="0"/>
              </a:rPr>
              <a:t>α</a:t>
            </a:r>
            <a:r>
              <a:rPr lang="en-US" sz="2400" dirty="0">
                <a:ea typeface="Verdana" panose="020B0604030504040204" pitchFamily="34" charset="0"/>
                <a:cs typeface="Arial" panose="020B0604020202020204" pitchFamily="34" charset="0"/>
              </a:rPr>
              <a:t> with A marked</a:t>
            </a:r>
            <a:r>
              <a:rPr lang="en-US" sz="2400" dirty="0"/>
              <a:t> “reachable”</a:t>
            </a:r>
            <a:r>
              <a:rPr lang="en-US" sz="2400" dirty="0">
                <a:ea typeface="Verdana" panose="020B0604030504040204" pitchFamily="34" charset="0"/>
                <a:cs typeface="Arial" panose="020B0604020202020204" pitchFamily="34" charset="0"/>
              </a:rPr>
              <a:t>, all non-terminals in </a:t>
            </a:r>
            <a:r>
              <a:rPr lang="el-GR" sz="2400" dirty="0">
                <a:ea typeface="Verdana" panose="020B0604030504040204" pitchFamily="34" charset="0"/>
                <a:cs typeface="Arial" panose="020B0604020202020204" pitchFamily="34" charset="0"/>
              </a:rPr>
              <a:t>α</a:t>
            </a:r>
            <a:r>
              <a:rPr lang="en-US" sz="2400" dirty="0">
                <a:ea typeface="Verdana" panose="020B0604030504040204" pitchFamily="34" charset="0"/>
                <a:cs typeface="Arial" panose="020B0604020202020204" pitchFamily="34" charset="0"/>
              </a:rPr>
              <a:t> are marked</a:t>
            </a:r>
            <a:r>
              <a:rPr lang="en-US" sz="2400" dirty="0"/>
              <a:t> “reachable”</a:t>
            </a:r>
            <a:r>
              <a:rPr lang="en-US" sz="2400" dirty="0">
                <a:ea typeface="Verdana" panose="020B0604030504040204" pitchFamily="34" charset="0"/>
                <a:cs typeface="Arial" panose="020B0604020202020204" pitchFamily="34" charset="0"/>
              </a:rPr>
              <a:t>.</a:t>
            </a:r>
          </a:p>
          <a:p>
            <a:r>
              <a:rPr lang="en-US" sz="2400" dirty="0">
                <a:ea typeface="Verdana" panose="020B0604030504040204" pitchFamily="34" charset="0"/>
                <a:cs typeface="Arial" panose="020B0604020202020204" pitchFamily="34" charset="0"/>
              </a:rPr>
              <a:t>Continue applying the inference rule until nothing changes any more.</a:t>
            </a:r>
            <a:endParaRPr lang="en-US" sz="2100" dirty="0"/>
          </a:p>
        </p:txBody>
      </p:sp>
      <p:sp>
        <p:nvSpPr>
          <p:cNvPr id="5" name="TextBox 4"/>
          <p:cNvSpPr txBox="1"/>
          <p:nvPr/>
        </p:nvSpPr>
        <p:spPr>
          <a:xfrm>
            <a:off x="533400" y="3322321"/>
            <a:ext cx="3693768" cy="400110"/>
          </a:xfrm>
          <a:prstGeom prst="rect">
            <a:avLst/>
          </a:prstGeom>
          <a:noFill/>
        </p:spPr>
        <p:txBody>
          <a:bodyPr wrap="none" rtlCol="0">
            <a:spAutoFit/>
          </a:bodyPr>
          <a:lstStyle/>
          <a:p>
            <a:r>
              <a:rPr lang="en-US" sz="2000" b="1" dirty="0" smtClean="0"/>
              <a:t>Algorithm to find reachable rules</a:t>
            </a:r>
            <a:endParaRPr lang="en-US" sz="2000" b="1" dirty="0"/>
          </a:p>
        </p:txBody>
      </p:sp>
      <p:sp>
        <p:nvSpPr>
          <p:cNvPr id="6"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63</a:t>
            </a:fld>
            <a:endParaRPr lang="en-US" dirty="0"/>
          </a:p>
        </p:txBody>
      </p:sp>
    </p:spTree>
    <p:extLst>
      <p:ext uri="{BB962C8B-B14F-4D97-AF65-F5344CB8AC3E}">
        <p14:creationId xmlns:p14="http://schemas.microsoft.com/office/powerpoint/2010/main" val="4075435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Razor-sharp precision desired</a:t>
            </a:r>
            <a:endParaRPr lang="en-US" dirty="0"/>
          </a:p>
        </p:txBody>
      </p:sp>
      <p:sp>
        <p:nvSpPr>
          <p:cNvPr id="3" name="Content Placeholder 2"/>
          <p:cNvSpPr>
            <a:spLocks noGrp="1"/>
          </p:cNvSpPr>
          <p:nvPr>
            <p:ph idx="1"/>
          </p:nvPr>
        </p:nvSpPr>
        <p:spPr>
          <a:xfrm>
            <a:off x="457200" y="1863090"/>
            <a:ext cx="8229600" cy="1805940"/>
          </a:xfrm>
        </p:spPr>
        <p:txBody>
          <a:bodyPr>
            <a:normAutofit/>
          </a:bodyPr>
          <a:lstStyle/>
          <a:p>
            <a:pPr marL="0" indent="0">
              <a:buNone/>
            </a:pPr>
            <a:r>
              <a:rPr lang="en-US" dirty="0" smtClean="0"/>
              <a:t>The following slides present a formal, succinct, precise algorithm for finding reachable non-terminals.</a:t>
            </a:r>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64</a:t>
            </a:fld>
            <a:endParaRPr lang="en-US" dirty="0"/>
          </a:p>
        </p:txBody>
      </p:sp>
    </p:spTree>
    <p:extLst>
      <p:ext uri="{BB962C8B-B14F-4D97-AF65-F5344CB8AC3E}">
        <p14:creationId xmlns:p14="http://schemas.microsoft.com/office/powerpoint/2010/main" val="27758300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reachable non-terminals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Create sets of reachable non-terminals.</a:t>
                </a:r>
              </a:p>
              <a:p>
                <a:r>
                  <a:rPr lang="en-US" dirty="0" smtClean="0"/>
                  <a:t>We certainly know that the start symbol is reachable, so let </a:t>
                </a:r>
                <a14:m>
                  <m:oMath xmlns:m="http://schemas.openxmlformats.org/officeDocument/2006/math">
                    <m:r>
                      <m:rPr>
                        <m:sty m:val="p"/>
                      </m:rPr>
                      <a:rPr lang="en-US" i="0" dirty="0" smtClean="0">
                        <a:latin typeface="Cambria Math"/>
                      </a:rPr>
                      <m:t>R</m:t>
                    </m:r>
                    <m:r>
                      <a:rPr lang="en-US" i="0" baseline="-25000" dirty="0" smtClean="0">
                        <a:latin typeface="Cambria Math"/>
                      </a:rPr>
                      <m:t>1</m:t>
                    </m:r>
                    <m:r>
                      <a:rPr lang="en-US" i="0" dirty="0" smtClean="0">
                        <a:latin typeface="Cambria Math"/>
                      </a:rPr>
                      <m:t> = {</m:t>
                    </m:r>
                    <m:r>
                      <m:rPr>
                        <m:sty m:val="p"/>
                      </m:rPr>
                      <a:rPr lang="en-US" i="0" dirty="0" smtClean="0">
                        <a:latin typeface="Cambria Math"/>
                      </a:rPr>
                      <m:t>S</m:t>
                    </m:r>
                    <m:r>
                      <a:rPr lang="en-US" i="0" dirty="0" smtClean="0">
                        <a:latin typeface="Cambria Math"/>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65</a:t>
            </a:fld>
            <a:endParaRPr lang="en-US" dirty="0"/>
          </a:p>
        </p:txBody>
      </p:sp>
    </p:spTree>
    <p:extLst>
      <p:ext uri="{BB962C8B-B14F-4D97-AF65-F5344CB8AC3E}">
        <p14:creationId xmlns:p14="http://schemas.microsoft.com/office/powerpoint/2010/main" val="9587247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normAutofit/>
              </a:bodyPr>
              <a:lstStyle/>
              <a:p>
                <a14:m>
                  <m:oMath xmlns:m="http://schemas.openxmlformats.org/officeDocument/2006/math">
                    <m:r>
                      <m:rPr>
                        <m:sty m:val="p"/>
                      </m:rPr>
                      <a:rPr lang="en-US" dirty="0">
                        <a:latin typeface="Cambria Math"/>
                      </a:rPr>
                      <m:t>R</m:t>
                    </m:r>
                    <m:r>
                      <a:rPr lang="en-US" baseline="-25000" dirty="0">
                        <a:latin typeface="Cambria Math"/>
                      </a:rPr>
                      <m:t>1</m:t>
                    </m:r>
                  </m:oMath>
                </a14:m>
                <a:r>
                  <a:rPr lang="en-US" dirty="0" smtClean="0"/>
                  <a:t> plus non-terminals on RHS of </a:t>
                </a:r>
                <a:r>
                  <a:rPr lang="en-US" dirty="0">
                    <a:latin typeface="Cambria Math" panose="02040503050406030204" pitchFamily="18" charset="0"/>
                    <a:ea typeface="Cambria Math" panose="02040503050406030204" pitchFamily="18" charset="0"/>
                  </a:rPr>
                  <a:t>S</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r="-815" b="-9043"/>
                </a:stretch>
              </a:blipFill>
            </p:spPr>
            <p:txBody>
              <a:bodyPr/>
              <a:lstStyle/>
              <a:p>
                <a:r>
                  <a:rPr lang="en-US">
                    <a:noFill/>
                  </a:rPr>
                  <a:t> </a:t>
                </a:r>
              </a:p>
            </p:txBody>
          </p:sp>
        </mc:Fallback>
      </mc:AlternateContent>
      <p:sp>
        <p:nvSpPr>
          <p:cNvPr id="3" name="Content Placeholder 2"/>
          <p:cNvSpPr>
            <a:spLocks noGrp="1"/>
          </p:cNvSpPr>
          <p:nvPr>
            <p:ph idx="1"/>
          </p:nvPr>
        </p:nvSpPr>
        <p:spPr>
          <a:xfrm>
            <a:off x="457200" y="1600201"/>
            <a:ext cx="8229600" cy="1752600"/>
          </a:xfrm>
        </p:spPr>
        <p:txBody>
          <a:bodyPr>
            <a:normAutofit fontScale="92500"/>
          </a:bodyPr>
          <a:lstStyle/>
          <a:p>
            <a:pPr marL="0" indent="0">
              <a:buNone/>
            </a:pPr>
            <a:r>
              <a:rPr lang="en-US" dirty="0">
                <a:latin typeface="Cambria Math" panose="02040503050406030204" pitchFamily="18" charset="0"/>
                <a:ea typeface="Cambria Math" panose="02040503050406030204" pitchFamily="18" charset="0"/>
              </a:rPr>
              <a:t>R</a:t>
            </a:r>
            <a:r>
              <a:rPr lang="en-US" baseline="-25000" dirty="0">
                <a:latin typeface="Cambria Math" panose="02040503050406030204" pitchFamily="18" charset="0"/>
                <a:ea typeface="Cambria Math" panose="02040503050406030204" pitchFamily="18" charset="0"/>
              </a:rPr>
              <a:t>2</a:t>
            </a:r>
            <a:r>
              <a:rPr lang="en-US" dirty="0" smtClean="0"/>
              <a:t> is </a:t>
            </a:r>
            <a:r>
              <a:rPr lang="en-US" dirty="0" smtClean="0"/>
              <a:t>a set consisting of the </a:t>
            </a:r>
            <a:r>
              <a:rPr lang="en-US" dirty="0" smtClean="0"/>
              <a:t>start symbol plus all the non-terminals that can be directly reached from the start symbol. This is expressed formally as</a:t>
            </a:r>
            <a:endParaRPr lang="en-US" dirty="0"/>
          </a:p>
        </p:txBody>
      </p:sp>
      <mc:AlternateContent xmlns:mc="http://schemas.openxmlformats.org/markup-compatibility/2006">
        <mc:Choice xmlns:a14="http://schemas.microsoft.com/office/drawing/2010/main" Requires="a14">
          <p:sp>
            <p:nvSpPr>
              <p:cNvPr id="4" name="Rectangle 3"/>
              <p:cNvSpPr/>
              <p:nvPr/>
            </p:nvSpPr>
            <p:spPr>
              <a:xfrm>
                <a:off x="1074420" y="3526191"/>
                <a:ext cx="7016115" cy="369332"/>
              </a:xfrm>
              <a:prstGeom prst="rect">
                <a:avLst/>
              </a:prstGeom>
            </p:spPr>
            <p:txBody>
              <a:bodyPr wrap="square">
                <a:spAutoFit/>
              </a:bodyPr>
              <a:lstStyle/>
              <a:p>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1</a:t>
                </a:r>
                <a:r>
                  <a:rPr lang="en-US" dirty="0" smtClean="0"/>
                  <a:t> ∪ </a:t>
                </a:r>
                <a:r>
                  <a:rPr lang="en-US" dirty="0" smtClean="0">
                    <a:latin typeface="Cambria Math" panose="02040503050406030204" pitchFamily="18" charset="0"/>
                    <a:ea typeface="Cambria Math" panose="02040503050406030204" pitchFamily="18" charset="0"/>
                  </a:rPr>
                  <a:t>{Y</a:t>
                </a:r>
                <a:r>
                  <a:rPr lang="en-US" dirty="0" smtClean="0"/>
                  <a:t> </a:t>
                </a:r>
                <a:r>
                  <a:rPr lang="en-US" dirty="0" smtClean="0">
                    <a:latin typeface="Cambria Math" panose="02040503050406030204" pitchFamily="18" charset="0"/>
                    <a:ea typeface="Cambria Math" panose="02040503050406030204" pitchFamily="18" charset="0"/>
                  </a:rPr>
                  <a:t>|</a:t>
                </a:r>
                <a:r>
                  <a:rPr lang="en-US" dirty="0" smtClean="0"/>
                  <a:t> </a:t>
                </a:r>
                <a:r>
                  <a:rPr lang="en-US" dirty="0" smtClean="0">
                    <a:latin typeface="Cambria Math" panose="02040503050406030204" pitchFamily="18" charset="0"/>
                    <a:ea typeface="Cambria Math" panose="02040503050406030204" pitchFamily="18" charset="0"/>
                  </a:rPr>
                  <a:t>S</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14:m>
                  <m:oMath xmlns:m="http://schemas.openxmlformats.org/officeDocument/2006/math">
                    <m:r>
                      <m:rPr>
                        <m:sty m:val="p"/>
                      </m:rPr>
                      <a:rPr lang="en-US" i="0" dirty="0" smtClean="0">
                        <a:latin typeface="Cambria Math"/>
                        <a:sym typeface="Wingdings" panose="05000000000000000000" pitchFamily="2" charset="2"/>
                      </a:rPr>
                      <m:t>UY</m:t>
                    </m:r>
                  </m:oMath>
                </a14:m>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sym typeface="Wingdings" panose="05000000000000000000" pitchFamily="2" charset="2"/>
                  </a:rPr>
                  <a:t>F for some </a:t>
                </a:r>
                <a:r>
                  <a:rPr lang="en-US" dirty="0">
                    <a:latin typeface="Cambria Math" panose="02040503050406030204" pitchFamily="18" charset="0"/>
                    <a:ea typeface="Cambria Math" panose="02040503050406030204" pitchFamily="18" charset="0"/>
                    <a:sym typeface="Wingdings" panose="05000000000000000000" pitchFamily="2" charset="2"/>
                  </a:rPr>
                  <a:t>U, W</a:t>
                </a:r>
                <a:r>
                  <a:rPr lang="en-US" dirty="0">
                    <a:latin typeface="Cambria Math" panose="02040503050406030204" pitchFamily="18" charset="0"/>
                    <a:ea typeface="Cambria Math" panose="02040503050406030204" pitchFamily="18" charset="0"/>
                  </a:rPr>
                  <a:t> ∈ (V</a:t>
                </a:r>
                <a:r>
                  <a:rPr lang="en-US" baseline="-25000" dirty="0">
                    <a:latin typeface="Cambria Math" panose="02040503050406030204" pitchFamily="18" charset="0"/>
                    <a:ea typeface="Cambria Math" panose="02040503050406030204" pitchFamily="18" charset="0"/>
                  </a:rPr>
                  <a:t>N</a:t>
                </a:r>
                <a:r>
                  <a:rPr lang="en-US" dirty="0">
                    <a:latin typeface="Cambria Math" panose="02040503050406030204" pitchFamily="18" charset="0"/>
                    <a:ea typeface="Cambria Math" panose="02040503050406030204" pitchFamily="18" charset="0"/>
                  </a:rPr>
                  <a:t> </a:t>
                </a:r>
                <a:r>
                  <a:rPr lang="en-US" dirty="0"/>
                  <a:t>∪ </a:t>
                </a:r>
                <a:r>
                  <a:rPr lang="en-US" dirty="0">
                    <a:latin typeface="Cambria Math" panose="02040503050406030204" pitchFamily="18" charset="0"/>
                    <a:ea typeface="Cambria Math" panose="02040503050406030204" pitchFamily="18" charset="0"/>
                  </a:rPr>
                  <a:t>V</a:t>
                </a:r>
                <a:r>
                  <a:rPr lang="en-US" baseline="-25000" dirty="0">
                    <a:latin typeface="Cambria Math" panose="02040503050406030204" pitchFamily="18" charset="0"/>
                    <a:ea typeface="Cambria Math" panose="02040503050406030204" pitchFamily="18" charset="0"/>
                  </a:rPr>
                  <a:t>T</a:t>
                </a:r>
                <a:r>
                  <a:rPr lang="en-US" dirty="0"/>
                  <a:t>)* </a:t>
                </a:r>
                <a14:m>
                  <m:oMath xmlns:m="http://schemas.openxmlformats.org/officeDocument/2006/math">
                    <m:r>
                      <m:rPr>
                        <m:sty m:val="p"/>
                      </m:rPr>
                      <a:rPr lang="en-US" dirty="0">
                        <a:latin typeface="Cambria Math"/>
                      </a:rPr>
                      <m:t>and</m:t>
                    </m:r>
                    <m:r>
                      <a:rPr lang="en-US" dirty="0">
                        <a:latin typeface="Cambria Math"/>
                      </a:rPr>
                      <m:t> </m:t>
                    </m:r>
                    <m:r>
                      <m:rPr>
                        <m:sty m:val="p"/>
                      </m:rPr>
                      <a:rPr lang="en-US" dirty="0">
                        <a:latin typeface="Cambria Math"/>
                        <a:ea typeface="Cambria Math" panose="02040503050406030204" pitchFamily="18" charset="0"/>
                        <a:sym typeface="Wingdings" panose="05000000000000000000" pitchFamily="2" charset="2"/>
                      </a:rPr>
                      <m:t>Y</m:t>
                    </m:r>
                    <m:r>
                      <a:rPr lang="en-US" dirty="0">
                        <a:latin typeface="Cambria Math"/>
                        <a:ea typeface="Cambria Math" panose="02040503050406030204" pitchFamily="18" charset="0"/>
                      </a:rPr>
                      <m:t> ∈ </m:t>
                    </m:r>
                    <m:r>
                      <m:rPr>
                        <m:sty m:val="p"/>
                      </m:rPr>
                      <a:rPr lang="en-US" dirty="0">
                        <a:latin typeface="Cambria Math"/>
                        <a:ea typeface="Cambria Math" panose="02040503050406030204" pitchFamily="18" charset="0"/>
                      </a:rPr>
                      <m:t>VN</m:t>
                    </m:r>
                  </m:oMath>
                </a14:m>
                <a:r>
                  <a:rPr lang="en-US" dirty="0" smtClean="0">
                    <a:latin typeface="Cambria Math" panose="02040503050406030204" pitchFamily="18" charset="0"/>
                    <a:ea typeface="Cambria Math" panose="02040503050406030204" pitchFamily="18" charset="0"/>
                    <a:sym typeface="Wingdings" panose="05000000000000000000" pitchFamily="2" charset="2"/>
                  </a:rPr>
                  <a:t>}</a:t>
                </a:r>
                <a:endParaRPr lang="en-US" dirty="0" smtClean="0"/>
              </a:p>
            </p:txBody>
          </p:sp>
        </mc:Choice>
        <mc:Fallback>
          <p:sp>
            <p:nvSpPr>
              <p:cNvPr id="4" name="Rectangle 3"/>
              <p:cNvSpPr>
                <a:spLocks noRot="1" noChangeAspect="1" noMove="1" noResize="1" noEditPoints="1" noAdjustHandles="1" noChangeArrowheads="1" noChangeShapeType="1" noTextEdit="1"/>
              </p:cNvSpPr>
              <p:nvPr/>
            </p:nvSpPr>
            <p:spPr>
              <a:xfrm>
                <a:off x="1074420" y="3526191"/>
                <a:ext cx="7016115" cy="369332"/>
              </a:xfrm>
              <a:prstGeom prst="rect">
                <a:avLst/>
              </a:prstGeom>
              <a:blipFill rotWithShape="1">
                <a:blip r:embed="rId3"/>
                <a:stretch>
                  <a:fillRect l="-695" t="-11475"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074420" y="4372903"/>
                <a:ext cx="6934200" cy="646331"/>
              </a:xfrm>
              <a:prstGeom prst="rect">
                <a:avLst/>
              </a:prstGeom>
              <a:noFill/>
            </p:spPr>
            <p:txBody>
              <a:bodyPr wrap="square" rtlCol="0">
                <a:spAutoFit/>
              </a:bodyPr>
              <a:lstStyle/>
              <a:p>
                <a:r>
                  <a:rPr lang="en-US" dirty="0" smtClean="0"/>
                  <a:t>“</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is the union of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1</a:t>
                </a:r>
                <a:r>
                  <a:rPr lang="en-US" dirty="0" smtClean="0"/>
                  <a:t> with the set of non-terminals that are on the right-hand side of the rule for S; that is, each non-terminal </a:t>
                </a:r>
                <a14:m>
                  <m:oMath xmlns:m="http://schemas.openxmlformats.org/officeDocument/2006/math">
                    <m:r>
                      <m:rPr>
                        <m:sty m:val="p"/>
                      </m:rPr>
                      <a:rPr lang="en-US" dirty="0">
                        <a:latin typeface="Cambria Math"/>
                        <a:sym typeface="Wingdings" panose="05000000000000000000" pitchFamily="2" charset="2"/>
                      </a:rPr>
                      <m:t>Y</m:t>
                    </m:r>
                  </m:oMath>
                </a14:m>
                <a:r>
                  <a:rPr lang="en-US" dirty="0" smtClean="0"/>
                  <a:t>.</a:t>
                </a:r>
                <a:r>
                  <a:rPr lang="en-US" dirty="0" smtClean="0">
                    <a:latin typeface="Cambria Math" panose="02040503050406030204" pitchFamily="18" charset="0"/>
                    <a:ea typeface="Cambria Math" panose="02040503050406030204" pitchFamily="18" charset="0"/>
                  </a:rPr>
                  <a:t> </a:t>
                </a:r>
                <a:r>
                  <a:rPr lang="en-US" dirty="0" smtClean="0">
                    <a:sym typeface="Wingdings" panose="05000000000000000000" pitchFamily="2" charset="2"/>
                  </a:rPr>
                  <a:t>”</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1074420" y="4372903"/>
                <a:ext cx="6934200" cy="646331"/>
              </a:xfrm>
              <a:prstGeom prst="rect">
                <a:avLst/>
              </a:prstGeom>
              <a:blipFill rotWithShape="1">
                <a:blip r:embed="rId4"/>
                <a:stretch>
                  <a:fillRect l="-703" t="-6604" r="-703" b="-14151"/>
                </a:stretch>
              </a:blipFill>
            </p:spPr>
            <p:txBody>
              <a:bodyPr/>
              <a:lstStyle/>
              <a:p>
                <a:r>
                  <a:rPr lang="en-US">
                    <a:noFill/>
                  </a:rPr>
                  <a:t> </a:t>
                </a:r>
              </a:p>
            </p:txBody>
          </p:sp>
        </mc:Fallback>
      </mc:AlternateContent>
      <p:sp>
        <p:nvSpPr>
          <p:cNvPr id="6"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66</a:t>
            </a:fld>
            <a:endParaRPr lang="en-US" dirty="0"/>
          </a:p>
        </p:txBody>
      </p:sp>
    </p:spTree>
    <p:extLst>
      <p:ext uri="{BB962C8B-B14F-4D97-AF65-F5344CB8AC3E}">
        <p14:creationId xmlns:p14="http://schemas.microsoft.com/office/powerpoint/2010/main" val="26355913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Non-terminals </a:t>
            </a:r>
            <a:r>
              <a:rPr lang="en-US" dirty="0"/>
              <a:t>on RHS of </a:t>
            </a:r>
            <a:r>
              <a:rPr lang="en-US" dirty="0">
                <a:latin typeface="Cambria Math" panose="02040503050406030204" pitchFamily="18" charset="0"/>
                <a:ea typeface="Cambria Math" panose="02040503050406030204" pitchFamily="18" charset="0"/>
              </a:rPr>
              <a:t>S</a:t>
            </a:r>
            <a:endParaRPr lang="en-US" dirty="0"/>
          </a:p>
        </p:txBody>
      </p:sp>
      <p:sp>
        <p:nvSpPr>
          <p:cNvPr id="5" name="TextBox 4"/>
          <p:cNvSpPr txBox="1"/>
          <p:nvPr/>
        </p:nvSpPr>
        <p:spPr>
          <a:xfrm>
            <a:off x="2986529" y="2764531"/>
            <a:ext cx="1242648"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6" name="Left Brace 5"/>
          <p:cNvSpPr/>
          <p:nvPr/>
        </p:nvSpPr>
        <p:spPr>
          <a:xfrm rot="5400000">
            <a:off x="3838040" y="2316622"/>
            <a:ext cx="191261" cy="5256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3583735" y="2125391"/>
            <a:ext cx="2585388" cy="369332"/>
          </a:xfrm>
          <a:prstGeom prst="rect">
            <a:avLst/>
          </a:prstGeom>
          <a:noFill/>
        </p:spPr>
        <p:txBody>
          <a:bodyPr wrap="none" rtlCol="0">
            <a:spAutoFit/>
          </a:bodyPr>
          <a:lstStyle/>
          <a:p>
            <a:r>
              <a:rPr lang="en-US" dirty="0" smtClean="0"/>
              <a:t>{A, B}  </a:t>
            </a:r>
            <a:r>
              <a:rPr lang="en-US" dirty="0" smtClean="0">
                <a:sym typeface="Wingdings" panose="05000000000000000000" pitchFamily="2" charset="2"/>
              </a:rPr>
              <a:t> </a:t>
            </a:r>
            <a:r>
              <a:rPr lang="en-US" dirty="0" smtClean="0"/>
              <a:t>Add </a:t>
            </a:r>
            <a:r>
              <a:rPr lang="en-US" dirty="0" smtClean="0"/>
              <a:t>these to {S}</a:t>
            </a:r>
            <a:endParaRPr lang="en-US" dirty="0"/>
          </a:p>
        </p:txBody>
      </p:sp>
      <p:sp>
        <p:nvSpPr>
          <p:cNvPr id="8"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67</a:t>
            </a:fld>
            <a:endParaRPr lang="en-US" dirty="0"/>
          </a:p>
        </p:txBody>
      </p:sp>
    </p:spTree>
    <p:extLst>
      <p:ext uri="{BB962C8B-B14F-4D97-AF65-F5344CB8AC3E}">
        <p14:creationId xmlns:p14="http://schemas.microsoft.com/office/powerpoint/2010/main" val="38872672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Merge (union) sets</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68</a:t>
            </a:fld>
            <a:endParaRPr lang="en-US" dirty="0"/>
          </a:p>
        </p:txBody>
      </p:sp>
      <p:sp>
        <p:nvSpPr>
          <p:cNvPr id="7" name="Rectangle 6"/>
          <p:cNvSpPr/>
          <p:nvPr/>
        </p:nvSpPr>
        <p:spPr>
          <a:xfrm>
            <a:off x="2945128" y="1918454"/>
            <a:ext cx="3653564"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 S }  	{ A, B }</a:t>
            </a: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5651" y="2687895"/>
            <a:ext cx="3036570" cy="2260304"/>
          </a:xfrm>
          <a:prstGeom prst="rect">
            <a:avLst/>
          </a:prstGeom>
        </p:spPr>
      </p:pic>
      <p:sp>
        <p:nvSpPr>
          <p:cNvPr id="9" name="Rectangle 8"/>
          <p:cNvSpPr/>
          <p:nvPr/>
        </p:nvSpPr>
        <p:spPr>
          <a:xfrm>
            <a:off x="2352595" y="5036519"/>
            <a:ext cx="3424335"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R</a:t>
            </a:r>
            <a:r>
              <a:rPr lang="en-US" sz="4400" baseline="-25000" dirty="0" smtClean="0">
                <a:latin typeface="Cambria Math" panose="02040503050406030204" pitchFamily="18" charset="0"/>
                <a:ea typeface="Cambria Math" panose="02040503050406030204" pitchFamily="18" charset="0"/>
              </a:rPr>
              <a:t>2</a:t>
            </a:r>
            <a:r>
              <a:rPr lang="en-US" sz="4400" dirty="0" smtClean="0"/>
              <a:t> = </a:t>
            </a:r>
            <a:r>
              <a:rPr lang="en-US" sz="4400" dirty="0" smtClean="0">
                <a:latin typeface="Cambria Math" panose="02040503050406030204" pitchFamily="18" charset="0"/>
                <a:ea typeface="Cambria Math" panose="02040503050406030204" pitchFamily="18" charset="0"/>
              </a:rPr>
              <a:t>{ A, B, S }</a:t>
            </a:r>
            <a:endParaRPr lang="en-US" sz="4400" dirty="0"/>
          </a:p>
        </p:txBody>
      </p:sp>
    </p:spTree>
    <p:extLst>
      <p:ext uri="{BB962C8B-B14F-4D97-AF65-F5344CB8AC3E}">
        <p14:creationId xmlns:p14="http://schemas.microsoft.com/office/powerpoint/2010/main" val="27803045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mbria Math" panose="02040503050406030204" pitchFamily="18" charset="0"/>
                <a:ea typeface="Cambria Math" panose="02040503050406030204" pitchFamily="18" charset="0"/>
              </a:rPr>
              <a:t>R</a:t>
            </a:r>
            <a:r>
              <a:rPr lang="en-US" baseline="-25000" dirty="0">
                <a:latin typeface="Cambria Math" panose="02040503050406030204" pitchFamily="18" charset="0"/>
                <a:ea typeface="Cambria Math" panose="02040503050406030204" pitchFamily="18" charset="0"/>
              </a:rPr>
              <a:t>2</a:t>
            </a:r>
            <a:r>
              <a:rPr lang="en-US" dirty="0" smtClean="0"/>
              <a:t> </a:t>
            </a:r>
            <a:r>
              <a:rPr lang="en-US" dirty="0" smtClean="0"/>
              <a:t>plus its non-terminals</a:t>
            </a:r>
            <a:endParaRPr lang="en-US" dirty="0"/>
          </a:p>
        </p:txBody>
      </p:sp>
      <p:sp>
        <p:nvSpPr>
          <p:cNvPr id="3" name="Content Placeholder 2"/>
          <p:cNvSpPr>
            <a:spLocks noGrp="1"/>
          </p:cNvSpPr>
          <p:nvPr>
            <p:ph idx="1"/>
          </p:nvPr>
        </p:nvSpPr>
        <p:spPr>
          <a:xfrm>
            <a:off x="457200" y="1600201"/>
            <a:ext cx="8229600" cy="1752600"/>
          </a:xfrm>
        </p:spPr>
        <p:txBody>
          <a:bodyPr/>
          <a:lstStyle/>
          <a:p>
            <a:pPr marL="0" indent="0">
              <a:buNone/>
            </a:pP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3</a:t>
            </a:r>
            <a:r>
              <a:rPr lang="en-US" dirty="0" smtClean="0"/>
              <a:t> consists of the symbols in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plus all the non-terminals that can be directly reached from the symbols in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This is expressed formally as</a:t>
            </a:r>
            <a:endParaRPr lang="en-US" dirty="0"/>
          </a:p>
        </p:txBody>
      </p:sp>
      <mc:AlternateContent xmlns:mc="http://schemas.openxmlformats.org/markup-compatibility/2006">
        <mc:Choice xmlns:a14="http://schemas.microsoft.com/office/drawing/2010/main" Requires="a14">
          <p:sp>
            <p:nvSpPr>
              <p:cNvPr id="4" name="Rectangle 3"/>
              <p:cNvSpPr/>
              <p:nvPr/>
            </p:nvSpPr>
            <p:spPr>
              <a:xfrm>
                <a:off x="620486" y="3526191"/>
                <a:ext cx="7946571" cy="369332"/>
              </a:xfrm>
              <a:prstGeom prst="rect">
                <a:avLst/>
              </a:prstGeom>
            </p:spPr>
            <p:txBody>
              <a:bodyPr wrap="square">
                <a:spAutoFit/>
              </a:bodyPr>
              <a:lstStyle/>
              <a:p>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3</a:t>
                </a:r>
                <a:r>
                  <a:rPr lang="en-US" dirty="0" smtClean="0"/>
                  <a:t> =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 </a:t>
                </a:r>
                <a:r>
                  <a:rPr lang="en-US" dirty="0" smtClean="0">
                    <a:latin typeface="Cambria Math" panose="02040503050406030204" pitchFamily="18" charset="0"/>
                    <a:ea typeface="Cambria Math" panose="02040503050406030204" pitchFamily="18" charset="0"/>
                  </a:rPr>
                  <a:t>{Y</a:t>
                </a:r>
                <a:r>
                  <a:rPr lang="en-US" dirty="0" smtClean="0"/>
                  <a:t> </a:t>
                </a:r>
                <a:r>
                  <a:rPr lang="en-US" dirty="0" smtClean="0">
                    <a:latin typeface="Cambria Math" panose="02040503050406030204" pitchFamily="18" charset="0"/>
                    <a:ea typeface="Cambria Math" panose="02040503050406030204" pitchFamily="18" charset="0"/>
                  </a:rPr>
                  <a:t>|</a:t>
                </a:r>
                <a:r>
                  <a:rPr lang="en-US" dirty="0" smtClean="0"/>
                  <a:t> </a:t>
                </a: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sym typeface="Wingdings" panose="05000000000000000000" pitchFamily="2" charset="2"/>
                  </a:rPr>
                  <a:t> </a:t>
                </a:r>
                <a14:m>
                  <m:oMath xmlns:m="http://schemas.openxmlformats.org/officeDocument/2006/math">
                    <m:r>
                      <m:rPr>
                        <m:sty m:val="p"/>
                      </m:rPr>
                      <a:rPr lang="en-US" i="0" dirty="0" smtClean="0">
                        <a:latin typeface="Cambria Math"/>
                        <a:sym typeface="Wingdings" panose="05000000000000000000" pitchFamily="2" charset="2"/>
                      </a:rPr>
                      <m:t>UY</m:t>
                    </m:r>
                  </m:oMath>
                </a14:m>
                <a:r>
                  <a:rPr lang="en-US" dirty="0" smtClean="0">
                    <a:latin typeface="Cambria Math" panose="02040503050406030204" pitchFamily="18" charset="0"/>
                    <a:ea typeface="Cambria Math" panose="02040503050406030204" pitchFamily="18" charset="0"/>
                    <a:cs typeface="Times New Roman" panose="02020603050405020304" pitchFamily="18" charset="0"/>
                  </a:rPr>
                  <a:t>W</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rPr>
                  <a:t>∈</a:t>
                </a:r>
                <a:r>
                  <a:rPr lang="en-US" dirty="0" smtClean="0">
                    <a:sym typeface="Wingdings" panose="05000000000000000000" pitchFamily="2" charset="2"/>
                  </a:rPr>
                  <a:t> </a:t>
                </a:r>
                <a:r>
                  <a:rPr lang="en-US" dirty="0" smtClean="0">
                    <a:latin typeface="Cambria Math" panose="02040503050406030204" pitchFamily="18" charset="0"/>
                    <a:ea typeface="Cambria Math" panose="02040503050406030204" pitchFamily="18" charset="0"/>
                    <a:sym typeface="Wingdings" panose="05000000000000000000" pitchFamily="2" charset="2"/>
                  </a:rPr>
                  <a:t>F for </a:t>
                </a:r>
                <a:r>
                  <a:rPr lang="en-US" dirty="0">
                    <a:latin typeface="Cambria Math" panose="02040503050406030204" pitchFamily="18" charset="0"/>
                    <a:ea typeface="Cambria Math" panose="02040503050406030204" pitchFamily="18" charset="0"/>
                    <a:sym typeface="Wingdings" panose="05000000000000000000" pitchFamily="2" charset="2"/>
                  </a:rPr>
                  <a:t>some </a:t>
                </a:r>
                <a:r>
                  <a:rPr lang="en-US" dirty="0" smtClean="0">
                    <a:latin typeface="Cambria Math" panose="02040503050406030204" pitchFamily="18" charset="0"/>
                    <a:ea typeface="Cambria Math" panose="02040503050406030204" pitchFamily="18" charset="0"/>
                    <a:sym typeface="Wingdings" panose="05000000000000000000" pitchFamily="2" charset="2"/>
                  </a:rPr>
                  <a:t>X</a:t>
                </a:r>
                <a:r>
                  <a:rPr lang="en-US" dirty="0" smtClean="0">
                    <a:latin typeface="Cambria Math" panose="02040503050406030204" pitchFamily="18" charset="0"/>
                    <a:ea typeface="Cambria Math" panose="02040503050406030204" pitchFamily="18" charset="0"/>
                  </a:rPr>
                  <a:t> ∈</a:t>
                </a:r>
                <a:r>
                  <a:rPr lang="en-US" dirty="0">
                    <a:latin typeface="Cambria Math" panose="02040503050406030204" pitchFamily="18" charset="0"/>
                    <a:ea typeface="Cambria Math" panose="02040503050406030204" pitchFamily="18" charset="0"/>
                  </a:rPr>
                  <a:t> R</a:t>
                </a:r>
                <a:r>
                  <a:rPr lang="en-US" baseline="-25000" dirty="0">
                    <a:latin typeface="Cambria Math" panose="02040503050406030204" pitchFamily="18" charset="0"/>
                    <a:ea typeface="Cambria Math" panose="02040503050406030204" pitchFamily="18" charset="0"/>
                  </a:rPr>
                  <a:t>2</a:t>
                </a:r>
                <a:r>
                  <a:rPr lang="en-US" dirty="0" smtClean="0">
                    <a:latin typeface="Cambria Math" panose="02040503050406030204" pitchFamily="18" charset="0"/>
                    <a:ea typeface="Cambria Math" panose="02040503050406030204" pitchFamily="18" charset="0"/>
                    <a:sym typeface="Wingdings" panose="05000000000000000000" pitchFamily="2" charset="2"/>
                  </a:rPr>
                  <a:t> and U</a:t>
                </a:r>
                <a:r>
                  <a:rPr lang="en-US" dirty="0">
                    <a:latin typeface="Cambria Math" panose="02040503050406030204" pitchFamily="18" charset="0"/>
                    <a:ea typeface="Cambria Math" panose="02040503050406030204" pitchFamily="18" charset="0"/>
                    <a:sym typeface="Wingdings" panose="05000000000000000000" pitchFamily="2" charset="2"/>
                  </a:rPr>
                  <a:t>, W</a:t>
                </a:r>
                <a:r>
                  <a:rPr lang="en-US" dirty="0">
                    <a:latin typeface="Cambria Math" panose="02040503050406030204" pitchFamily="18" charset="0"/>
                    <a:ea typeface="Cambria Math" panose="02040503050406030204" pitchFamily="18" charset="0"/>
                  </a:rPr>
                  <a:t> ∈ (V</a:t>
                </a:r>
                <a:r>
                  <a:rPr lang="en-US" baseline="-25000" dirty="0">
                    <a:latin typeface="Cambria Math" panose="02040503050406030204" pitchFamily="18" charset="0"/>
                    <a:ea typeface="Cambria Math" panose="02040503050406030204" pitchFamily="18" charset="0"/>
                  </a:rPr>
                  <a:t>N</a:t>
                </a:r>
                <a:r>
                  <a:rPr lang="en-US" dirty="0">
                    <a:latin typeface="Cambria Math" panose="02040503050406030204" pitchFamily="18" charset="0"/>
                    <a:ea typeface="Cambria Math" panose="02040503050406030204" pitchFamily="18" charset="0"/>
                  </a:rPr>
                  <a:t> </a:t>
                </a:r>
                <a:r>
                  <a:rPr lang="en-US" dirty="0"/>
                  <a:t>∪ </a:t>
                </a:r>
                <a:r>
                  <a:rPr lang="en-US" dirty="0">
                    <a:latin typeface="Cambria Math" panose="02040503050406030204" pitchFamily="18" charset="0"/>
                    <a:ea typeface="Cambria Math" panose="02040503050406030204" pitchFamily="18" charset="0"/>
                  </a:rPr>
                  <a:t>V</a:t>
                </a:r>
                <a:r>
                  <a:rPr lang="en-US" baseline="-25000" dirty="0">
                    <a:latin typeface="Cambria Math" panose="02040503050406030204" pitchFamily="18" charset="0"/>
                    <a:ea typeface="Cambria Math" panose="02040503050406030204" pitchFamily="18" charset="0"/>
                  </a:rPr>
                  <a:t>T</a:t>
                </a:r>
                <a:r>
                  <a:rPr lang="en-US" dirty="0"/>
                  <a:t>)* </a:t>
                </a:r>
                <a14:m>
                  <m:oMath xmlns:m="http://schemas.openxmlformats.org/officeDocument/2006/math">
                    <m:r>
                      <m:rPr>
                        <m:sty m:val="p"/>
                      </m:rPr>
                      <a:rPr lang="en-US" dirty="0">
                        <a:latin typeface="Cambria Math"/>
                      </a:rPr>
                      <m:t>and</m:t>
                    </m:r>
                    <m:r>
                      <a:rPr lang="en-US" dirty="0">
                        <a:latin typeface="Cambria Math"/>
                      </a:rPr>
                      <m:t> </m:t>
                    </m:r>
                    <m:r>
                      <m:rPr>
                        <m:sty m:val="p"/>
                      </m:rPr>
                      <a:rPr lang="en-US" dirty="0">
                        <a:latin typeface="Cambria Math"/>
                        <a:ea typeface="Cambria Math" panose="02040503050406030204" pitchFamily="18" charset="0"/>
                        <a:sym typeface="Wingdings" panose="05000000000000000000" pitchFamily="2" charset="2"/>
                      </a:rPr>
                      <m:t>Y</m:t>
                    </m:r>
                    <m:r>
                      <a:rPr lang="en-US" dirty="0">
                        <a:latin typeface="Cambria Math"/>
                        <a:ea typeface="Cambria Math" panose="02040503050406030204" pitchFamily="18" charset="0"/>
                      </a:rPr>
                      <m:t> ∈ </m:t>
                    </m:r>
                    <m:r>
                      <m:rPr>
                        <m:sty m:val="p"/>
                      </m:rPr>
                      <a:rPr lang="en-US" dirty="0">
                        <a:latin typeface="Cambria Math"/>
                        <a:ea typeface="Cambria Math" panose="02040503050406030204" pitchFamily="18" charset="0"/>
                      </a:rPr>
                      <m:t>VN</m:t>
                    </m:r>
                  </m:oMath>
                </a14:m>
                <a:r>
                  <a:rPr lang="en-US" dirty="0" smtClean="0">
                    <a:latin typeface="Cambria Math" panose="02040503050406030204" pitchFamily="18" charset="0"/>
                    <a:ea typeface="Cambria Math" panose="02040503050406030204" pitchFamily="18" charset="0"/>
                    <a:sym typeface="Wingdings" panose="05000000000000000000" pitchFamily="2" charset="2"/>
                  </a:rPr>
                  <a:t>}</a:t>
                </a:r>
                <a:endParaRPr lang="en-US" dirty="0" smtClean="0"/>
              </a:p>
            </p:txBody>
          </p:sp>
        </mc:Choice>
        <mc:Fallback>
          <p:sp>
            <p:nvSpPr>
              <p:cNvPr id="4" name="Rectangle 3"/>
              <p:cNvSpPr>
                <a:spLocks noRot="1" noChangeAspect="1" noMove="1" noResize="1" noEditPoints="1" noAdjustHandles="1" noChangeArrowheads="1" noChangeShapeType="1" noTextEdit="1"/>
              </p:cNvSpPr>
              <p:nvPr/>
            </p:nvSpPr>
            <p:spPr>
              <a:xfrm>
                <a:off x="620486" y="3526191"/>
                <a:ext cx="7946571" cy="369332"/>
              </a:xfrm>
              <a:prstGeom prst="rect">
                <a:avLst/>
              </a:prstGeom>
              <a:blipFill rotWithShape="1">
                <a:blip r:embed="rId2"/>
                <a:stretch>
                  <a:fillRect l="-691" t="-11475" b="-24590"/>
                </a:stretch>
              </a:blipFill>
            </p:spPr>
            <p:txBody>
              <a:bodyPr/>
              <a:lstStyle/>
              <a:p>
                <a:r>
                  <a:rPr lang="en-US">
                    <a:noFill/>
                  </a:rPr>
                  <a:t> </a:t>
                </a:r>
              </a:p>
            </p:txBody>
          </p:sp>
        </mc:Fallback>
      </mc:AlternateContent>
      <p:sp>
        <p:nvSpPr>
          <p:cNvPr id="5" name="TextBox 4"/>
          <p:cNvSpPr txBox="1"/>
          <p:nvPr/>
        </p:nvSpPr>
        <p:spPr>
          <a:xfrm>
            <a:off x="1074420" y="4372903"/>
            <a:ext cx="6934200" cy="646331"/>
          </a:xfrm>
          <a:prstGeom prst="rect">
            <a:avLst/>
          </a:prstGeom>
          <a:noFill/>
        </p:spPr>
        <p:txBody>
          <a:bodyPr wrap="square" rtlCol="0">
            <a:spAutoFit/>
          </a:bodyPr>
          <a:lstStyle/>
          <a:p>
            <a:r>
              <a:rPr lang="en-US" dirty="0" smtClean="0"/>
              <a:t>“</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3</a:t>
            </a:r>
            <a:r>
              <a:rPr lang="en-US" dirty="0" smtClean="0"/>
              <a:t> is the union of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2</a:t>
            </a:r>
            <a:r>
              <a:rPr lang="en-US" dirty="0" smtClean="0"/>
              <a:t> with the non-terminals that are on the right-hand side of </a:t>
            </a:r>
            <a:r>
              <a:rPr lang="en-US" dirty="0">
                <a:latin typeface="Cambria Math" panose="02040503050406030204" pitchFamily="18" charset="0"/>
                <a:ea typeface="Cambria Math" panose="02040503050406030204" pitchFamily="18" charset="0"/>
              </a:rPr>
              <a:t>X</a:t>
            </a:r>
            <a:r>
              <a:rPr lang="en-US" dirty="0" smtClean="0"/>
              <a:t>, where </a:t>
            </a:r>
            <a:r>
              <a:rPr lang="en-US" dirty="0">
                <a:latin typeface="Cambria Math" panose="02040503050406030204" pitchFamily="18" charset="0"/>
                <a:ea typeface="Cambria Math" panose="02040503050406030204" pitchFamily="18" charset="0"/>
              </a:rPr>
              <a:t>X</a:t>
            </a:r>
            <a:r>
              <a:rPr lang="en-US" dirty="0" smtClean="0"/>
              <a:t> is a non-terminal in </a:t>
            </a:r>
            <a:r>
              <a:rPr lang="en-US" dirty="0">
                <a:latin typeface="Cambria Math" panose="02040503050406030204" pitchFamily="18" charset="0"/>
                <a:ea typeface="Cambria Math" panose="02040503050406030204" pitchFamily="18" charset="0"/>
              </a:rPr>
              <a:t>R</a:t>
            </a:r>
            <a:r>
              <a:rPr lang="en-US" baseline="-25000" dirty="0">
                <a:latin typeface="Cambria Math" panose="02040503050406030204" pitchFamily="18" charset="0"/>
                <a:ea typeface="Cambria Math" panose="02040503050406030204" pitchFamily="18" charset="0"/>
              </a:rPr>
              <a:t>2</a:t>
            </a:r>
            <a:r>
              <a:rPr lang="en-US" dirty="0" smtClean="0"/>
              <a:t>.</a:t>
            </a:r>
            <a:r>
              <a:rPr lang="en-US" dirty="0" smtClean="0">
                <a:latin typeface="Cambria Math" panose="02040503050406030204" pitchFamily="18" charset="0"/>
                <a:ea typeface="Cambria Math" panose="02040503050406030204" pitchFamily="18" charset="0"/>
              </a:rPr>
              <a:t> </a:t>
            </a:r>
            <a:r>
              <a:rPr lang="en-US" dirty="0" smtClean="0">
                <a:sym typeface="Wingdings" panose="05000000000000000000" pitchFamily="2" charset="2"/>
              </a:rPr>
              <a:t>”</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69</a:t>
            </a:fld>
            <a:endParaRPr lang="en-US" dirty="0"/>
          </a:p>
        </p:txBody>
      </p:sp>
    </p:spTree>
    <p:extLst>
      <p:ext uri="{BB962C8B-B14F-4D97-AF65-F5344CB8AC3E}">
        <p14:creationId xmlns:p14="http://schemas.microsoft.com/office/powerpoint/2010/main" val="3327966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a:xfrm>
            <a:off x="457200" y="1600200"/>
            <a:ext cx="8229600" cy="4985657"/>
          </a:xfrm>
        </p:spPr>
        <p:txBody>
          <a:bodyPr>
            <a:normAutofit fontScale="92500" lnSpcReduction="10000"/>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50000"/>
                  </a:schemeClr>
                </a:solidFill>
              </a:rPr>
              <a:t>What are unproductive grammar rules?</a:t>
            </a:r>
          </a:p>
          <a:p>
            <a:pPr marL="971550" lvl="1" indent="-514350">
              <a:buFont typeface="+mj-lt"/>
              <a:buAutoNum type="arabicPeriod"/>
            </a:pPr>
            <a:r>
              <a:rPr lang="en-US" dirty="0" smtClean="0">
                <a:solidFill>
                  <a:schemeClr val="bg1">
                    <a:lumMod val="50000"/>
                  </a:schemeClr>
                </a:solidFill>
              </a:rPr>
              <a:t>Why remove unproductive rules?</a:t>
            </a:r>
          </a:p>
          <a:p>
            <a:pPr marL="971550" lvl="1" indent="-514350">
              <a:buFont typeface="+mj-lt"/>
              <a:buAutoNum type="arabicPeriod"/>
            </a:pPr>
            <a:r>
              <a:rPr lang="en-US" dirty="0" smtClean="0">
                <a:solidFill>
                  <a:schemeClr val="bg1">
                    <a:lumMod val="50000"/>
                  </a:schemeClr>
                </a:solidFill>
              </a:rPr>
              <a:t>Is there an intuitive algorithm to find unproductive rules?</a:t>
            </a:r>
          </a:p>
          <a:p>
            <a:pPr marL="971550" lvl="1" indent="-514350">
              <a:buFont typeface="+mj-lt"/>
              <a:buAutoNum type="arabicPeriod"/>
            </a:pPr>
            <a:r>
              <a:rPr lang="en-US" dirty="0" smtClean="0">
                <a:solidFill>
                  <a:schemeClr val="bg1">
                    <a:lumMod val="50000"/>
                  </a:schemeClr>
                </a:solidFill>
              </a:rPr>
              <a:t>Intuition is a dangerous master; is there a precise, formal algorithm to find unproductive rules?</a:t>
            </a:r>
            <a:r>
              <a:rPr lang="en-US" dirty="0" smtClean="0"/>
              <a:t> </a:t>
            </a:r>
          </a:p>
          <a:p>
            <a:pPr marL="971550" lvl="1" indent="-514350">
              <a:buFont typeface="+mj-lt"/>
              <a:buAutoNum type="arabicPeriod"/>
            </a:pPr>
            <a:r>
              <a:rPr lang="en-US" dirty="0" smtClean="0">
                <a:solidFill>
                  <a:schemeClr val="bg1">
                    <a:lumMod val="50000"/>
                  </a:schemeClr>
                </a:solidFill>
              </a:rPr>
              <a:t>Can </a:t>
            </a:r>
            <a:r>
              <a:rPr lang="en-US" dirty="0">
                <a:solidFill>
                  <a:schemeClr val="bg1">
                    <a:lumMod val="50000"/>
                  </a:schemeClr>
                </a:solidFill>
              </a:rPr>
              <a:t>we </a:t>
            </a:r>
            <a:r>
              <a:rPr lang="en-US" dirty="0" smtClean="0">
                <a:solidFill>
                  <a:schemeClr val="bg1">
                    <a:lumMod val="50000"/>
                  </a:schemeClr>
                </a:solidFill>
              </a:rPr>
              <a:t>identify and eliminate unproductive rules in XML Schemas</a:t>
            </a:r>
            <a:r>
              <a:rPr lang="en-US" dirty="0" smtClean="0">
                <a:solidFill>
                  <a:schemeClr val="bg1">
                    <a:lumMod val="50000"/>
                  </a:schemeClr>
                </a:solidFill>
              </a:rPr>
              <a:t>?</a:t>
            </a:r>
          </a:p>
          <a:p>
            <a:pPr marL="971550" lvl="1" indent="-514350">
              <a:buFont typeface="+mj-lt"/>
              <a:buAutoNum type="arabicPeriod"/>
            </a:pPr>
            <a:r>
              <a:rPr lang="en-US" i="1" dirty="0" smtClean="0"/>
              <a:t>New!</a:t>
            </a:r>
            <a:r>
              <a:rPr lang="en-US" dirty="0" smtClean="0"/>
              <a:t> What are unreachable rules, how do we identify them, and how do we eliminate them?</a:t>
            </a:r>
            <a:endParaRPr lang="en-US" dirty="0" smtClean="0"/>
          </a:p>
        </p:txBody>
      </p:sp>
      <p:sp>
        <p:nvSpPr>
          <p:cNvPr id="4" name="Slide Number Placeholder 3"/>
          <p:cNvSpPr>
            <a:spLocks noGrp="1"/>
          </p:cNvSpPr>
          <p:nvPr>
            <p:ph type="sldNum" sz="quarter" idx="12"/>
          </p:nvPr>
        </p:nvSpPr>
        <p:spPr/>
        <p:txBody>
          <a:bodyPr/>
          <a:lstStyle/>
          <a:p>
            <a:fld id="{04880772-6C15-43D4-94DB-7DA07CA64C43}" type="slidenum">
              <a:rPr lang="en-US" smtClean="0"/>
              <a:t>7</a:t>
            </a:fld>
            <a:endParaRPr lang="en-US"/>
          </a:p>
        </p:txBody>
      </p:sp>
    </p:spTree>
    <p:extLst>
      <p:ext uri="{BB962C8B-B14F-4D97-AF65-F5344CB8AC3E}">
        <p14:creationId xmlns:p14="http://schemas.microsoft.com/office/powerpoint/2010/main" val="327380493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Add non-terminals </a:t>
            </a:r>
            <a:r>
              <a:rPr lang="en-US" dirty="0"/>
              <a:t>on RHS of </a:t>
            </a:r>
            <a:r>
              <a:rPr lang="en-US" dirty="0" smtClean="0"/>
              <a:t/>
            </a:r>
            <a:br>
              <a:rPr lang="en-US" dirty="0" smtClean="0"/>
            </a:br>
            <a:r>
              <a:rPr lang="en-US" dirty="0" smtClean="0"/>
              <a:t>non-terminals in </a:t>
            </a:r>
            <a:r>
              <a:rPr lang="en-US" dirty="0">
                <a:latin typeface="Cambria Math" panose="02040503050406030204" pitchFamily="18" charset="0"/>
                <a:ea typeface="Cambria Math" panose="02040503050406030204" pitchFamily="18" charset="0"/>
              </a:rPr>
              <a:t>R</a:t>
            </a:r>
            <a:r>
              <a:rPr lang="en-US" baseline="-25000" dirty="0">
                <a:latin typeface="Cambria Math" panose="02040503050406030204" pitchFamily="18" charset="0"/>
                <a:ea typeface="Cambria Math" panose="02040503050406030204" pitchFamily="18" charset="0"/>
              </a:rPr>
              <a:t>2</a:t>
            </a:r>
            <a:endParaRPr lang="en-US" dirty="0"/>
          </a:p>
        </p:txBody>
      </p:sp>
      <p:sp>
        <p:nvSpPr>
          <p:cNvPr id="5" name="TextBox 4"/>
          <p:cNvSpPr txBox="1"/>
          <p:nvPr/>
        </p:nvSpPr>
        <p:spPr>
          <a:xfrm>
            <a:off x="3901613" y="2527783"/>
            <a:ext cx="1242648"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7" name="TextBox 6"/>
          <p:cNvSpPr txBox="1"/>
          <p:nvPr/>
        </p:nvSpPr>
        <p:spPr>
          <a:xfrm>
            <a:off x="5563284" y="2440697"/>
            <a:ext cx="1434367" cy="369332"/>
          </a:xfrm>
          <a:prstGeom prst="rect">
            <a:avLst/>
          </a:prstGeom>
          <a:noFill/>
        </p:spPr>
        <p:txBody>
          <a:bodyPr wrap="none" rtlCol="0">
            <a:spAutoFit/>
          </a:bodyPr>
          <a:lstStyle/>
          <a:p>
            <a:r>
              <a:rPr lang="en-US" dirty="0" smtClean="0"/>
              <a:t>Add {C} to </a:t>
            </a:r>
            <a:r>
              <a:rPr lang="en-US" dirty="0">
                <a:latin typeface="Cambria Math" panose="02040503050406030204" pitchFamily="18" charset="0"/>
                <a:ea typeface="Cambria Math" panose="02040503050406030204" pitchFamily="18" charset="0"/>
              </a:rPr>
              <a:t>R</a:t>
            </a:r>
            <a:r>
              <a:rPr lang="en-US" baseline="-25000" dirty="0">
                <a:latin typeface="Cambria Math" panose="02040503050406030204" pitchFamily="18" charset="0"/>
                <a:ea typeface="Cambria Math" panose="02040503050406030204" pitchFamily="18" charset="0"/>
              </a:rPr>
              <a:t>2</a:t>
            </a:r>
            <a:endParaRPr lang="en-US" dirty="0"/>
          </a:p>
        </p:txBody>
      </p:sp>
      <p:sp>
        <p:nvSpPr>
          <p:cNvPr id="8" name="Rectangle 7"/>
          <p:cNvSpPr/>
          <p:nvPr/>
        </p:nvSpPr>
        <p:spPr>
          <a:xfrm>
            <a:off x="1008132" y="2936022"/>
            <a:ext cx="1944763" cy="461665"/>
          </a:xfrm>
          <a:prstGeom prst="rect">
            <a:avLst/>
          </a:prstGeom>
        </p:spPr>
        <p:txBody>
          <a:bodyPr wrap="none">
            <a:spAutoFit/>
          </a:bodyPr>
          <a:lstStyle/>
          <a:p>
            <a:r>
              <a:rPr lang="en-US" sz="2400" dirty="0" smtClean="0">
                <a:latin typeface="Cambria Math" panose="02040503050406030204" pitchFamily="18" charset="0"/>
                <a:ea typeface="Cambria Math" panose="02040503050406030204" pitchFamily="18" charset="0"/>
              </a:rPr>
              <a:t>R</a:t>
            </a:r>
            <a:r>
              <a:rPr lang="en-US" sz="2400" baseline="-25000" dirty="0" smtClean="0">
                <a:latin typeface="Cambria Math" panose="02040503050406030204" pitchFamily="18" charset="0"/>
                <a:ea typeface="Cambria Math" panose="02040503050406030204" pitchFamily="18" charset="0"/>
              </a:rPr>
              <a:t>2</a:t>
            </a:r>
            <a:r>
              <a:rPr lang="en-US" sz="2400" dirty="0" smtClean="0"/>
              <a:t> = </a:t>
            </a:r>
            <a:r>
              <a:rPr lang="en-US" sz="2400" dirty="0" smtClean="0">
                <a:latin typeface="Cambria Math" panose="02040503050406030204" pitchFamily="18" charset="0"/>
                <a:ea typeface="Cambria Math" panose="02040503050406030204" pitchFamily="18" charset="0"/>
              </a:rPr>
              <a:t>{ A, B, S }</a:t>
            </a:r>
            <a:endParaRPr lang="en-US" sz="2400" dirty="0"/>
          </a:p>
        </p:txBody>
      </p:sp>
      <p:cxnSp>
        <p:nvCxnSpPr>
          <p:cNvPr id="3" name="Straight Arrow Connector 2"/>
          <p:cNvCxnSpPr/>
          <p:nvPr/>
        </p:nvCxnSpPr>
        <p:spPr>
          <a:xfrm flipH="1">
            <a:off x="5018998" y="2712449"/>
            <a:ext cx="544286" cy="4471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70</a:t>
            </a:fld>
            <a:endParaRPr lang="en-US" dirty="0"/>
          </a:p>
        </p:txBody>
      </p:sp>
    </p:spTree>
    <p:extLst>
      <p:ext uri="{BB962C8B-B14F-4D97-AF65-F5344CB8AC3E}">
        <p14:creationId xmlns:p14="http://schemas.microsoft.com/office/powerpoint/2010/main" val="29915757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Merge (union) sets</a:t>
            </a:r>
            <a:endParaRPr lang="en-US" dirty="0"/>
          </a:p>
        </p:txBody>
      </p:sp>
      <p:sp>
        <p:nvSpPr>
          <p:cNvPr id="1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71</a:t>
            </a:fld>
            <a:endParaRPr lang="en-US" dirty="0"/>
          </a:p>
        </p:txBody>
      </p:sp>
      <p:sp>
        <p:nvSpPr>
          <p:cNvPr id="7" name="Rectangle 6"/>
          <p:cNvSpPr/>
          <p:nvPr/>
        </p:nvSpPr>
        <p:spPr>
          <a:xfrm>
            <a:off x="2564131" y="1918454"/>
            <a:ext cx="4195901" cy="769441"/>
          </a:xfrm>
          <a:prstGeom prst="rect">
            <a:avLst/>
          </a:prstGeom>
        </p:spPr>
        <p:txBody>
          <a:bodyPr wrap="square">
            <a:spAutoFit/>
          </a:bodyPr>
          <a:lstStyle/>
          <a:p>
            <a:r>
              <a:rPr lang="en-US" sz="4400" dirty="0" smtClean="0">
                <a:latin typeface="Cambria Math" panose="02040503050406030204" pitchFamily="18" charset="0"/>
                <a:ea typeface="Cambria Math" panose="02040503050406030204" pitchFamily="18" charset="0"/>
              </a:rPr>
              <a:t>{ A, B, S }  	{ C }</a:t>
            </a: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5651" y="2687895"/>
            <a:ext cx="3036570" cy="2260304"/>
          </a:xfrm>
          <a:prstGeom prst="rect">
            <a:avLst/>
          </a:prstGeom>
        </p:spPr>
      </p:pic>
      <p:sp>
        <p:nvSpPr>
          <p:cNvPr id="9" name="Rectangle 8"/>
          <p:cNvSpPr/>
          <p:nvPr/>
        </p:nvSpPr>
        <p:spPr>
          <a:xfrm>
            <a:off x="2352595" y="5036519"/>
            <a:ext cx="3982180" cy="769441"/>
          </a:xfrm>
          <a:prstGeom prst="rect">
            <a:avLst/>
          </a:prstGeom>
        </p:spPr>
        <p:txBody>
          <a:bodyPr wrap="none">
            <a:spAutoFit/>
          </a:bodyPr>
          <a:lstStyle/>
          <a:p>
            <a:r>
              <a:rPr lang="en-US" sz="4400" dirty="0" smtClean="0">
                <a:latin typeface="Cambria Math" panose="02040503050406030204" pitchFamily="18" charset="0"/>
                <a:ea typeface="Cambria Math" panose="02040503050406030204" pitchFamily="18" charset="0"/>
              </a:rPr>
              <a:t>R</a:t>
            </a:r>
            <a:r>
              <a:rPr lang="en-US" sz="4400" baseline="-25000" dirty="0" smtClean="0">
                <a:latin typeface="Cambria Math" panose="02040503050406030204" pitchFamily="18" charset="0"/>
                <a:ea typeface="Cambria Math" panose="02040503050406030204" pitchFamily="18" charset="0"/>
              </a:rPr>
              <a:t>3</a:t>
            </a:r>
            <a:r>
              <a:rPr lang="en-US" sz="4400" dirty="0" smtClean="0"/>
              <a:t> = </a:t>
            </a:r>
            <a:r>
              <a:rPr lang="en-US" sz="4400" dirty="0" smtClean="0">
                <a:latin typeface="Cambria Math" panose="02040503050406030204" pitchFamily="18" charset="0"/>
                <a:ea typeface="Cambria Math" panose="02040503050406030204" pitchFamily="18" charset="0"/>
              </a:rPr>
              <a:t>{ A, B, C, S }</a:t>
            </a:r>
            <a:endParaRPr lang="en-US" sz="4400" dirty="0"/>
          </a:p>
        </p:txBody>
      </p:sp>
    </p:spTree>
    <p:extLst>
      <p:ext uri="{BB962C8B-B14F-4D97-AF65-F5344CB8AC3E}">
        <p14:creationId xmlns:p14="http://schemas.microsoft.com/office/powerpoint/2010/main" val="5799403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Add non-terminals </a:t>
            </a:r>
            <a:r>
              <a:rPr lang="en-US" dirty="0"/>
              <a:t>on RHS of </a:t>
            </a:r>
            <a:r>
              <a:rPr lang="en-US" dirty="0" smtClean="0"/>
              <a:t/>
            </a:r>
            <a:br>
              <a:rPr lang="en-US" dirty="0" smtClean="0"/>
            </a:br>
            <a:r>
              <a:rPr lang="en-US" dirty="0" smtClean="0"/>
              <a:t>non-terminals in </a:t>
            </a:r>
            <a:r>
              <a:rPr lang="en-US" dirty="0" smtClean="0">
                <a:latin typeface="Cambria Math" panose="02040503050406030204" pitchFamily="18" charset="0"/>
                <a:ea typeface="Cambria Math" panose="02040503050406030204" pitchFamily="18" charset="0"/>
              </a:rPr>
              <a:t>R</a:t>
            </a:r>
            <a:r>
              <a:rPr lang="en-US" baseline="-25000" dirty="0" smtClean="0">
                <a:latin typeface="Cambria Math" panose="02040503050406030204" pitchFamily="18" charset="0"/>
                <a:ea typeface="Cambria Math" panose="02040503050406030204" pitchFamily="18" charset="0"/>
              </a:rPr>
              <a:t>3</a:t>
            </a:r>
            <a:endParaRPr lang="en-US" dirty="0"/>
          </a:p>
        </p:txBody>
      </p:sp>
      <p:sp>
        <p:nvSpPr>
          <p:cNvPr id="5" name="TextBox 4"/>
          <p:cNvSpPr txBox="1"/>
          <p:nvPr/>
        </p:nvSpPr>
        <p:spPr>
          <a:xfrm>
            <a:off x="3901613" y="2527783"/>
            <a:ext cx="1242648"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7" name="TextBox 6"/>
          <p:cNvSpPr txBox="1"/>
          <p:nvPr/>
        </p:nvSpPr>
        <p:spPr>
          <a:xfrm>
            <a:off x="2991437" y="4586697"/>
            <a:ext cx="3555845" cy="369332"/>
          </a:xfrm>
          <a:prstGeom prst="rect">
            <a:avLst/>
          </a:prstGeom>
          <a:noFill/>
        </p:spPr>
        <p:txBody>
          <a:bodyPr wrap="none" rtlCol="0">
            <a:spAutoFit/>
          </a:bodyPr>
          <a:lstStyle/>
          <a:p>
            <a:r>
              <a:rPr lang="en-US" dirty="0" smtClean="0"/>
              <a:t>No additional non-terminals to add!</a:t>
            </a:r>
            <a:endParaRPr lang="en-US" dirty="0"/>
          </a:p>
        </p:txBody>
      </p:sp>
      <p:sp>
        <p:nvSpPr>
          <p:cNvPr id="8" name="Rectangle 7"/>
          <p:cNvSpPr/>
          <p:nvPr/>
        </p:nvSpPr>
        <p:spPr>
          <a:xfrm>
            <a:off x="1008132" y="2936022"/>
            <a:ext cx="2247731" cy="461665"/>
          </a:xfrm>
          <a:prstGeom prst="rect">
            <a:avLst/>
          </a:prstGeom>
        </p:spPr>
        <p:txBody>
          <a:bodyPr wrap="none">
            <a:spAutoFit/>
          </a:bodyPr>
          <a:lstStyle/>
          <a:p>
            <a:r>
              <a:rPr lang="en-US" sz="2400" dirty="0" smtClean="0">
                <a:latin typeface="Cambria Math" panose="02040503050406030204" pitchFamily="18" charset="0"/>
                <a:ea typeface="Cambria Math" panose="02040503050406030204" pitchFamily="18" charset="0"/>
              </a:rPr>
              <a:t>R</a:t>
            </a:r>
            <a:r>
              <a:rPr lang="en-US" sz="2400" baseline="-25000" dirty="0" smtClean="0">
                <a:latin typeface="Cambria Math" panose="02040503050406030204" pitchFamily="18" charset="0"/>
                <a:ea typeface="Cambria Math" panose="02040503050406030204" pitchFamily="18" charset="0"/>
              </a:rPr>
              <a:t>3</a:t>
            </a:r>
            <a:r>
              <a:rPr lang="en-US" sz="2400" dirty="0" smtClean="0"/>
              <a:t> = </a:t>
            </a:r>
            <a:r>
              <a:rPr lang="en-US" sz="2400" dirty="0" smtClean="0">
                <a:latin typeface="Cambria Math" panose="02040503050406030204" pitchFamily="18" charset="0"/>
                <a:ea typeface="Cambria Math" panose="02040503050406030204" pitchFamily="18" charset="0"/>
              </a:rPr>
              <a:t>{ A, B, C, S }</a:t>
            </a:r>
            <a:endParaRPr lang="en-US" sz="2400" dirty="0"/>
          </a:p>
        </p:txBody>
      </p: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72</a:t>
            </a:fld>
            <a:endParaRPr lang="en-US" dirty="0"/>
          </a:p>
        </p:txBody>
      </p:sp>
    </p:spTree>
    <p:extLst>
      <p:ext uri="{BB962C8B-B14F-4D97-AF65-F5344CB8AC3E}">
        <p14:creationId xmlns:p14="http://schemas.microsoft.com/office/powerpoint/2010/main" val="32662559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We have the set of </a:t>
            </a:r>
            <a:br>
              <a:rPr lang="en-US" dirty="0" smtClean="0"/>
            </a:br>
            <a:r>
              <a:rPr lang="en-US" dirty="0" smtClean="0"/>
              <a:t>reachable non-terminals</a:t>
            </a:r>
            <a:endParaRPr lang="en-US" dirty="0"/>
          </a:p>
        </p:txBody>
      </p:sp>
      <p:sp>
        <p:nvSpPr>
          <p:cNvPr id="5" name="TextBox 4"/>
          <p:cNvSpPr txBox="1"/>
          <p:nvPr/>
        </p:nvSpPr>
        <p:spPr>
          <a:xfrm>
            <a:off x="5278823" y="2245556"/>
            <a:ext cx="1242648" cy="1477328"/>
          </a:xfrm>
          <a:prstGeom prst="rect">
            <a:avLst/>
          </a:prstGeom>
          <a:noFill/>
          <a:ln>
            <a:solidFill>
              <a:schemeClr val="tx1"/>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p>
        </p:txBody>
      </p:sp>
      <p:sp>
        <p:nvSpPr>
          <p:cNvPr id="7" name="TextBox 6"/>
          <p:cNvSpPr txBox="1"/>
          <p:nvPr/>
        </p:nvSpPr>
        <p:spPr>
          <a:xfrm>
            <a:off x="2964008" y="3722885"/>
            <a:ext cx="1885746" cy="1754326"/>
          </a:xfrm>
          <a:prstGeom prst="rect">
            <a:avLst/>
          </a:prstGeom>
          <a:noFill/>
        </p:spPr>
        <p:txBody>
          <a:bodyPr wrap="square" rtlCol="0">
            <a:spAutoFit/>
          </a:bodyPr>
          <a:lstStyle/>
          <a:p>
            <a:r>
              <a:rPr lang="en-US" dirty="0" smtClean="0"/>
              <a:t>These are the reachable non-terminals in this grammar. So, the rule </a:t>
            </a:r>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a:latin typeface="Courier New" panose="02070309020205020404" pitchFamily="49" charset="0"/>
                <a:cs typeface="Courier New" panose="02070309020205020404" pitchFamily="49" charset="0"/>
                <a:sym typeface="Wingdings" panose="05000000000000000000" pitchFamily="2" charset="2"/>
              </a:rPr>
              <a:t>e</a:t>
            </a:r>
            <a:r>
              <a:rPr lang="en-US" dirty="0" smtClean="0"/>
              <a:t> can be removed.</a:t>
            </a:r>
            <a:endParaRPr lang="en-US" dirty="0"/>
          </a:p>
        </p:txBody>
      </p:sp>
      <p:sp>
        <p:nvSpPr>
          <p:cNvPr id="8" name="Rectangle 7"/>
          <p:cNvSpPr/>
          <p:nvPr/>
        </p:nvSpPr>
        <p:spPr>
          <a:xfrm>
            <a:off x="2385342" y="2653795"/>
            <a:ext cx="2247731" cy="461665"/>
          </a:xfrm>
          <a:prstGeom prst="rect">
            <a:avLst/>
          </a:prstGeom>
        </p:spPr>
        <p:txBody>
          <a:bodyPr wrap="none">
            <a:spAutoFit/>
          </a:bodyPr>
          <a:lstStyle/>
          <a:p>
            <a:r>
              <a:rPr lang="en-US" sz="2400" dirty="0" smtClean="0">
                <a:latin typeface="Cambria Math" panose="02040503050406030204" pitchFamily="18" charset="0"/>
                <a:ea typeface="Cambria Math" panose="02040503050406030204" pitchFamily="18" charset="0"/>
              </a:rPr>
              <a:t>R</a:t>
            </a:r>
            <a:r>
              <a:rPr lang="en-US" sz="2400" baseline="-25000" dirty="0" smtClean="0">
                <a:latin typeface="Cambria Math" panose="02040503050406030204" pitchFamily="18" charset="0"/>
                <a:ea typeface="Cambria Math" panose="02040503050406030204" pitchFamily="18" charset="0"/>
              </a:rPr>
              <a:t>3</a:t>
            </a:r>
            <a:r>
              <a:rPr lang="en-US" sz="2400" dirty="0" smtClean="0"/>
              <a:t> = </a:t>
            </a:r>
            <a:r>
              <a:rPr lang="en-US" sz="2400" dirty="0" smtClean="0">
                <a:latin typeface="Cambria Math" panose="02040503050406030204" pitchFamily="18" charset="0"/>
                <a:ea typeface="Cambria Math" panose="02040503050406030204" pitchFamily="18" charset="0"/>
              </a:rPr>
              <a:t>{ A, B, C, S }</a:t>
            </a:r>
            <a:endParaRPr lang="en-US" sz="2400" dirty="0"/>
          </a:p>
        </p:txBody>
      </p:sp>
      <p:sp>
        <p:nvSpPr>
          <p:cNvPr id="2" name="Left Brace 1"/>
          <p:cNvSpPr/>
          <p:nvPr/>
        </p:nvSpPr>
        <p:spPr>
          <a:xfrm rot="16200000">
            <a:off x="3480325" y="2734453"/>
            <a:ext cx="564454" cy="141240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Arrow Connector 5"/>
          <p:cNvCxnSpPr/>
          <p:nvPr/>
        </p:nvCxnSpPr>
        <p:spPr>
          <a:xfrm flipV="1">
            <a:off x="4633073" y="3832573"/>
            <a:ext cx="64575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73</a:t>
            </a:fld>
            <a:endParaRPr lang="en-US" dirty="0"/>
          </a:p>
        </p:txBody>
      </p:sp>
    </p:spTree>
    <p:extLst>
      <p:ext uri="{BB962C8B-B14F-4D97-AF65-F5344CB8AC3E}">
        <p14:creationId xmlns:p14="http://schemas.microsoft.com/office/powerpoint/2010/main" val="11438670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Formal algorithm for finding</a:t>
            </a:r>
            <a:br>
              <a:rPr lang="en-US" dirty="0" smtClean="0"/>
            </a:br>
            <a:r>
              <a:rPr lang="en-US" dirty="0" smtClean="0"/>
              <a:t>reachable non-terminals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931670"/>
                <a:ext cx="8229600" cy="4525963"/>
              </a:xfrm>
            </p:spPr>
            <p:txBody>
              <a:bodyPr>
                <a:normAutofit fontScale="85000" lnSpcReduction="10000"/>
              </a:bodyPr>
              <a:lstStyle/>
              <a:p>
                <a:pPr marL="514350" indent="-514350">
                  <a:buFont typeface="+mj-lt"/>
                  <a:buAutoNum type="arabicPeriod"/>
                </a:pPr>
                <a:r>
                  <a:rPr lang="en-US" dirty="0" smtClean="0"/>
                  <a:t>Create a set consisting simply of the start symbol:</a:t>
                </a:r>
                <a:br>
                  <a:rPr lang="en-US" dirty="0" smtClean="0"/>
                </a:br>
                <a:r>
                  <a:rPr lang="en-US" sz="1900" dirty="0" smtClean="0">
                    <a:latin typeface="Cambria Math" panose="02040503050406030204" pitchFamily="18" charset="0"/>
                    <a:ea typeface="Cambria Math" panose="02040503050406030204" pitchFamily="18" charset="0"/>
                  </a:rPr>
                  <a:t>R</a:t>
                </a:r>
                <a:r>
                  <a:rPr lang="en-US" sz="1900" baseline="-25000" dirty="0" smtClean="0">
                    <a:latin typeface="Cambria Math" panose="02040503050406030204" pitchFamily="18" charset="0"/>
                    <a:ea typeface="Cambria Math" panose="02040503050406030204" pitchFamily="18" charset="0"/>
                  </a:rPr>
                  <a:t>1</a:t>
                </a:r>
                <a:r>
                  <a:rPr lang="en-US" sz="1900" dirty="0" smtClean="0"/>
                  <a:t> </a:t>
                </a:r>
                <a:r>
                  <a:rPr lang="en-US" sz="1900" dirty="0"/>
                  <a:t>= </a:t>
                </a:r>
                <a:r>
                  <a:rPr lang="en-US" sz="1900" dirty="0" smtClean="0">
                    <a:latin typeface="Cambria Math" panose="02040503050406030204" pitchFamily="18" charset="0"/>
                    <a:ea typeface="Cambria Math" panose="02040503050406030204" pitchFamily="18" charset="0"/>
                  </a:rPr>
                  <a:t>{ S </a:t>
                </a:r>
                <a:r>
                  <a:rPr lang="en-US" sz="1900" dirty="0" smtClean="0">
                    <a:latin typeface="Cambria Math" panose="02040503050406030204" pitchFamily="18" charset="0"/>
                    <a:ea typeface="Cambria Math" panose="02040503050406030204" pitchFamily="18" charset="0"/>
                    <a:sym typeface="Wingdings" panose="05000000000000000000" pitchFamily="2" charset="2"/>
                  </a:rPr>
                  <a:t>}</a:t>
                </a:r>
                <a:r>
                  <a:rPr lang="en-US" dirty="0" smtClean="0">
                    <a:latin typeface="Cambria Math" panose="02040503050406030204" pitchFamily="18" charset="0"/>
                    <a:ea typeface="Cambria Math" panose="02040503050406030204" pitchFamily="18" charset="0"/>
                    <a:sym typeface="Wingdings" panose="05000000000000000000" pitchFamily="2" charset="2"/>
                  </a:rPr>
                  <a:t> </a:t>
                </a:r>
                <a:r>
                  <a:rPr lang="en-US" sz="1900" dirty="0" smtClean="0">
                    <a:latin typeface="Cambria Math" panose="02040503050406030204" pitchFamily="18" charset="0"/>
                    <a:ea typeface="Cambria Math" panose="02040503050406030204" pitchFamily="18" charset="0"/>
                    <a:sym typeface="Wingdings" panose="05000000000000000000" pitchFamily="2" charset="2"/>
                  </a:rPr>
                  <a:t> </a:t>
                </a:r>
              </a:p>
              <a:p>
                <a:pPr marL="514350" indent="-514350">
                  <a:buFont typeface="+mj-lt"/>
                  <a:buAutoNum type="arabicPeriod"/>
                </a:pPr>
                <a:r>
                  <a:rPr lang="en-US" dirty="0" smtClean="0"/>
                  <a:t>Add to R</a:t>
                </a:r>
                <a:r>
                  <a:rPr lang="en-US" baseline="-25000" dirty="0" smtClean="0"/>
                  <a:t>1</a:t>
                </a:r>
                <a:r>
                  <a:rPr lang="en-US" dirty="0" smtClean="0"/>
                  <a:t> the non-terminals that appear on the RHS of the non-terminals in R</a:t>
                </a:r>
                <a:r>
                  <a:rPr lang="en-US" baseline="-25000" dirty="0" smtClean="0"/>
                  <a:t>1</a:t>
                </a:r>
                <a:r>
                  <a:rPr lang="en-US" dirty="0" smtClean="0"/>
                  <a:t> :</a:t>
                </a:r>
                <a:r>
                  <a:rPr lang="en-US" dirty="0"/>
                  <a:t/>
                </a:r>
                <a:br>
                  <a:rPr lang="en-US" dirty="0"/>
                </a:br>
                <a:r>
                  <a:rPr lang="en-US" sz="1900" dirty="0" smtClean="0">
                    <a:latin typeface="Cambria Math" panose="02040503050406030204" pitchFamily="18" charset="0"/>
                    <a:ea typeface="Cambria Math" panose="02040503050406030204" pitchFamily="18" charset="0"/>
                  </a:rPr>
                  <a:t>R</a:t>
                </a:r>
                <a:r>
                  <a:rPr lang="en-US" sz="1900" baseline="-25000" dirty="0" smtClean="0">
                    <a:latin typeface="Cambria Math" panose="02040503050406030204" pitchFamily="18" charset="0"/>
                    <a:ea typeface="Cambria Math" panose="02040503050406030204" pitchFamily="18" charset="0"/>
                  </a:rPr>
                  <a:t>2</a:t>
                </a:r>
                <a:r>
                  <a:rPr lang="en-US" sz="1900" dirty="0" smtClean="0"/>
                  <a:t> </a:t>
                </a:r>
                <a:r>
                  <a:rPr lang="en-US" sz="1900" dirty="0"/>
                  <a:t>= </a:t>
                </a:r>
                <a:r>
                  <a:rPr lang="en-US" sz="1900" dirty="0" smtClean="0">
                    <a:latin typeface="Cambria Math" panose="02040503050406030204" pitchFamily="18" charset="0"/>
                    <a:ea typeface="Cambria Math" panose="02040503050406030204" pitchFamily="18" charset="0"/>
                  </a:rPr>
                  <a:t>R</a:t>
                </a:r>
                <a:r>
                  <a:rPr lang="en-US" sz="1900" baseline="-25000" dirty="0" smtClean="0">
                    <a:latin typeface="Cambria Math" panose="02040503050406030204" pitchFamily="18" charset="0"/>
                    <a:ea typeface="Cambria Math" panose="02040503050406030204" pitchFamily="18" charset="0"/>
                  </a:rPr>
                  <a:t>1</a:t>
                </a:r>
                <a:r>
                  <a:rPr lang="en-US" sz="1900" dirty="0" smtClean="0"/>
                  <a:t> ∪ </a:t>
                </a:r>
                <a:r>
                  <a:rPr lang="en-US" sz="1900" dirty="0" smtClean="0">
                    <a:latin typeface="Cambria Math" panose="02040503050406030204" pitchFamily="18" charset="0"/>
                    <a:ea typeface="Cambria Math" panose="02040503050406030204" pitchFamily="18" charset="0"/>
                  </a:rPr>
                  <a:t>{</a:t>
                </a:r>
                <a:r>
                  <a:rPr lang="en-US" sz="1900" dirty="0">
                    <a:latin typeface="Cambria Math" panose="02040503050406030204" pitchFamily="18" charset="0"/>
                    <a:ea typeface="Cambria Math" panose="02040503050406030204" pitchFamily="18" charset="0"/>
                  </a:rPr>
                  <a:t>Y</a:t>
                </a:r>
                <a:r>
                  <a:rPr lang="en-US" sz="1900" dirty="0"/>
                  <a:t> </a:t>
                </a:r>
                <a:r>
                  <a:rPr lang="en-US" sz="1900" dirty="0">
                    <a:latin typeface="Cambria Math" panose="02040503050406030204" pitchFamily="18" charset="0"/>
                    <a:ea typeface="Cambria Math" panose="02040503050406030204" pitchFamily="18" charset="0"/>
                  </a:rPr>
                  <a:t>|</a:t>
                </a:r>
                <a:r>
                  <a:rPr lang="en-US" sz="1900" dirty="0"/>
                  <a:t> </a:t>
                </a:r>
                <a:r>
                  <a:rPr lang="en-US" sz="1900" dirty="0">
                    <a:latin typeface="Cambria Math" panose="02040503050406030204" pitchFamily="18" charset="0"/>
                    <a:ea typeface="Cambria Math" panose="02040503050406030204" pitchFamily="18" charset="0"/>
                  </a:rPr>
                  <a:t>X</a:t>
                </a:r>
                <a:r>
                  <a:rPr lang="en-US" sz="1900" dirty="0"/>
                  <a:t> </a:t>
                </a:r>
                <a:r>
                  <a:rPr lang="en-US" sz="1900" dirty="0">
                    <a:latin typeface="Arial" panose="020B0604020202020204" pitchFamily="34" charset="0"/>
                    <a:ea typeface="Verdana" panose="020B0604030504040204" pitchFamily="34" charset="0"/>
                    <a:cs typeface="Arial" panose="020B0604020202020204" pitchFamily="34" charset="0"/>
                  </a:rPr>
                  <a:t>→</a:t>
                </a:r>
                <a:r>
                  <a:rPr lang="en-US" sz="1900" dirty="0">
                    <a:sym typeface="Wingdings" panose="05000000000000000000" pitchFamily="2" charset="2"/>
                  </a:rPr>
                  <a:t> </a:t>
                </a:r>
                <a14:m>
                  <m:oMath xmlns:m="http://schemas.openxmlformats.org/officeDocument/2006/math">
                    <m:r>
                      <m:rPr>
                        <m:sty m:val="p"/>
                      </m:rPr>
                      <a:rPr lang="en-US" sz="1900" dirty="0">
                        <a:latin typeface="Cambria Math"/>
                        <a:sym typeface="Wingdings" panose="05000000000000000000" pitchFamily="2" charset="2"/>
                      </a:rPr>
                      <m:t>UY</m:t>
                    </m:r>
                  </m:oMath>
                </a14:m>
                <a:r>
                  <a:rPr lang="en-US" sz="1900" dirty="0">
                    <a:latin typeface="Cambria Math" panose="02040503050406030204" pitchFamily="18" charset="0"/>
                    <a:ea typeface="Cambria Math" panose="02040503050406030204" pitchFamily="18" charset="0"/>
                    <a:cs typeface="Times New Roman" panose="02020603050405020304" pitchFamily="18" charset="0"/>
                  </a:rPr>
                  <a:t>W</a:t>
                </a:r>
                <a:r>
                  <a:rPr lang="en-US" sz="1900" dirty="0">
                    <a:sym typeface="Wingdings" panose="05000000000000000000" pitchFamily="2" charset="2"/>
                  </a:rPr>
                  <a:t> </a:t>
                </a:r>
                <a:r>
                  <a:rPr lang="en-US" sz="1900" dirty="0">
                    <a:latin typeface="Cambria Math" panose="02040503050406030204" pitchFamily="18" charset="0"/>
                    <a:ea typeface="Cambria Math" panose="02040503050406030204" pitchFamily="18" charset="0"/>
                  </a:rPr>
                  <a:t>∈</a:t>
                </a:r>
                <a:r>
                  <a:rPr lang="en-US" sz="1900" dirty="0">
                    <a:sym typeface="Wingdings" panose="05000000000000000000" pitchFamily="2" charset="2"/>
                  </a:rPr>
                  <a:t> </a:t>
                </a:r>
                <a:r>
                  <a:rPr lang="en-US" sz="1900" dirty="0">
                    <a:latin typeface="Cambria Math" panose="02040503050406030204" pitchFamily="18" charset="0"/>
                    <a:ea typeface="Cambria Math" panose="02040503050406030204" pitchFamily="18" charset="0"/>
                    <a:sym typeface="Wingdings" panose="05000000000000000000" pitchFamily="2" charset="2"/>
                  </a:rPr>
                  <a:t>F for some X</a:t>
                </a:r>
                <a:r>
                  <a:rPr lang="en-US" sz="1900" dirty="0">
                    <a:latin typeface="Cambria Math" panose="02040503050406030204" pitchFamily="18" charset="0"/>
                    <a:ea typeface="Cambria Math" panose="02040503050406030204" pitchFamily="18" charset="0"/>
                  </a:rPr>
                  <a:t> ∈ </a:t>
                </a:r>
                <a:r>
                  <a:rPr lang="en-US" sz="1900" dirty="0" smtClean="0">
                    <a:latin typeface="Cambria Math" panose="02040503050406030204" pitchFamily="18" charset="0"/>
                    <a:ea typeface="Cambria Math" panose="02040503050406030204" pitchFamily="18" charset="0"/>
                  </a:rPr>
                  <a:t>R</a:t>
                </a:r>
                <a:r>
                  <a:rPr lang="en-US" sz="1900" baseline="-25000" dirty="0" smtClean="0">
                    <a:latin typeface="Cambria Math" panose="02040503050406030204" pitchFamily="18" charset="0"/>
                    <a:ea typeface="Cambria Math" panose="02040503050406030204" pitchFamily="18" charset="0"/>
                  </a:rPr>
                  <a:t>1</a:t>
                </a:r>
                <a:r>
                  <a:rPr lang="en-US" sz="1900" dirty="0" smtClean="0">
                    <a:latin typeface="Cambria Math" panose="02040503050406030204" pitchFamily="18" charset="0"/>
                    <a:ea typeface="Cambria Math" panose="02040503050406030204" pitchFamily="18" charset="0"/>
                    <a:sym typeface="Wingdings" panose="05000000000000000000" pitchFamily="2" charset="2"/>
                  </a:rPr>
                  <a:t> </a:t>
                </a:r>
                <a:r>
                  <a:rPr lang="en-US" sz="1900" dirty="0">
                    <a:latin typeface="Cambria Math" panose="02040503050406030204" pitchFamily="18" charset="0"/>
                    <a:ea typeface="Cambria Math" panose="02040503050406030204" pitchFamily="18" charset="0"/>
                    <a:sym typeface="Wingdings" panose="05000000000000000000" pitchFamily="2" charset="2"/>
                  </a:rPr>
                  <a:t>and U, W</a:t>
                </a:r>
                <a:r>
                  <a:rPr lang="en-US" sz="1900" dirty="0">
                    <a:latin typeface="Cambria Math" panose="02040503050406030204" pitchFamily="18" charset="0"/>
                    <a:ea typeface="Cambria Math" panose="02040503050406030204" pitchFamily="18" charset="0"/>
                  </a:rPr>
                  <a:t> ∈ (V</a:t>
                </a:r>
                <a:r>
                  <a:rPr lang="en-US" sz="1900" baseline="-25000" dirty="0">
                    <a:latin typeface="Cambria Math" panose="02040503050406030204" pitchFamily="18" charset="0"/>
                    <a:ea typeface="Cambria Math" panose="02040503050406030204" pitchFamily="18" charset="0"/>
                  </a:rPr>
                  <a:t>N</a:t>
                </a:r>
                <a:r>
                  <a:rPr lang="en-US" sz="1900" dirty="0">
                    <a:latin typeface="Cambria Math" panose="02040503050406030204" pitchFamily="18" charset="0"/>
                    <a:ea typeface="Cambria Math" panose="02040503050406030204" pitchFamily="18" charset="0"/>
                  </a:rPr>
                  <a:t> </a:t>
                </a:r>
                <a:r>
                  <a:rPr lang="en-US" sz="1900" dirty="0"/>
                  <a:t>∪ </a:t>
                </a:r>
                <a:r>
                  <a:rPr lang="en-US" sz="1900" dirty="0">
                    <a:latin typeface="Cambria Math" panose="02040503050406030204" pitchFamily="18" charset="0"/>
                    <a:ea typeface="Cambria Math" panose="02040503050406030204" pitchFamily="18" charset="0"/>
                  </a:rPr>
                  <a:t>V</a:t>
                </a:r>
                <a:r>
                  <a:rPr lang="en-US" sz="1900" baseline="-25000" dirty="0">
                    <a:latin typeface="Cambria Math" panose="02040503050406030204" pitchFamily="18" charset="0"/>
                    <a:ea typeface="Cambria Math" panose="02040503050406030204" pitchFamily="18" charset="0"/>
                  </a:rPr>
                  <a:t>T</a:t>
                </a:r>
                <a:r>
                  <a:rPr lang="en-US" sz="1900" dirty="0"/>
                  <a:t>)* </a:t>
                </a:r>
                <a14:m>
                  <m:oMath xmlns:m="http://schemas.openxmlformats.org/officeDocument/2006/math">
                    <m:r>
                      <m:rPr>
                        <m:sty m:val="p"/>
                      </m:rPr>
                      <a:rPr lang="en-US" sz="1900" dirty="0">
                        <a:latin typeface="Cambria Math"/>
                      </a:rPr>
                      <m:t>and</m:t>
                    </m:r>
                    <m:r>
                      <a:rPr lang="en-US" sz="1900" dirty="0">
                        <a:latin typeface="Cambria Math"/>
                      </a:rPr>
                      <m:t> </m:t>
                    </m:r>
                    <m:r>
                      <m:rPr>
                        <m:sty m:val="p"/>
                      </m:rPr>
                      <a:rPr lang="en-US" sz="1900" dirty="0">
                        <a:latin typeface="Cambria Math"/>
                        <a:ea typeface="Cambria Math" panose="02040503050406030204" pitchFamily="18" charset="0"/>
                        <a:sym typeface="Wingdings" panose="05000000000000000000" pitchFamily="2" charset="2"/>
                      </a:rPr>
                      <m:t>Y</m:t>
                    </m:r>
                    <m:r>
                      <a:rPr lang="en-US" sz="1900" dirty="0">
                        <a:latin typeface="Cambria Math"/>
                        <a:ea typeface="Cambria Math" panose="02040503050406030204" pitchFamily="18" charset="0"/>
                      </a:rPr>
                      <m:t> ∈ </m:t>
                    </m:r>
                    <m:r>
                      <m:rPr>
                        <m:sty m:val="p"/>
                      </m:rPr>
                      <a:rPr lang="en-US" sz="1900" dirty="0">
                        <a:latin typeface="Cambria Math"/>
                        <a:ea typeface="Cambria Math" panose="02040503050406030204" pitchFamily="18" charset="0"/>
                      </a:rPr>
                      <m:t>VN</m:t>
                    </m:r>
                  </m:oMath>
                </a14:m>
                <a:r>
                  <a:rPr lang="en-US" sz="1900" dirty="0" smtClean="0">
                    <a:latin typeface="Cambria Math" panose="02040503050406030204" pitchFamily="18" charset="0"/>
                    <a:ea typeface="Cambria Math" panose="02040503050406030204" pitchFamily="18" charset="0"/>
                    <a:sym typeface="Wingdings" panose="05000000000000000000" pitchFamily="2" charset="2"/>
                  </a:rPr>
                  <a:t>}  </a:t>
                </a:r>
                <a:r>
                  <a:rPr lang="en-US" dirty="0" smtClean="0">
                    <a:latin typeface="Cambria Math" panose="02040503050406030204" pitchFamily="18" charset="0"/>
                    <a:ea typeface="Cambria Math" panose="02040503050406030204" pitchFamily="18" charset="0"/>
                    <a:sym typeface="Wingdings" panose="05000000000000000000" pitchFamily="2" charset="2"/>
                  </a:rPr>
                  <a:t> </a:t>
                </a:r>
                <a:endParaRPr lang="en-US" dirty="0" smtClean="0"/>
              </a:p>
              <a:p>
                <a:pPr marL="514350" indent="-514350">
                  <a:buFont typeface="+mj-lt"/>
                  <a:buAutoNum type="arabicPeriod"/>
                </a:pPr>
                <a:r>
                  <a:rPr lang="en-US" dirty="0" smtClean="0"/>
                  <a:t>Repeat step 2 until no more non-terminals are added to the set:</a:t>
                </a:r>
                <a:br>
                  <a:rPr lang="en-US" dirty="0" smtClean="0"/>
                </a:br>
                <a:r>
                  <a:rPr lang="en-US" sz="1900" dirty="0" smtClean="0">
                    <a:latin typeface="Cambria Math" panose="02040503050406030204" pitchFamily="18" charset="0"/>
                    <a:ea typeface="Cambria Math" panose="02040503050406030204" pitchFamily="18" charset="0"/>
                  </a:rPr>
                  <a:t>R</a:t>
                </a:r>
                <a:r>
                  <a:rPr lang="en-US" sz="1900" baseline="-25000" dirty="0" smtClean="0">
                    <a:latin typeface="Cambria Math" panose="02040503050406030204" pitchFamily="18" charset="0"/>
                    <a:ea typeface="Cambria Math" panose="02040503050406030204" pitchFamily="18" charset="0"/>
                  </a:rPr>
                  <a:t>i+1</a:t>
                </a:r>
                <a:r>
                  <a:rPr lang="en-US" sz="1900" dirty="0" smtClean="0"/>
                  <a:t> </a:t>
                </a:r>
                <a:r>
                  <a:rPr lang="en-US" sz="1900" dirty="0"/>
                  <a:t>= </a:t>
                </a:r>
                <a:r>
                  <a:rPr lang="en-US" sz="1900" dirty="0" err="1" smtClean="0">
                    <a:latin typeface="Cambria Math" panose="02040503050406030204" pitchFamily="18" charset="0"/>
                    <a:ea typeface="Cambria Math" panose="02040503050406030204" pitchFamily="18" charset="0"/>
                  </a:rPr>
                  <a:t>R</a:t>
                </a:r>
                <a:r>
                  <a:rPr lang="en-US" sz="1900" baseline="-25000" dirty="0" err="1" smtClean="0">
                    <a:latin typeface="Cambria Math" panose="02040503050406030204" pitchFamily="18" charset="0"/>
                    <a:ea typeface="Cambria Math" panose="02040503050406030204" pitchFamily="18" charset="0"/>
                  </a:rPr>
                  <a:t>i</a:t>
                </a:r>
                <a:r>
                  <a:rPr lang="en-US" sz="1900" dirty="0" smtClean="0"/>
                  <a:t> </a:t>
                </a:r>
                <a:r>
                  <a:rPr lang="en-US" sz="1900" dirty="0"/>
                  <a:t>∪ </a:t>
                </a:r>
                <a:r>
                  <a:rPr lang="en-US" sz="1900" dirty="0">
                    <a:latin typeface="Cambria Math" panose="02040503050406030204" pitchFamily="18" charset="0"/>
                    <a:ea typeface="Cambria Math" panose="02040503050406030204" pitchFamily="18" charset="0"/>
                  </a:rPr>
                  <a:t>{Y</a:t>
                </a:r>
                <a:r>
                  <a:rPr lang="en-US" sz="1900" dirty="0"/>
                  <a:t> </a:t>
                </a:r>
                <a:r>
                  <a:rPr lang="en-US" sz="1900" dirty="0">
                    <a:latin typeface="Cambria Math" panose="02040503050406030204" pitchFamily="18" charset="0"/>
                    <a:ea typeface="Cambria Math" panose="02040503050406030204" pitchFamily="18" charset="0"/>
                  </a:rPr>
                  <a:t>|</a:t>
                </a:r>
                <a:r>
                  <a:rPr lang="en-US" sz="1900" dirty="0"/>
                  <a:t> </a:t>
                </a:r>
                <a:r>
                  <a:rPr lang="en-US" sz="1900" dirty="0">
                    <a:latin typeface="Cambria Math" panose="02040503050406030204" pitchFamily="18" charset="0"/>
                    <a:ea typeface="Cambria Math" panose="02040503050406030204" pitchFamily="18" charset="0"/>
                  </a:rPr>
                  <a:t>X</a:t>
                </a:r>
                <a:r>
                  <a:rPr lang="en-US" sz="1900" dirty="0"/>
                  <a:t> </a:t>
                </a:r>
                <a:r>
                  <a:rPr lang="en-US" sz="1900" dirty="0">
                    <a:latin typeface="Arial" panose="020B0604020202020204" pitchFamily="34" charset="0"/>
                    <a:ea typeface="Verdana" panose="020B0604030504040204" pitchFamily="34" charset="0"/>
                    <a:cs typeface="Arial" panose="020B0604020202020204" pitchFamily="34" charset="0"/>
                  </a:rPr>
                  <a:t>→</a:t>
                </a:r>
                <a:r>
                  <a:rPr lang="en-US" sz="1900" dirty="0">
                    <a:sym typeface="Wingdings" panose="05000000000000000000" pitchFamily="2" charset="2"/>
                  </a:rPr>
                  <a:t> </a:t>
                </a:r>
                <a14:m>
                  <m:oMath xmlns:m="http://schemas.openxmlformats.org/officeDocument/2006/math">
                    <m:r>
                      <m:rPr>
                        <m:sty m:val="p"/>
                      </m:rPr>
                      <a:rPr lang="en-US" sz="1900" dirty="0">
                        <a:latin typeface="Cambria Math"/>
                        <a:sym typeface="Wingdings" panose="05000000000000000000" pitchFamily="2" charset="2"/>
                      </a:rPr>
                      <m:t>UY</m:t>
                    </m:r>
                  </m:oMath>
                </a14:m>
                <a:r>
                  <a:rPr lang="en-US" sz="1900" dirty="0">
                    <a:latin typeface="Cambria Math" panose="02040503050406030204" pitchFamily="18" charset="0"/>
                    <a:ea typeface="Cambria Math" panose="02040503050406030204" pitchFamily="18" charset="0"/>
                    <a:cs typeface="Times New Roman" panose="02020603050405020304" pitchFamily="18" charset="0"/>
                  </a:rPr>
                  <a:t>W</a:t>
                </a:r>
                <a:r>
                  <a:rPr lang="en-US" sz="1900" dirty="0">
                    <a:sym typeface="Wingdings" panose="05000000000000000000" pitchFamily="2" charset="2"/>
                  </a:rPr>
                  <a:t> </a:t>
                </a:r>
                <a:r>
                  <a:rPr lang="en-US" sz="1900" dirty="0">
                    <a:latin typeface="Cambria Math" panose="02040503050406030204" pitchFamily="18" charset="0"/>
                    <a:ea typeface="Cambria Math" panose="02040503050406030204" pitchFamily="18" charset="0"/>
                  </a:rPr>
                  <a:t>∈</a:t>
                </a:r>
                <a:r>
                  <a:rPr lang="en-US" sz="1900" dirty="0">
                    <a:sym typeface="Wingdings" panose="05000000000000000000" pitchFamily="2" charset="2"/>
                  </a:rPr>
                  <a:t> </a:t>
                </a:r>
                <a:r>
                  <a:rPr lang="en-US" sz="1900" dirty="0">
                    <a:latin typeface="Cambria Math" panose="02040503050406030204" pitchFamily="18" charset="0"/>
                    <a:ea typeface="Cambria Math" panose="02040503050406030204" pitchFamily="18" charset="0"/>
                    <a:sym typeface="Wingdings" panose="05000000000000000000" pitchFamily="2" charset="2"/>
                  </a:rPr>
                  <a:t>F for some X</a:t>
                </a:r>
                <a:r>
                  <a:rPr lang="en-US" sz="1900" dirty="0">
                    <a:latin typeface="Cambria Math" panose="02040503050406030204" pitchFamily="18" charset="0"/>
                    <a:ea typeface="Cambria Math" panose="02040503050406030204" pitchFamily="18" charset="0"/>
                  </a:rPr>
                  <a:t> ∈ </a:t>
                </a:r>
                <a:r>
                  <a:rPr lang="en-US" sz="1900" dirty="0" err="1" smtClean="0">
                    <a:latin typeface="Cambria Math" panose="02040503050406030204" pitchFamily="18" charset="0"/>
                    <a:ea typeface="Cambria Math" panose="02040503050406030204" pitchFamily="18" charset="0"/>
                  </a:rPr>
                  <a:t>R</a:t>
                </a:r>
                <a:r>
                  <a:rPr lang="en-US" sz="1900" baseline="-25000" dirty="0" err="1" smtClean="0">
                    <a:latin typeface="Cambria Math" panose="02040503050406030204" pitchFamily="18" charset="0"/>
                    <a:ea typeface="Cambria Math" panose="02040503050406030204" pitchFamily="18" charset="0"/>
                  </a:rPr>
                  <a:t>i</a:t>
                </a:r>
                <a:r>
                  <a:rPr lang="en-US" sz="1900" dirty="0" smtClean="0">
                    <a:latin typeface="Cambria Math" panose="02040503050406030204" pitchFamily="18" charset="0"/>
                    <a:ea typeface="Cambria Math" panose="02040503050406030204" pitchFamily="18" charset="0"/>
                    <a:sym typeface="Wingdings" panose="05000000000000000000" pitchFamily="2" charset="2"/>
                  </a:rPr>
                  <a:t> </a:t>
                </a:r>
                <a:r>
                  <a:rPr lang="en-US" sz="1900" dirty="0">
                    <a:latin typeface="Cambria Math" panose="02040503050406030204" pitchFamily="18" charset="0"/>
                    <a:ea typeface="Cambria Math" panose="02040503050406030204" pitchFamily="18" charset="0"/>
                    <a:sym typeface="Wingdings" panose="05000000000000000000" pitchFamily="2" charset="2"/>
                  </a:rPr>
                  <a:t>and U, W</a:t>
                </a:r>
                <a:r>
                  <a:rPr lang="en-US" sz="1900" dirty="0">
                    <a:latin typeface="Cambria Math" panose="02040503050406030204" pitchFamily="18" charset="0"/>
                    <a:ea typeface="Cambria Math" panose="02040503050406030204" pitchFamily="18" charset="0"/>
                  </a:rPr>
                  <a:t> ∈ (V</a:t>
                </a:r>
                <a:r>
                  <a:rPr lang="en-US" sz="1900" baseline="-25000" dirty="0">
                    <a:latin typeface="Cambria Math" panose="02040503050406030204" pitchFamily="18" charset="0"/>
                    <a:ea typeface="Cambria Math" panose="02040503050406030204" pitchFamily="18" charset="0"/>
                  </a:rPr>
                  <a:t>N</a:t>
                </a:r>
                <a:r>
                  <a:rPr lang="en-US" sz="1900" dirty="0">
                    <a:latin typeface="Cambria Math" panose="02040503050406030204" pitchFamily="18" charset="0"/>
                    <a:ea typeface="Cambria Math" panose="02040503050406030204" pitchFamily="18" charset="0"/>
                  </a:rPr>
                  <a:t> </a:t>
                </a:r>
                <a:r>
                  <a:rPr lang="en-US" sz="1900" dirty="0"/>
                  <a:t>∪ </a:t>
                </a:r>
                <a:r>
                  <a:rPr lang="en-US" sz="1900" dirty="0">
                    <a:latin typeface="Cambria Math" panose="02040503050406030204" pitchFamily="18" charset="0"/>
                    <a:ea typeface="Cambria Math" panose="02040503050406030204" pitchFamily="18" charset="0"/>
                  </a:rPr>
                  <a:t>V</a:t>
                </a:r>
                <a:r>
                  <a:rPr lang="en-US" sz="1900" baseline="-25000" dirty="0">
                    <a:latin typeface="Cambria Math" panose="02040503050406030204" pitchFamily="18" charset="0"/>
                    <a:ea typeface="Cambria Math" panose="02040503050406030204" pitchFamily="18" charset="0"/>
                  </a:rPr>
                  <a:t>T</a:t>
                </a:r>
                <a:r>
                  <a:rPr lang="en-US" sz="1900" dirty="0"/>
                  <a:t>)* </a:t>
                </a:r>
                <a14:m>
                  <m:oMath xmlns:m="http://schemas.openxmlformats.org/officeDocument/2006/math">
                    <m:r>
                      <m:rPr>
                        <m:sty m:val="p"/>
                      </m:rPr>
                      <a:rPr lang="en-US" sz="1900" dirty="0">
                        <a:latin typeface="Cambria Math"/>
                      </a:rPr>
                      <m:t>and</m:t>
                    </m:r>
                    <m:r>
                      <a:rPr lang="en-US" sz="1900" dirty="0">
                        <a:latin typeface="Cambria Math"/>
                      </a:rPr>
                      <m:t> </m:t>
                    </m:r>
                    <m:r>
                      <m:rPr>
                        <m:sty m:val="p"/>
                      </m:rPr>
                      <a:rPr lang="en-US" sz="1900" dirty="0">
                        <a:latin typeface="Cambria Math"/>
                        <a:ea typeface="Cambria Math" panose="02040503050406030204" pitchFamily="18" charset="0"/>
                        <a:sym typeface="Wingdings" panose="05000000000000000000" pitchFamily="2" charset="2"/>
                      </a:rPr>
                      <m:t>Y</m:t>
                    </m:r>
                    <m:r>
                      <a:rPr lang="en-US" sz="1900" dirty="0">
                        <a:latin typeface="Cambria Math"/>
                        <a:ea typeface="Cambria Math" panose="02040503050406030204" pitchFamily="18" charset="0"/>
                      </a:rPr>
                      <m:t> ∈ </m:t>
                    </m:r>
                    <m:r>
                      <m:rPr>
                        <m:sty m:val="p"/>
                      </m:rPr>
                      <a:rPr lang="en-US" sz="1900" dirty="0">
                        <a:latin typeface="Cambria Math"/>
                        <a:ea typeface="Cambria Math" panose="02040503050406030204" pitchFamily="18" charset="0"/>
                      </a:rPr>
                      <m:t>VN</m:t>
                    </m:r>
                  </m:oMath>
                </a14:m>
                <a:r>
                  <a:rPr lang="en-US" sz="1900" dirty="0" smtClean="0">
                    <a:latin typeface="Cambria Math" panose="02040503050406030204" pitchFamily="18" charset="0"/>
                    <a:ea typeface="Cambria Math" panose="02040503050406030204" pitchFamily="18" charset="0"/>
                    <a:sym typeface="Wingdings" panose="05000000000000000000" pitchFamily="2" charset="2"/>
                  </a:rPr>
                  <a:t>}</a:t>
                </a:r>
                <a:r>
                  <a:rPr lang="en-US" sz="2700" dirty="0" smtClean="0">
                    <a:latin typeface="Cambria Math" panose="02040503050406030204" pitchFamily="18" charset="0"/>
                    <a:ea typeface="Cambria Math" panose="02040503050406030204" pitchFamily="18" charset="0"/>
                    <a:sym typeface="Wingdings" panose="05000000000000000000" pitchFamily="2" charset="2"/>
                  </a:rPr>
                  <a:t> </a:t>
                </a:r>
                <a:endParaRPr lang="en-US" sz="1900" dirty="0" smtClean="0">
                  <a:latin typeface="Cambria Math" panose="02040503050406030204" pitchFamily="18" charset="0"/>
                  <a:ea typeface="Cambria Math" panose="02040503050406030204" pitchFamily="18" charset="0"/>
                  <a:sym typeface="Wingdings" panose="05000000000000000000" pitchFamily="2" charset="2"/>
                </a:endParaRPr>
              </a:p>
              <a:p>
                <a:pPr marL="514350" indent="-514350">
                  <a:buFont typeface="+mj-lt"/>
                  <a:buAutoNum type="arabicPeriod"/>
                </a:pPr>
                <a:r>
                  <a:rPr lang="en-US" dirty="0" smtClean="0">
                    <a:sym typeface="Wingdings" panose="05000000000000000000" pitchFamily="2" charset="2"/>
                  </a:rPr>
                  <a:t>The resulting set </a:t>
                </a:r>
                <a:r>
                  <a:rPr lang="en-US" dirty="0" err="1" smtClean="0">
                    <a:sym typeface="Wingdings" panose="05000000000000000000" pitchFamily="2" charset="2"/>
                  </a:rPr>
                  <a:t>R</a:t>
                </a:r>
                <a:r>
                  <a:rPr lang="en-US" baseline="-25000" dirty="0" err="1" smtClean="0">
                    <a:sym typeface="Wingdings" panose="05000000000000000000" pitchFamily="2" charset="2"/>
                  </a:rPr>
                  <a:t>k</a:t>
                </a:r>
                <a:r>
                  <a:rPr lang="en-US" dirty="0" smtClean="0">
                    <a:sym typeface="Wingdings" panose="05000000000000000000" pitchFamily="2" charset="2"/>
                  </a:rPr>
                  <a:t> consists of all reachable non-terminals (those non-terminals that can be reached from the start symbol)</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931670"/>
                <a:ext cx="8229600" cy="4525963"/>
              </a:xfrm>
              <a:blipFill rotWithShape="1">
                <a:blip r:embed="rId2"/>
                <a:stretch>
                  <a:fillRect l="-1407" t="-2291" r="-22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4880772-6C15-43D4-94DB-7DA07CA64C43}" type="slidenum">
              <a:rPr lang="en-US" smtClean="0"/>
              <a:t>74</a:t>
            </a:fld>
            <a:endParaRPr lang="en-US" dirty="0"/>
          </a:p>
        </p:txBody>
      </p:sp>
    </p:spTree>
    <p:extLst>
      <p:ext uri="{BB962C8B-B14F-4D97-AF65-F5344CB8AC3E}">
        <p14:creationId xmlns:p14="http://schemas.microsoft.com/office/powerpoint/2010/main" val="132925975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Non-redundant grammar</a:t>
            </a:r>
            <a:endParaRPr lang="en-US" dirty="0"/>
          </a:p>
        </p:txBody>
      </p:sp>
      <p:sp>
        <p:nvSpPr>
          <p:cNvPr id="3" name="Content Placeholder 2"/>
          <p:cNvSpPr>
            <a:spLocks noGrp="1"/>
          </p:cNvSpPr>
          <p:nvPr>
            <p:ph idx="1"/>
          </p:nvPr>
        </p:nvSpPr>
        <p:spPr/>
        <p:txBody>
          <a:bodyPr/>
          <a:lstStyle/>
          <a:p>
            <a:r>
              <a:rPr lang="en-US" dirty="0" smtClean="0"/>
              <a:t>Remove all the unproductive non-terminals.</a:t>
            </a:r>
          </a:p>
          <a:p>
            <a:r>
              <a:rPr lang="en-US" dirty="0" smtClean="0"/>
              <a:t>From the resulting grammar, remove all the unreachable non-terminals.</a:t>
            </a:r>
          </a:p>
          <a:p>
            <a:r>
              <a:rPr lang="en-US" dirty="0" smtClean="0"/>
              <a:t>The result is a </a:t>
            </a:r>
            <a:r>
              <a:rPr lang="en-US" i="1" dirty="0" smtClean="0"/>
              <a:t>non-redundant</a:t>
            </a:r>
            <a:r>
              <a:rPr lang="en-US" dirty="0" smtClean="0"/>
              <a:t> grammar.</a:t>
            </a:r>
          </a:p>
          <a:p>
            <a:r>
              <a:rPr lang="en-US" dirty="0" smtClean="0"/>
              <a:t>A non-redundant grammar is one where each non-terminal is both productive and reachable. It is also known as a </a:t>
            </a:r>
            <a:r>
              <a:rPr lang="en-US" i="1" dirty="0" smtClean="0"/>
              <a:t>reduced</a:t>
            </a:r>
            <a:r>
              <a:rPr lang="en-US" dirty="0" smtClean="0"/>
              <a:t> grammar.</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75</a:t>
            </a:fld>
            <a:endParaRPr lang="en-US" dirty="0"/>
          </a:p>
        </p:txBody>
      </p:sp>
    </p:spTree>
    <p:extLst>
      <p:ext uri="{BB962C8B-B14F-4D97-AF65-F5344CB8AC3E}">
        <p14:creationId xmlns:p14="http://schemas.microsoft.com/office/powerpoint/2010/main" val="315444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Context-free grammars</a:t>
            </a:r>
            <a:endParaRPr lang="en-US" dirty="0"/>
          </a:p>
        </p:txBody>
      </p:sp>
      <p:sp>
        <p:nvSpPr>
          <p:cNvPr id="3" name="Content Placeholder 2"/>
          <p:cNvSpPr>
            <a:spLocks noGrp="1"/>
          </p:cNvSpPr>
          <p:nvPr>
            <p:ph idx="1"/>
          </p:nvPr>
        </p:nvSpPr>
        <p:spPr>
          <a:xfrm>
            <a:off x="457200" y="1840230"/>
            <a:ext cx="8229600" cy="4525963"/>
          </a:xfrm>
        </p:spPr>
        <p:txBody>
          <a:bodyPr>
            <a:normAutofit fontScale="92500" lnSpcReduction="20000"/>
          </a:bodyPr>
          <a:lstStyle/>
          <a:p>
            <a:r>
              <a:rPr lang="en-US" dirty="0" smtClean="0"/>
              <a:t>The following discussion shows a systematic procedure for finding and eliminating unproductive rules in context-free grammars.</a:t>
            </a:r>
          </a:p>
          <a:p>
            <a:pPr lvl="1"/>
            <a:r>
              <a:rPr lang="en-US" dirty="0" smtClean="0"/>
              <a:t>Finding and eliminating unproductive rules is </a:t>
            </a:r>
            <a:r>
              <a:rPr lang="en-US" i="1" dirty="0" smtClean="0"/>
              <a:t>decidable</a:t>
            </a:r>
            <a:r>
              <a:rPr lang="en-US" dirty="0" smtClean="0"/>
              <a:t> for context-free grammars.</a:t>
            </a:r>
          </a:p>
          <a:p>
            <a:r>
              <a:rPr lang="en-US" dirty="0" smtClean="0"/>
              <a:t>There is no procedure for finding and eliminating unproductive rules in context-sensitive or phrase-structure grammars.</a:t>
            </a:r>
          </a:p>
          <a:p>
            <a:pPr lvl="1"/>
            <a:r>
              <a:rPr lang="en-US" dirty="0" smtClean="0"/>
              <a:t>Finding and eliminating unproductive rules is </a:t>
            </a:r>
            <a:r>
              <a:rPr lang="en-US" i="1" dirty="0" smtClean="0"/>
              <a:t>undecidable</a:t>
            </a:r>
            <a:r>
              <a:rPr lang="en-US" dirty="0" smtClean="0"/>
              <a:t> for context-sensitive and phrase-structure grammars.</a:t>
            </a:r>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8</a:t>
            </a:fld>
            <a:endParaRPr lang="en-US" dirty="0"/>
          </a:p>
        </p:txBody>
      </p:sp>
    </p:spTree>
    <p:extLst>
      <p:ext uri="{BB962C8B-B14F-4D97-AF65-F5344CB8AC3E}">
        <p14:creationId xmlns:p14="http://schemas.microsoft.com/office/powerpoint/2010/main" val="3750423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068711" y="1800285"/>
            <a:ext cx="2236708" cy="2583060"/>
            <a:chOff x="2068711" y="1800285"/>
            <a:chExt cx="2236708" cy="2583060"/>
          </a:xfrm>
        </p:grpSpPr>
        <p:sp>
          <p:nvSpPr>
            <p:cNvPr id="5" name="TextBox 4"/>
            <p:cNvSpPr txBox="1"/>
            <p:nvPr/>
          </p:nvSpPr>
          <p:spPr>
            <a:xfrm>
              <a:off x="2068711" y="1800285"/>
              <a:ext cx="492443" cy="2554545"/>
            </a:xfrm>
            <a:prstGeom prst="rect">
              <a:avLst/>
            </a:prstGeom>
            <a:noFill/>
          </p:spPr>
          <p:txBody>
            <a:bodyPr wrap="none" rtlCol="0">
              <a:spAutoFit/>
            </a:bodyPr>
            <a:lstStyle/>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rPr>
                <a:t>S</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endParaRPr lang="en-US" sz="4000" b="1" dirty="0">
                <a:latin typeface="Courier New" panose="02070309020205020404" pitchFamily="49" charset="0"/>
                <a:cs typeface="Courier New" panose="02070309020205020404" pitchFamily="49" charset="0"/>
                <a:sym typeface="Wingdings" panose="05000000000000000000" pitchFamily="2" charset="2"/>
              </a:endParaRPr>
            </a:p>
            <a:p>
              <a:pPr algn="r"/>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endParaRPr lang="en-US" sz="4000" dirty="0"/>
            </a:p>
          </p:txBody>
        </p:sp>
        <p:sp>
          <p:nvSpPr>
            <p:cNvPr id="6" name="TextBox 5"/>
            <p:cNvSpPr txBox="1"/>
            <p:nvPr/>
          </p:nvSpPr>
          <p:spPr>
            <a:xfrm>
              <a:off x="2667000" y="1800285"/>
              <a:ext cx="697627" cy="2554545"/>
            </a:xfrm>
            <a:prstGeom prst="rect">
              <a:avLst/>
            </a:prstGeom>
            <a:noFill/>
          </p:spPr>
          <p:txBody>
            <a:bodyPr wrap="none" rtlCol="0">
              <a:spAutoFit/>
            </a:bodyPr>
            <a:lstStyle/>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b="1" dirty="0" smtClean="0">
                <a:latin typeface="Courier New" panose="02070309020205020404" pitchFamily="49" charset="0"/>
                <a:cs typeface="Courier New" panose="02070309020205020404" pitchFamily="49" charset="0"/>
                <a:sym typeface="Wingdings" panose="05000000000000000000" pitchFamily="2" charset="2"/>
              </a:endParaRPr>
            </a:p>
            <a:p>
              <a:r>
                <a:rPr lang="en-US" sz="4000" dirty="0" smtClean="0">
                  <a:latin typeface="Arial" panose="020B0604020202020204" pitchFamily="34" charset="0"/>
                  <a:ea typeface="Verdana" panose="020B0604030504040204" pitchFamily="34" charset="0"/>
                  <a:cs typeface="Arial" panose="020B0604020202020204" pitchFamily="34" charset="0"/>
                </a:rPr>
                <a:t>→</a:t>
              </a:r>
              <a:r>
                <a:rPr lang="en-US" sz="4000" b="1" dirty="0" smtClean="0">
                  <a:latin typeface="Courier New" panose="02070309020205020404" pitchFamily="49" charset="0"/>
                  <a:cs typeface="Courier New" panose="02070309020205020404" pitchFamily="49" charset="0"/>
                  <a:sym typeface="Wingdings" panose="05000000000000000000" pitchFamily="2" charset="2"/>
                </a:rPr>
                <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dirty="0" smtClean="0">
                  <a:latin typeface="Arial" panose="020B0604020202020204" pitchFamily="34" charset="0"/>
                  <a:ea typeface="Verdana" panose="020B0604030504040204" pitchFamily="34" charset="0"/>
                  <a:cs typeface="Arial" panose="020B0604020202020204" pitchFamily="34" charset="0"/>
                </a:rPr>
                <a:t>→</a:t>
              </a:r>
              <a:endParaRPr lang="en-US" sz="4000" dirty="0"/>
            </a:p>
          </p:txBody>
        </p:sp>
        <p:sp>
          <p:nvSpPr>
            <p:cNvPr id="7" name="TextBox 6"/>
            <p:cNvSpPr txBox="1"/>
            <p:nvPr/>
          </p:nvSpPr>
          <p:spPr>
            <a:xfrm>
              <a:off x="3505200" y="1828800"/>
              <a:ext cx="800219" cy="2554545"/>
            </a:xfrm>
            <a:prstGeom prst="rect">
              <a:avLst/>
            </a:prstGeom>
            <a:noFill/>
          </p:spPr>
          <p:txBody>
            <a:bodyPr wrap="none" rtlCol="0">
              <a:spAutoFit/>
            </a:bodyPr>
            <a:lstStyle/>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B</a:t>
              </a:r>
            </a:p>
            <a:p>
              <a:r>
                <a:rPr lang="en-US" sz="4000" b="1" dirty="0" smtClean="0">
                  <a:latin typeface="Courier New" panose="02070309020205020404" pitchFamily="49" charset="0"/>
                  <a:cs typeface="Courier New" panose="02070309020205020404" pitchFamily="49" charset="0"/>
                  <a:sym typeface="Wingdings" panose="05000000000000000000" pitchFamily="2" charset="2"/>
                </a:rPr>
                <a:t>a</a:t>
              </a:r>
              <a:br>
                <a:rPr lang="en-US" sz="4000" b="1" dirty="0" smtClean="0">
                  <a:latin typeface="Courier New" panose="02070309020205020404" pitchFamily="49" charset="0"/>
                  <a:cs typeface="Courier New" panose="02070309020205020404" pitchFamily="49" charset="0"/>
                  <a:sym typeface="Wingdings" panose="05000000000000000000" pitchFamily="2" charset="2"/>
                </a:rPr>
              </a:br>
              <a:r>
                <a:rPr lang="en-US" sz="4000" b="1" dirty="0" err="1" smtClean="0">
                  <a:latin typeface="Courier New" panose="02070309020205020404" pitchFamily="49" charset="0"/>
                  <a:cs typeface="Courier New" panose="02070309020205020404" pitchFamily="49" charset="0"/>
                  <a:sym typeface="Wingdings" panose="05000000000000000000" pitchFamily="2" charset="2"/>
                </a:rPr>
                <a:t>bB</a:t>
              </a:r>
              <a:endParaRPr lang="en-US" sz="4000" dirty="0"/>
            </a:p>
          </p:txBody>
        </p:sp>
      </p:grpSp>
      <p:sp>
        <p:nvSpPr>
          <p:cNvPr id="9" name="Right Brace 8"/>
          <p:cNvSpPr/>
          <p:nvPr/>
        </p:nvSpPr>
        <p:spPr>
          <a:xfrm>
            <a:off x="4114800" y="1981200"/>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4305419" y="1979176"/>
            <a:ext cx="3847981" cy="646331"/>
          </a:xfrm>
          <a:prstGeom prst="rect">
            <a:avLst/>
          </a:prstGeom>
          <a:noFill/>
        </p:spPr>
        <p:txBody>
          <a:bodyPr wrap="square" rtlCol="0">
            <a:spAutoFit/>
          </a:bodyPr>
          <a:lstStyle/>
          <a:p>
            <a:r>
              <a:rPr lang="en-US" dirty="0" smtClean="0"/>
              <a:t>This is a productive rule. It generates a string: </a:t>
            </a:r>
            <a:r>
              <a:rPr lang="en-US" b="1" dirty="0" smtClean="0">
                <a:latin typeface="Courier New" panose="02070309020205020404" pitchFamily="49" charset="0"/>
                <a:cs typeface="Courier New" panose="02070309020205020404" pitchFamily="49" charset="0"/>
              </a:rPr>
              <a:t>S</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A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 </a:t>
            </a:r>
            <a:r>
              <a:rPr lang="en-US" b="1" dirty="0" smtClean="0">
                <a:latin typeface="Courier New" panose="02070309020205020404" pitchFamily="49" charset="0"/>
                <a:cs typeface="Courier New" panose="02070309020205020404" pitchFamily="49" charset="0"/>
                <a:sym typeface="Wingdings" panose="05000000000000000000" pitchFamily="2" charset="2"/>
              </a:rPr>
              <a:t>a</a:t>
            </a:r>
          </a:p>
        </p:txBody>
      </p:sp>
      <p:sp>
        <p:nvSpPr>
          <p:cNvPr id="11"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9</a:t>
            </a:fld>
            <a:endParaRPr lang="en-US" dirty="0"/>
          </a:p>
        </p:txBody>
      </p:sp>
    </p:spTree>
    <p:extLst>
      <p:ext uri="{BB962C8B-B14F-4D97-AF65-F5344CB8AC3E}">
        <p14:creationId xmlns:p14="http://schemas.microsoft.com/office/powerpoint/2010/main" val="602825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5016</TotalTime>
  <Words>3663</Words>
  <Application>Microsoft Office PowerPoint</Application>
  <PresentationFormat>On-screen Show (4:3)</PresentationFormat>
  <Paragraphs>625</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How to find and remove unproductive rules in a grammar</vt:lpstr>
      <vt:lpstr>Objective</vt:lpstr>
      <vt:lpstr>Objective</vt:lpstr>
      <vt:lpstr>Objective</vt:lpstr>
      <vt:lpstr>Objective</vt:lpstr>
      <vt:lpstr>Objective</vt:lpstr>
      <vt:lpstr>Objective</vt:lpstr>
      <vt:lpstr>Context-free grammars</vt:lpstr>
      <vt:lpstr>PowerPoint Presentation</vt:lpstr>
      <vt:lpstr>PowerPoint Presentation</vt:lpstr>
      <vt:lpstr>Definition</vt:lpstr>
      <vt:lpstr>Why remove unproductive rules?</vt:lpstr>
      <vt:lpstr>First, find productive rules</vt:lpstr>
      <vt:lpstr>Algorithm to find productive rules</vt:lpstr>
      <vt:lpstr>Example grammar</vt:lpstr>
      <vt:lpstr>Initial knowledge</vt:lpstr>
      <vt:lpstr>Build on top of our knowledge</vt:lpstr>
      <vt:lpstr>Round three</vt:lpstr>
      <vt:lpstr>Round four</vt:lpstr>
      <vt:lpstr>Recap</vt:lpstr>
      <vt:lpstr>Remove unproductive rules</vt:lpstr>
      <vt:lpstr>Bottom-up process</vt:lpstr>
      <vt:lpstr>Find productive rules first</vt:lpstr>
      <vt:lpstr>Knowledge-improving algorithm</vt:lpstr>
      <vt:lpstr>Closure algorithm</vt:lpstr>
      <vt:lpstr>Subject to misinterpretation</vt:lpstr>
      <vt:lpstr>Razor-sharp precision desired</vt:lpstr>
      <vt:lpstr>Avoid Ambiguity</vt:lpstr>
      <vt:lpstr>Identify rules with the form: X → a</vt:lpstr>
      <vt:lpstr>Symbols we will use</vt:lpstr>
      <vt:lpstr>Transformation to a precise expression</vt:lpstr>
      <vt:lpstr>Set A1for our example grammar</vt:lpstr>
      <vt:lpstr>A1 corresponds to the  “initial knowledge” diagram</vt:lpstr>
      <vt:lpstr>Productive non-terminals</vt:lpstr>
      <vt:lpstr>Identify rules that use terminals and  productive non-terminals</vt:lpstr>
      <vt:lpstr>Rule which uses terminal symbols  and symbols from A1</vt:lpstr>
      <vt:lpstr>Merge (union) sets</vt:lpstr>
      <vt:lpstr>Formal definition of set A2</vt:lpstr>
      <vt:lpstr>Productive non-terminals</vt:lpstr>
      <vt:lpstr>Make bigger and bigger sets</vt:lpstr>
      <vt:lpstr>Rule which uses symbols from A2</vt:lpstr>
      <vt:lpstr>Distinguish the two rules for S</vt:lpstr>
      <vt:lpstr>Merge (union) sets</vt:lpstr>
      <vt:lpstr>Set A3</vt:lpstr>
      <vt:lpstr>A4 = A3</vt:lpstr>
      <vt:lpstr>Grammar’s productive non-terminals</vt:lpstr>
      <vt:lpstr>Formal algorithm for finding productive non-terminals</vt:lpstr>
      <vt:lpstr>How to find unproductive rules  in a grammar</vt:lpstr>
      <vt:lpstr>Empty Language</vt:lpstr>
      <vt:lpstr>Eliminate unproductive rules  from XML Schemas</vt:lpstr>
      <vt:lpstr>XML Schema</vt:lpstr>
      <vt:lpstr>Remove unproductive rules</vt:lpstr>
      <vt:lpstr>Find and remove unreachable non-terminals</vt:lpstr>
      <vt:lpstr>Reachable non-terminal</vt:lpstr>
      <vt:lpstr>Unreachable non-terminals</vt:lpstr>
      <vt:lpstr>From the start symbol downward</vt:lpstr>
      <vt:lpstr>Closure algorithm for finding  reachable non-terminals</vt:lpstr>
      <vt:lpstr>Initialization</vt:lpstr>
      <vt:lpstr>Round one</vt:lpstr>
      <vt:lpstr>Round two</vt:lpstr>
      <vt:lpstr>Round three</vt:lpstr>
      <vt:lpstr>Cleaned grammar</vt:lpstr>
      <vt:lpstr>Subject to misinterpretation</vt:lpstr>
      <vt:lpstr>Razor-sharp precision desired</vt:lpstr>
      <vt:lpstr>Set of reachable non-terminals</vt:lpstr>
      <vt:lpstr>R1 plus non-terminals on RHS of S</vt:lpstr>
      <vt:lpstr>Non-terminals on RHS of S</vt:lpstr>
      <vt:lpstr>Merge (union) sets</vt:lpstr>
      <vt:lpstr>R2 plus its non-terminals</vt:lpstr>
      <vt:lpstr>Add non-terminals on RHS of  non-terminals in R2</vt:lpstr>
      <vt:lpstr>Merge (union) sets</vt:lpstr>
      <vt:lpstr>Add non-terminals on RHS of  non-terminals in R3</vt:lpstr>
      <vt:lpstr>We have the set of  reachable non-terminals</vt:lpstr>
      <vt:lpstr>Formal algorithm for finding reachable non-terminals</vt:lpstr>
      <vt:lpstr>Non-redundant grammar</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find and remove unproductive rules from a grammar</dc:title>
  <dc:creator>Costello, Roger L.</dc:creator>
  <cp:keywords>grammar, unproductive rules, unproductive non-terminals, context-free grammar, closure algorithm</cp:keywords>
  <cp:lastModifiedBy>Costello, Roger L.</cp:lastModifiedBy>
  <cp:revision>132</cp:revision>
  <dcterms:created xsi:type="dcterms:W3CDTF">2014-04-26T11:28:16Z</dcterms:created>
  <dcterms:modified xsi:type="dcterms:W3CDTF">2014-05-01T21:20:40Z</dcterms:modified>
</cp:coreProperties>
</file>