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95" r:id="rId11"/>
    <p:sldId id="285" r:id="rId12"/>
    <p:sldId id="304" r:id="rId13"/>
    <p:sldId id="286" r:id="rId14"/>
    <p:sldId id="287" r:id="rId15"/>
    <p:sldId id="296" r:id="rId16"/>
    <p:sldId id="297" r:id="rId17"/>
    <p:sldId id="305" r:id="rId18"/>
    <p:sldId id="298" r:id="rId19"/>
    <p:sldId id="300" r:id="rId20"/>
    <p:sldId id="299" r:id="rId21"/>
    <p:sldId id="288" r:id="rId22"/>
    <p:sldId id="259" r:id="rId23"/>
    <p:sldId id="260" r:id="rId24"/>
    <p:sldId id="289" r:id="rId25"/>
    <p:sldId id="292" r:id="rId26"/>
    <p:sldId id="290" r:id="rId27"/>
    <p:sldId id="291" r:id="rId28"/>
    <p:sldId id="293" r:id="rId29"/>
    <p:sldId id="294" r:id="rId30"/>
    <p:sldId id="301" r:id="rId31"/>
    <p:sldId id="306" r:id="rId32"/>
    <p:sldId id="30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02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78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7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3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4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8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6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7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6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6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8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0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3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68B73-C30E-42CD-BD9E-6B6AC459121A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front.com/parsing-techniques/bottom-up-parser/Books.xsl" TargetMode="External"/><Relationship Id="rId2" Type="http://schemas.openxmlformats.org/officeDocument/2006/relationships/hyperlink" Target="http://www.xfront.com/parsing-techniques/bottom-up-parser/bottom-up-parser-for-Books.xs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Parsing for XML Developers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614694" y="6173978"/>
            <a:ext cx="21066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</a:pPr>
            <a:r>
              <a:rPr lang="en-US" altLang="en-US" sz="1200" dirty="0" smtClean="0">
                <a:solidFill>
                  <a:srgbClr val="919191"/>
                </a:solidFill>
                <a:latin typeface="Arial" panose="020B0604020202020204" pitchFamily="34" charset="0"/>
              </a:rPr>
              <a:t>Roger L. Costello</a:t>
            </a:r>
          </a:p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</a:pPr>
            <a:r>
              <a:rPr lang="en-US" altLang="en-US" sz="1200" dirty="0" smtClean="0">
                <a:solidFill>
                  <a:srgbClr val="919191"/>
                </a:solidFill>
                <a:latin typeface="Arial" panose="020B0604020202020204" pitchFamily="34" charset="0"/>
              </a:rPr>
              <a:t>28 September 2014</a:t>
            </a:r>
            <a:endParaRPr lang="en-US" altLang="en-US" sz="1200" dirty="0" smtClean="0">
              <a:solidFill>
                <a:srgbClr val="91919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18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“powerful”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slide said, … </a:t>
            </a:r>
            <a:r>
              <a:rPr lang="en-US" i="1" dirty="0" smtClean="0"/>
              <a:t>following slides </a:t>
            </a:r>
            <a:r>
              <a:rPr lang="en-US" i="1" dirty="0"/>
              <a:t>show how to </a:t>
            </a:r>
            <a:r>
              <a:rPr lang="en-US" i="1" dirty="0" smtClean="0"/>
              <a:t>apply a powerful </a:t>
            </a:r>
            <a:r>
              <a:rPr lang="en-US" i="1" dirty="0"/>
              <a:t>bottom-up parsing </a:t>
            </a:r>
            <a:r>
              <a:rPr lang="en-US" i="1" dirty="0" smtClean="0"/>
              <a:t>technique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“Powerful” means the technique can be used with lots of grammars, i.e., it can be used to generate lots of different structures.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39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we were to structure the XML from scratch. We might follow these steps: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4864" y="2918567"/>
            <a:ext cx="841248" cy="64633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0096"/>
                </a:solidFill>
              </a:rPr>
              <a:t>&lt;Books&gt;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</a:t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96"/>
                </a:solidFill>
              </a:rPr>
              <a:t>&lt;/Books&gt;</a:t>
            </a:r>
            <a:endParaRPr lang="en-US" sz="1200" b="1" dirty="0"/>
          </a:p>
        </p:txBody>
      </p:sp>
      <p:sp>
        <p:nvSpPr>
          <p:cNvPr id="7" name="Rectangle 6"/>
          <p:cNvSpPr/>
          <p:nvPr/>
        </p:nvSpPr>
        <p:spPr>
          <a:xfrm>
            <a:off x="2368528" y="2912471"/>
            <a:ext cx="1024128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</a:t>
            </a:r>
            <a:r>
              <a:rPr lang="en-US" sz="1200" b="1" dirty="0">
                <a:solidFill>
                  <a:srgbClr val="000096"/>
                </a:solidFill>
              </a:rPr>
              <a:t>&lt;Book&gt;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    </a:t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</a:t>
            </a:r>
            <a:r>
              <a:rPr lang="en-US" sz="1200" b="1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4368016" y="2912471"/>
            <a:ext cx="2724912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b="1" dirty="0">
                <a:solidFill>
                  <a:srgbClr val="000096"/>
                </a:solidFill>
              </a:rPr>
              <a:t>&lt;Title&gt;</a:t>
            </a:r>
            <a:r>
              <a:rPr lang="en-US" sz="1200" b="1" dirty="0">
                <a:solidFill>
                  <a:srgbClr val="000000"/>
                </a:solidFill>
              </a:rPr>
              <a:t>Parsing Techniques</a:t>
            </a:r>
            <a:r>
              <a:rPr lang="en-US" sz="1200" b="1" dirty="0">
                <a:solidFill>
                  <a:srgbClr val="000096"/>
                </a:solidFill>
              </a:rPr>
              <a:t>&lt;/Title&gt;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7909792" y="2906375"/>
            <a:ext cx="2657856" cy="175432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    </a:t>
            </a:r>
            <a:r>
              <a:rPr lang="en-US" sz="1200" b="1" dirty="0">
                <a:solidFill>
                  <a:srgbClr val="000096"/>
                </a:solidFill>
              </a:rPr>
              <a:t>&lt;Authors&gt;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        </a:t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    </a:t>
            </a:r>
            <a:r>
              <a:rPr lang="en-US" sz="1200" b="1" dirty="0">
                <a:solidFill>
                  <a:srgbClr val="000096"/>
                </a:solidFill>
              </a:rPr>
              <a:t>&lt;/Authors&gt;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31" name="Right Arrow 30"/>
          <p:cNvSpPr/>
          <p:nvPr/>
        </p:nvSpPr>
        <p:spPr>
          <a:xfrm>
            <a:off x="1530328" y="3052489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3575536" y="3066020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184062" y="3103232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10744664" y="3103232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1378648" y="2918567"/>
            <a:ext cx="81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ontinued</a:t>
            </a:r>
          </a:p>
          <a:p>
            <a:r>
              <a:rPr lang="en-US" sz="1200" dirty="0"/>
              <a:t>o</a:t>
            </a:r>
            <a:r>
              <a:rPr lang="en-US" sz="1200" dirty="0" smtClean="0"/>
              <a:t>n next</a:t>
            </a:r>
          </a:p>
          <a:p>
            <a:r>
              <a:rPr lang="en-US" sz="1200" dirty="0" smtClean="0"/>
              <a:t>slide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00116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ollow </a:t>
            </a:r>
            <a:r>
              <a:rPr lang="en-US" dirty="0"/>
              <a:t>these steps (cont.):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2124" y="2250153"/>
            <a:ext cx="2657856" cy="175432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b="1" dirty="0">
                <a:solidFill>
                  <a:srgbClr val="000096"/>
                </a:solidFill>
              </a:rPr>
              <a:t>&lt;Author&gt;</a:t>
            </a:r>
            <a:r>
              <a:rPr lang="en-US" sz="1200" b="1" dirty="0">
                <a:solidFill>
                  <a:srgbClr val="000000"/>
                </a:solidFill>
              </a:rPr>
              <a:t>Dick Grune</a:t>
            </a:r>
            <a:r>
              <a:rPr lang="en-US" sz="1200" b="1" dirty="0">
                <a:solidFill>
                  <a:srgbClr val="000096"/>
                </a:solidFill>
              </a:rPr>
              <a:t>&lt;/Author&gt;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&lt;/Authors&gt;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3795942" y="2250153"/>
            <a:ext cx="2988916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Dick Grune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b="1" dirty="0">
                <a:solidFill>
                  <a:srgbClr val="000096"/>
                </a:solidFill>
              </a:rPr>
              <a:t>&lt;Author&gt;</a:t>
            </a:r>
            <a:r>
              <a:rPr lang="en-US" sz="1200" b="1" dirty="0">
                <a:solidFill>
                  <a:srgbClr val="000000"/>
                </a:solidFill>
              </a:rPr>
              <a:t> Ceriel J.H. Jacobs</a:t>
            </a:r>
            <a:r>
              <a:rPr lang="en-US" sz="1200" b="1" dirty="0">
                <a:solidFill>
                  <a:srgbClr val="000096"/>
                </a:solidFill>
              </a:rPr>
              <a:t>&lt;/Author&gt;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&lt;/Authors&gt;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7690820" y="2209694"/>
            <a:ext cx="2988916" cy="212365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Dick Grune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 Ceriel J.H. Jacobs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&lt;/Authors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b="1" dirty="0">
                <a:solidFill>
                  <a:srgbClr val="000096"/>
                </a:solidFill>
              </a:rPr>
              <a:t>&lt;Date&gt;</a:t>
            </a:r>
            <a:r>
              <a:rPr lang="en-US" sz="1200" b="1" dirty="0">
                <a:solidFill>
                  <a:srgbClr val="000000"/>
                </a:solidFill>
              </a:rPr>
              <a:t>2007</a:t>
            </a:r>
            <a:r>
              <a:rPr lang="en-US" sz="1200" b="1" dirty="0">
                <a:solidFill>
                  <a:srgbClr val="000096"/>
                </a:solidFill>
              </a:rPr>
              <a:t>&lt;/Date&gt;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1407746" y="2670038"/>
            <a:ext cx="81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ontinued</a:t>
            </a:r>
          </a:p>
          <a:p>
            <a:r>
              <a:rPr lang="en-US" sz="1200" dirty="0"/>
              <a:t>o</a:t>
            </a:r>
            <a:r>
              <a:rPr lang="en-US" sz="1200" dirty="0" smtClean="0"/>
              <a:t>n next</a:t>
            </a:r>
          </a:p>
          <a:p>
            <a:r>
              <a:rPr lang="en-US" sz="1200" dirty="0" smtClean="0"/>
              <a:t>slide</a:t>
            </a:r>
            <a:endParaRPr lang="en-US" sz="1200" dirty="0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3025969" y="2850316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6920847" y="2850316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10815725" y="2850316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1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ollow </a:t>
            </a:r>
            <a:r>
              <a:rPr lang="en-US" dirty="0"/>
              <a:t>these </a:t>
            </a:r>
            <a:r>
              <a:rPr lang="en-US" dirty="0" smtClean="0"/>
              <a:t>steps (cont.):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815" y="1806749"/>
            <a:ext cx="2988916" cy="23083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Dick Grune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 Ceriel J.H. Jacobs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&lt;/Authors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&lt;Date&gt;</a:t>
            </a:r>
            <a:r>
              <a:rPr lang="en-US" sz="1200" dirty="0">
                <a:solidFill>
                  <a:srgbClr val="000000"/>
                </a:solidFill>
              </a:rPr>
              <a:t>2007</a:t>
            </a:r>
            <a:r>
              <a:rPr lang="en-US" sz="1200" dirty="0">
                <a:solidFill>
                  <a:srgbClr val="000096"/>
                </a:solidFill>
              </a:rPr>
              <a:t>&lt;/Date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b="1" dirty="0">
                <a:solidFill>
                  <a:srgbClr val="000096"/>
                </a:solidFill>
              </a:rPr>
              <a:t>&lt;ISBN&gt;</a:t>
            </a:r>
            <a:r>
              <a:rPr lang="en-US" sz="1200" b="1" dirty="0">
                <a:solidFill>
                  <a:srgbClr val="000000"/>
                </a:solidFill>
              </a:rPr>
              <a:t>978-0-387-20248-8</a:t>
            </a:r>
            <a:r>
              <a:rPr lang="en-US" sz="1200" b="1" dirty="0">
                <a:solidFill>
                  <a:srgbClr val="000096"/>
                </a:solidFill>
              </a:rPr>
              <a:t>&lt;/ISBN&gt;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4454762" y="1818470"/>
            <a:ext cx="3268397" cy="249299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Dick Grune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 Ceriel J.H. Jacobs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&lt;/Authors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&lt;Date&gt;</a:t>
            </a:r>
            <a:r>
              <a:rPr lang="en-US" sz="1200" dirty="0">
                <a:solidFill>
                  <a:srgbClr val="000000"/>
                </a:solidFill>
              </a:rPr>
              <a:t>2007</a:t>
            </a:r>
            <a:r>
              <a:rPr lang="en-US" sz="1200" dirty="0">
                <a:solidFill>
                  <a:srgbClr val="000096"/>
                </a:solidFill>
              </a:rPr>
              <a:t>&lt;/Date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&lt;ISBN&gt;</a:t>
            </a:r>
            <a:r>
              <a:rPr lang="en-US" sz="1200" dirty="0">
                <a:solidFill>
                  <a:srgbClr val="000000"/>
                </a:solidFill>
              </a:rPr>
              <a:t>978-0-387-20248-8</a:t>
            </a:r>
            <a:r>
              <a:rPr lang="en-US" sz="1200" dirty="0">
                <a:solidFill>
                  <a:srgbClr val="000096"/>
                </a:solidFill>
              </a:rPr>
              <a:t>&lt;/ISBN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b="1" dirty="0">
                <a:solidFill>
                  <a:srgbClr val="000096"/>
                </a:solidFill>
              </a:rPr>
              <a:t>&lt;Publisher&gt;</a:t>
            </a:r>
            <a:r>
              <a:rPr lang="en-US" sz="1200" b="1" dirty="0">
                <a:solidFill>
                  <a:srgbClr val="000000"/>
                </a:solidFill>
              </a:rPr>
              <a:t>Dover Publications</a:t>
            </a:r>
            <a:r>
              <a:rPr lang="en-US" sz="1200" b="1" dirty="0">
                <a:solidFill>
                  <a:srgbClr val="000096"/>
                </a:solidFill>
              </a:rPr>
              <a:t>&lt;/Publisher&gt;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8743066" y="1816128"/>
            <a:ext cx="3268397" cy="30469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Dick Grune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r>
              <a:rPr lang="en-US" sz="1200" dirty="0">
                <a:solidFill>
                  <a:srgbClr val="000096"/>
                </a:solidFill>
              </a:rPr>
              <a:t>&lt;Author&gt;</a:t>
            </a:r>
            <a:r>
              <a:rPr lang="en-US" sz="1200" dirty="0">
                <a:solidFill>
                  <a:srgbClr val="000000"/>
                </a:solidFill>
              </a:rPr>
              <a:t> Ceriel J.H. Jacobs</a:t>
            </a:r>
            <a:r>
              <a:rPr lang="en-US" sz="1200" dirty="0">
                <a:solidFill>
                  <a:srgbClr val="000096"/>
                </a:solidFill>
              </a:rPr>
              <a:t>&lt;/Author&gt;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&lt;/Authors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&lt;Date&gt;</a:t>
            </a:r>
            <a:r>
              <a:rPr lang="en-US" sz="1200" dirty="0">
                <a:solidFill>
                  <a:srgbClr val="000000"/>
                </a:solidFill>
              </a:rPr>
              <a:t>2007</a:t>
            </a:r>
            <a:r>
              <a:rPr lang="en-US" sz="1200" dirty="0">
                <a:solidFill>
                  <a:srgbClr val="000096"/>
                </a:solidFill>
              </a:rPr>
              <a:t>&lt;/Date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&lt;ISBN&gt;</a:t>
            </a:r>
            <a:r>
              <a:rPr lang="en-US" sz="1200" dirty="0">
                <a:solidFill>
                  <a:srgbClr val="000000"/>
                </a:solidFill>
              </a:rPr>
              <a:t>978-0-387-20248-8</a:t>
            </a:r>
            <a:r>
              <a:rPr lang="en-US" sz="1200" dirty="0">
                <a:solidFill>
                  <a:srgbClr val="000096"/>
                </a:solidFill>
              </a:rPr>
              <a:t>&lt;/ISBN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&lt;Publisher&gt;</a:t>
            </a:r>
            <a:r>
              <a:rPr lang="en-US" sz="1200" dirty="0">
                <a:solidFill>
                  <a:srgbClr val="000000"/>
                </a:solidFill>
              </a:rPr>
              <a:t>Dover Publications</a:t>
            </a:r>
            <a:r>
              <a:rPr lang="en-US" sz="1200" dirty="0">
                <a:solidFill>
                  <a:srgbClr val="000096"/>
                </a:solidFill>
              </a:rPr>
              <a:t>&lt;/Publisher&gt;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</a:t>
            </a:r>
            <a:r>
              <a:rPr lang="en-US" sz="1200" b="1" dirty="0">
                <a:solidFill>
                  <a:srgbClr val="000096"/>
                </a:solidFill>
              </a:rPr>
              <a:t>&lt;Book&gt;</a:t>
            </a: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    </a:t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1200" b="1" dirty="0">
                <a:solidFill>
                  <a:srgbClr val="000000"/>
                </a:solidFill>
              </a:rPr>
              <a:t>    </a:t>
            </a:r>
            <a:r>
              <a:rPr lang="en-US" sz="1200" b="1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9385494" y="5430129"/>
            <a:ext cx="2625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so forth, filling in the second Book then the third Book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3627817" y="2308777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7959489" y="2308776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10229088" y="4986528"/>
            <a:ext cx="243840" cy="4436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71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step: add the last Book’s Publisher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87194" y="1690688"/>
            <a:ext cx="4169664" cy="470898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96"/>
                </a:solidFill>
              </a:rPr>
              <a:t>&lt;Books&gt;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Parsing Techniques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Dick Grune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 Ceriel J.H. Jacobs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2007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978-0-387-20248-8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Springer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Graph Theory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Richard J. Trudeau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1993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0-486-67870-9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Dover Publications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Formal Languages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 err="1">
                <a:solidFill>
                  <a:srgbClr val="000000"/>
                </a:solidFill>
              </a:rPr>
              <a:t>Gyorgy</a:t>
            </a:r>
            <a:r>
              <a:rPr lang="en-US" sz="1000" dirty="0">
                <a:solidFill>
                  <a:srgbClr val="000000"/>
                </a:solidFill>
              </a:rPr>
              <a:t> E. </a:t>
            </a:r>
            <a:r>
              <a:rPr lang="en-US" sz="1000" dirty="0" err="1">
                <a:solidFill>
                  <a:srgbClr val="000000"/>
                </a:solidFill>
              </a:rPr>
              <a:t>Revesz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2012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0-486-66697-2</a:t>
            </a:r>
            <a:r>
              <a:rPr lang="en-US" sz="1000" dirty="0">
                <a:solidFill>
                  <a:srgbClr val="000096"/>
                </a:solidFill>
              </a:rPr>
              <a:t>&lt;/ISBN</a:t>
            </a:r>
            <a:r>
              <a:rPr lang="en-US" sz="1000" dirty="0" smtClean="0">
                <a:solidFill>
                  <a:srgbClr val="000096"/>
                </a:solidFill>
              </a:rPr>
              <a:t>&gt;</a:t>
            </a:r>
          </a:p>
          <a:p>
            <a:endParaRPr lang="en-US" sz="1000" dirty="0" smtClean="0">
              <a:solidFill>
                <a:srgbClr val="000096"/>
              </a:solidFill>
            </a:endParaRPr>
          </a:p>
          <a:p>
            <a:r>
              <a:rPr lang="en-US" sz="1000" dirty="0" smtClean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96"/>
                </a:solidFill>
              </a:rPr>
              <a:t>&lt;/Books&gt;</a:t>
            </a:r>
            <a:endParaRPr lang="en-US" sz="1000" dirty="0"/>
          </a:p>
        </p:txBody>
      </p:sp>
      <p:sp>
        <p:nvSpPr>
          <p:cNvPr id="5" name="Rectangle 4"/>
          <p:cNvSpPr/>
          <p:nvPr/>
        </p:nvSpPr>
        <p:spPr>
          <a:xfrm>
            <a:off x="6675120" y="1663163"/>
            <a:ext cx="4169664" cy="470898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96"/>
                </a:solidFill>
              </a:rPr>
              <a:t>&lt;Books&gt;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Parsing Techniques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Dick Grune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 Ceriel J.H. Jacobs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2007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978-0-387-20248-8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Springer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Graph Theory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Richard J. Trudeau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1993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0-486-67870-9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Dover Publications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Formal Languages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 err="1">
                <a:solidFill>
                  <a:srgbClr val="000000"/>
                </a:solidFill>
              </a:rPr>
              <a:t>Gyorgy</a:t>
            </a:r>
            <a:r>
              <a:rPr lang="en-US" sz="1000" dirty="0">
                <a:solidFill>
                  <a:srgbClr val="000000"/>
                </a:solidFill>
              </a:rPr>
              <a:t> E. </a:t>
            </a:r>
            <a:r>
              <a:rPr lang="en-US" sz="1000" dirty="0" err="1">
                <a:solidFill>
                  <a:srgbClr val="000000"/>
                </a:solidFill>
              </a:rPr>
              <a:t>Revesz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2012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0-486-66697-2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        </a:t>
            </a:r>
            <a:r>
              <a:rPr lang="en-US" sz="1000" b="1" dirty="0">
                <a:solidFill>
                  <a:srgbClr val="000096"/>
                </a:solidFill>
              </a:rPr>
              <a:t>&lt;Publisher&gt;</a:t>
            </a:r>
            <a:r>
              <a:rPr lang="en-US" sz="1000" b="1" dirty="0">
                <a:solidFill>
                  <a:srgbClr val="000000"/>
                </a:solidFill>
              </a:rPr>
              <a:t>Dover Publications</a:t>
            </a:r>
            <a:r>
              <a:rPr lang="en-US" sz="1000" b="1" dirty="0">
                <a:solidFill>
                  <a:srgbClr val="000096"/>
                </a:solidFill>
              </a:rPr>
              <a:t>&lt;/Publisher&gt;</a:t>
            </a:r>
            <a:r>
              <a:rPr lang="en-US" sz="1000" b="1" dirty="0">
                <a:solidFill>
                  <a:srgbClr val="000000"/>
                </a:solidFill>
              </a:rPr>
              <a:t/>
            </a:r>
            <a:br>
              <a:rPr lang="en-US" sz="1000" b="1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96"/>
                </a:solidFill>
              </a:rPr>
              <a:t>&lt;/Books&gt;</a:t>
            </a:r>
            <a:endParaRPr lang="en-US" sz="1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9158068" y="5359791"/>
            <a:ext cx="801858" cy="407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016196" y="5134709"/>
            <a:ext cx="185538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ast step adds this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5779008" y="3615917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6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view of the steps (a tree view)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28704" y="2437061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173456" y="2443157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203207" y="3037225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18" name="Straight Connector 17"/>
          <p:cNvCxnSpPr>
            <a:stCxn id="13" idx="2"/>
            <a:endCxn id="16" idx="0"/>
          </p:cNvCxnSpPr>
          <p:nvPr/>
        </p:nvCxnSpPr>
        <p:spPr>
          <a:xfrm>
            <a:off x="2454238" y="2720156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69440" y="2437061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599191" y="3031129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22" name="Straight Connector 21"/>
          <p:cNvCxnSpPr>
            <a:stCxn id="20" idx="2"/>
            <a:endCxn id="21" idx="0"/>
          </p:cNvCxnSpPr>
          <p:nvPr/>
        </p:nvCxnSpPr>
        <p:spPr>
          <a:xfrm>
            <a:off x="3850222" y="2714060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602107" y="3596425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cxnSp>
        <p:nvCxnSpPr>
          <p:cNvPr id="25" name="Straight Connector 24"/>
          <p:cNvCxnSpPr>
            <a:stCxn id="21" idx="2"/>
            <a:endCxn id="23" idx="0"/>
          </p:cNvCxnSpPr>
          <p:nvPr/>
        </p:nvCxnSpPr>
        <p:spPr>
          <a:xfrm flipH="1">
            <a:off x="3831497" y="3308128"/>
            <a:ext cx="0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953232" y="2443157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982983" y="3037225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29" name="Straight Connector 28"/>
          <p:cNvCxnSpPr>
            <a:stCxn id="27" idx="2"/>
            <a:endCxn id="28" idx="0"/>
          </p:cNvCxnSpPr>
          <p:nvPr/>
        </p:nvCxnSpPr>
        <p:spPr>
          <a:xfrm>
            <a:off x="5234014" y="2720156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54251" y="3602521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cxnSp>
        <p:nvCxnSpPr>
          <p:cNvPr id="31" name="Straight Connector 30"/>
          <p:cNvCxnSpPr>
            <a:stCxn id="28" idx="2"/>
            <a:endCxn id="30" idx="0"/>
          </p:cNvCxnSpPr>
          <p:nvPr/>
        </p:nvCxnSpPr>
        <p:spPr>
          <a:xfrm flipH="1">
            <a:off x="4983641" y="3314224"/>
            <a:ext cx="25037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296795" y="3596425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cxnSp>
        <p:nvCxnSpPr>
          <p:cNvPr id="34" name="Straight Connector 33"/>
          <p:cNvCxnSpPr>
            <a:stCxn id="28" idx="2"/>
            <a:endCxn id="32" idx="0"/>
          </p:cNvCxnSpPr>
          <p:nvPr/>
        </p:nvCxnSpPr>
        <p:spPr>
          <a:xfrm>
            <a:off x="5234014" y="3314224"/>
            <a:ext cx="40226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80864" y="2437061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610615" y="3031129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38" name="Straight Connector 37"/>
          <p:cNvCxnSpPr>
            <a:stCxn id="36" idx="2"/>
            <a:endCxn id="37" idx="0"/>
          </p:cNvCxnSpPr>
          <p:nvPr/>
        </p:nvCxnSpPr>
        <p:spPr>
          <a:xfrm>
            <a:off x="6861646" y="2714060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381883" y="3596425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cxnSp>
        <p:nvCxnSpPr>
          <p:cNvPr id="40" name="Straight Connector 39"/>
          <p:cNvCxnSpPr>
            <a:stCxn id="37" idx="2"/>
            <a:endCxn id="39" idx="0"/>
          </p:cNvCxnSpPr>
          <p:nvPr/>
        </p:nvCxnSpPr>
        <p:spPr>
          <a:xfrm flipH="1">
            <a:off x="6611273" y="3308128"/>
            <a:ext cx="25037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924427" y="3590329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cxnSp>
        <p:nvCxnSpPr>
          <p:cNvPr id="42" name="Straight Connector 41"/>
          <p:cNvCxnSpPr>
            <a:stCxn id="37" idx="2"/>
            <a:endCxn id="41" idx="0"/>
          </p:cNvCxnSpPr>
          <p:nvPr/>
        </p:nvCxnSpPr>
        <p:spPr>
          <a:xfrm>
            <a:off x="6861646" y="3308128"/>
            <a:ext cx="40226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63911" y="3867328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954612" y="4184397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8586448" y="2443157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8616199" y="3037225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48" name="Straight Connector 47"/>
          <p:cNvCxnSpPr>
            <a:stCxn id="46" idx="2"/>
            <a:endCxn id="47" idx="0"/>
          </p:cNvCxnSpPr>
          <p:nvPr/>
        </p:nvCxnSpPr>
        <p:spPr>
          <a:xfrm>
            <a:off x="8867230" y="2720156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314315" y="3602521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8856859" y="3596425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8618820" y="4190493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73" name="Straight Connector 72"/>
          <p:cNvCxnSpPr>
            <a:stCxn id="47" idx="2"/>
            <a:endCxn id="49" idx="0"/>
          </p:cNvCxnSpPr>
          <p:nvPr/>
        </p:nvCxnSpPr>
        <p:spPr>
          <a:xfrm flipH="1">
            <a:off x="8543705" y="3314224"/>
            <a:ext cx="323525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7" idx="2"/>
            <a:endCxn id="51" idx="0"/>
          </p:cNvCxnSpPr>
          <p:nvPr/>
        </p:nvCxnSpPr>
        <p:spPr>
          <a:xfrm>
            <a:off x="8867230" y="3314224"/>
            <a:ext cx="329113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ight Arrow 77"/>
          <p:cNvSpPr/>
          <p:nvPr/>
        </p:nvSpPr>
        <p:spPr>
          <a:xfrm>
            <a:off x="1438656" y="2437061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Arrow 78"/>
          <p:cNvSpPr/>
          <p:nvPr/>
        </p:nvSpPr>
        <p:spPr>
          <a:xfrm>
            <a:off x="2834639" y="2468434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Arrow 79"/>
          <p:cNvSpPr/>
          <p:nvPr/>
        </p:nvSpPr>
        <p:spPr>
          <a:xfrm>
            <a:off x="4220438" y="2426178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Arrow 80"/>
          <p:cNvSpPr/>
          <p:nvPr/>
        </p:nvSpPr>
        <p:spPr>
          <a:xfrm>
            <a:off x="5730210" y="2437061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>
            <a:off x="7505139" y="2444535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Arrow 82"/>
          <p:cNvSpPr/>
          <p:nvPr/>
        </p:nvSpPr>
        <p:spPr>
          <a:xfrm>
            <a:off x="9444412" y="2463716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10190623" y="2377410"/>
            <a:ext cx="81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ontinued</a:t>
            </a:r>
          </a:p>
          <a:p>
            <a:r>
              <a:rPr lang="en-US" sz="1200" dirty="0"/>
              <a:t>o</a:t>
            </a:r>
            <a:r>
              <a:rPr lang="en-US" sz="1200" dirty="0" smtClean="0"/>
              <a:t>n next</a:t>
            </a:r>
          </a:p>
          <a:p>
            <a:r>
              <a:rPr lang="en-US" sz="1200" dirty="0" smtClean="0"/>
              <a:t>slide</a:t>
            </a:r>
            <a:endParaRPr lang="en-US" sz="1200" dirty="0"/>
          </a:p>
        </p:txBody>
      </p:sp>
      <p:sp>
        <p:nvSpPr>
          <p:cNvPr id="8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9197940" y="4184397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88" name="Straight Connector 87"/>
          <p:cNvCxnSpPr>
            <a:stCxn id="51" idx="2"/>
            <a:endCxn id="54" idx="0"/>
          </p:cNvCxnSpPr>
          <p:nvPr/>
        </p:nvCxnSpPr>
        <p:spPr>
          <a:xfrm flipH="1">
            <a:off x="8929162" y="3873424"/>
            <a:ext cx="267181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51" idx="2"/>
            <a:endCxn id="86" idx="0"/>
          </p:cNvCxnSpPr>
          <p:nvPr/>
        </p:nvCxnSpPr>
        <p:spPr>
          <a:xfrm>
            <a:off x="9196343" y="3873424"/>
            <a:ext cx="311939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117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view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74" name="Right Arrow 73"/>
          <p:cNvSpPr/>
          <p:nvPr/>
        </p:nvSpPr>
        <p:spPr>
          <a:xfrm>
            <a:off x="2400267" y="2432721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Arrow 74"/>
          <p:cNvSpPr/>
          <p:nvPr/>
        </p:nvSpPr>
        <p:spPr>
          <a:xfrm>
            <a:off x="6321249" y="2432721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036015" y="2424869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065766" y="3018937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80" name="Straight Connector 79"/>
          <p:cNvCxnSpPr>
            <a:stCxn id="78" idx="2"/>
            <a:endCxn id="79" idx="0"/>
          </p:cNvCxnSpPr>
          <p:nvPr/>
        </p:nvCxnSpPr>
        <p:spPr>
          <a:xfrm>
            <a:off x="1316797" y="2701868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446890" y="3584233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989434" y="3578137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751395" y="4172205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84" name="Straight Connector 83"/>
          <p:cNvCxnSpPr>
            <a:stCxn id="79" idx="2"/>
            <a:endCxn id="81" idx="0"/>
          </p:cNvCxnSpPr>
          <p:nvPr/>
        </p:nvCxnSpPr>
        <p:spPr>
          <a:xfrm flipH="1">
            <a:off x="676280" y="3295936"/>
            <a:ext cx="640517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9" idx="2"/>
            <a:endCxn id="82" idx="0"/>
          </p:cNvCxnSpPr>
          <p:nvPr/>
        </p:nvCxnSpPr>
        <p:spPr>
          <a:xfrm>
            <a:off x="1316797" y="3295936"/>
            <a:ext cx="12121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1330515" y="4166109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87" name="Straight Connector 86"/>
          <p:cNvCxnSpPr>
            <a:stCxn id="82" idx="2"/>
            <a:endCxn id="83" idx="0"/>
          </p:cNvCxnSpPr>
          <p:nvPr/>
        </p:nvCxnSpPr>
        <p:spPr>
          <a:xfrm flipH="1">
            <a:off x="1061737" y="3855136"/>
            <a:ext cx="267181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2" idx="2"/>
            <a:endCxn id="86" idx="0"/>
          </p:cNvCxnSpPr>
          <p:nvPr/>
        </p:nvCxnSpPr>
        <p:spPr>
          <a:xfrm>
            <a:off x="1328918" y="3855136"/>
            <a:ext cx="311939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1725959" y="3578137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cxnSp>
        <p:nvCxnSpPr>
          <p:cNvPr id="91" name="Straight Connector 90"/>
          <p:cNvCxnSpPr>
            <a:stCxn id="79" idx="2"/>
            <a:endCxn id="89" idx="0"/>
          </p:cNvCxnSpPr>
          <p:nvPr/>
        </p:nvCxnSpPr>
        <p:spPr>
          <a:xfrm>
            <a:off x="1316797" y="3295936"/>
            <a:ext cx="648234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177359" y="2412677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4207110" y="3006745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94" name="Straight Connector 93"/>
          <p:cNvCxnSpPr>
            <a:stCxn id="92" idx="2"/>
            <a:endCxn id="93" idx="0"/>
          </p:cNvCxnSpPr>
          <p:nvPr/>
        </p:nvCxnSpPr>
        <p:spPr>
          <a:xfrm>
            <a:off x="4458141" y="2689676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3198090" y="3572041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3740634" y="3565945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3502595" y="4160013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98" name="Straight Connector 97"/>
          <p:cNvCxnSpPr>
            <a:stCxn id="93" idx="2"/>
            <a:endCxn id="95" idx="0"/>
          </p:cNvCxnSpPr>
          <p:nvPr/>
        </p:nvCxnSpPr>
        <p:spPr>
          <a:xfrm flipH="1">
            <a:off x="3427480" y="3283744"/>
            <a:ext cx="1030661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3" idx="2"/>
            <a:endCxn id="96" idx="0"/>
          </p:cNvCxnSpPr>
          <p:nvPr/>
        </p:nvCxnSpPr>
        <p:spPr>
          <a:xfrm flipH="1">
            <a:off x="4080118" y="3283744"/>
            <a:ext cx="378023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4081715" y="4153917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101" name="Straight Connector 100"/>
          <p:cNvCxnSpPr>
            <a:stCxn id="96" idx="2"/>
            <a:endCxn id="97" idx="0"/>
          </p:cNvCxnSpPr>
          <p:nvPr/>
        </p:nvCxnSpPr>
        <p:spPr>
          <a:xfrm flipH="1">
            <a:off x="3812937" y="3842944"/>
            <a:ext cx="267181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6" idx="2"/>
            <a:endCxn id="100" idx="0"/>
          </p:cNvCxnSpPr>
          <p:nvPr/>
        </p:nvCxnSpPr>
        <p:spPr>
          <a:xfrm>
            <a:off x="4080118" y="3842944"/>
            <a:ext cx="311939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477159" y="3565945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cxnSp>
        <p:nvCxnSpPr>
          <p:cNvPr id="104" name="Straight Connector 103"/>
          <p:cNvCxnSpPr>
            <a:stCxn id="93" idx="2"/>
            <a:endCxn id="103" idx="0"/>
          </p:cNvCxnSpPr>
          <p:nvPr/>
        </p:nvCxnSpPr>
        <p:spPr>
          <a:xfrm>
            <a:off x="4458141" y="3283744"/>
            <a:ext cx="258090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5056279" y="3559849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cxnSp>
        <p:nvCxnSpPr>
          <p:cNvPr id="107" name="Straight Connector 106"/>
          <p:cNvCxnSpPr>
            <a:stCxn id="93" idx="2"/>
            <a:endCxn id="105" idx="0"/>
          </p:cNvCxnSpPr>
          <p:nvPr/>
        </p:nvCxnSpPr>
        <p:spPr>
          <a:xfrm>
            <a:off x="4458141" y="3283744"/>
            <a:ext cx="836344" cy="276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7974886" y="2406581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8004637" y="3000649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110" name="Straight Connector 109"/>
          <p:cNvCxnSpPr>
            <a:stCxn id="108" idx="2"/>
            <a:endCxn id="109" idx="0"/>
          </p:cNvCxnSpPr>
          <p:nvPr/>
        </p:nvCxnSpPr>
        <p:spPr>
          <a:xfrm>
            <a:off x="8255668" y="2683580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6739585" y="3565945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7282129" y="3559849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7044090" y="4153917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114" name="Straight Connector 113"/>
          <p:cNvCxnSpPr>
            <a:stCxn id="109" idx="2"/>
            <a:endCxn id="111" idx="0"/>
          </p:cNvCxnSpPr>
          <p:nvPr/>
        </p:nvCxnSpPr>
        <p:spPr>
          <a:xfrm flipH="1">
            <a:off x="6968975" y="3277648"/>
            <a:ext cx="128669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9" idx="2"/>
            <a:endCxn id="112" idx="0"/>
          </p:cNvCxnSpPr>
          <p:nvPr/>
        </p:nvCxnSpPr>
        <p:spPr>
          <a:xfrm flipH="1">
            <a:off x="7621613" y="3277648"/>
            <a:ext cx="63405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7623210" y="4147821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117" name="Straight Connector 116"/>
          <p:cNvCxnSpPr>
            <a:stCxn id="112" idx="2"/>
            <a:endCxn id="113" idx="0"/>
          </p:cNvCxnSpPr>
          <p:nvPr/>
        </p:nvCxnSpPr>
        <p:spPr>
          <a:xfrm flipH="1">
            <a:off x="7354432" y="3836848"/>
            <a:ext cx="267181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2" idx="2"/>
            <a:endCxn id="116" idx="0"/>
          </p:cNvCxnSpPr>
          <p:nvPr/>
        </p:nvCxnSpPr>
        <p:spPr>
          <a:xfrm>
            <a:off x="7621613" y="3836848"/>
            <a:ext cx="311939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8018654" y="3559849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cxnSp>
        <p:nvCxnSpPr>
          <p:cNvPr id="120" name="Straight Connector 119"/>
          <p:cNvCxnSpPr>
            <a:stCxn id="109" idx="2"/>
            <a:endCxn id="119" idx="0"/>
          </p:cNvCxnSpPr>
          <p:nvPr/>
        </p:nvCxnSpPr>
        <p:spPr>
          <a:xfrm>
            <a:off x="8255668" y="3277648"/>
            <a:ext cx="2058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8597774" y="3553753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cxnSp>
        <p:nvCxnSpPr>
          <p:cNvPr id="122" name="Straight Connector 121"/>
          <p:cNvCxnSpPr>
            <a:stCxn id="109" idx="2"/>
            <a:endCxn id="121" idx="0"/>
          </p:cNvCxnSpPr>
          <p:nvPr/>
        </p:nvCxnSpPr>
        <p:spPr>
          <a:xfrm>
            <a:off x="8255668" y="3277648"/>
            <a:ext cx="580312" cy="276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9140318" y="3547657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125" name="Straight Connector 124"/>
          <p:cNvCxnSpPr>
            <a:stCxn id="109" idx="2"/>
            <a:endCxn id="123" idx="0"/>
          </p:cNvCxnSpPr>
          <p:nvPr/>
        </p:nvCxnSpPr>
        <p:spPr>
          <a:xfrm>
            <a:off x="8255668" y="3277648"/>
            <a:ext cx="1267929" cy="27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ight Arrow 125"/>
          <p:cNvSpPr/>
          <p:nvPr/>
        </p:nvSpPr>
        <p:spPr>
          <a:xfrm>
            <a:off x="9864265" y="2477711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10653919" y="2305151"/>
            <a:ext cx="81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ontinued</a:t>
            </a:r>
          </a:p>
          <a:p>
            <a:r>
              <a:rPr lang="en-US" sz="1200" dirty="0"/>
              <a:t>o</a:t>
            </a:r>
            <a:r>
              <a:rPr lang="en-US" sz="1200" dirty="0" smtClean="0"/>
              <a:t>n next</a:t>
            </a:r>
          </a:p>
          <a:p>
            <a:r>
              <a:rPr lang="en-US" sz="1200" dirty="0" smtClean="0"/>
              <a:t>slide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70115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view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3998744" y="2388293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358191" y="2982361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56" name="Straight Connector 55"/>
          <p:cNvCxnSpPr>
            <a:stCxn id="54" idx="2"/>
            <a:endCxn id="55" idx="0"/>
          </p:cNvCxnSpPr>
          <p:nvPr/>
        </p:nvCxnSpPr>
        <p:spPr>
          <a:xfrm flipH="1">
            <a:off x="2609222" y="2665292"/>
            <a:ext cx="1670304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1276019" y="3547657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818563" y="3541561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556179" y="3547657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123107" y="3553753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3690035" y="3559849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64" name="Straight Connector 63"/>
          <p:cNvCxnSpPr>
            <a:stCxn id="55" idx="2"/>
            <a:endCxn id="57" idx="0"/>
          </p:cNvCxnSpPr>
          <p:nvPr/>
        </p:nvCxnSpPr>
        <p:spPr>
          <a:xfrm flipH="1">
            <a:off x="1505409" y="3259360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5" idx="2"/>
            <a:endCxn id="58" idx="0"/>
          </p:cNvCxnSpPr>
          <p:nvPr/>
        </p:nvCxnSpPr>
        <p:spPr>
          <a:xfrm flipH="1">
            <a:off x="2158047" y="3259360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5" idx="2"/>
            <a:endCxn id="61" idx="0"/>
          </p:cNvCxnSpPr>
          <p:nvPr/>
        </p:nvCxnSpPr>
        <p:spPr>
          <a:xfrm>
            <a:off x="2609222" y="3259360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5" idx="2"/>
            <a:endCxn id="62" idx="0"/>
          </p:cNvCxnSpPr>
          <p:nvPr/>
        </p:nvCxnSpPr>
        <p:spPr>
          <a:xfrm>
            <a:off x="2609222" y="3259360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5" idx="2"/>
            <a:endCxn id="63" idx="0"/>
          </p:cNvCxnSpPr>
          <p:nvPr/>
        </p:nvCxnSpPr>
        <p:spPr>
          <a:xfrm>
            <a:off x="2609222" y="3259360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5168447" y="2976265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71" name="Straight Connector 70"/>
          <p:cNvCxnSpPr>
            <a:stCxn id="54" idx="2"/>
            <a:endCxn id="69" idx="0"/>
          </p:cNvCxnSpPr>
          <p:nvPr/>
        </p:nvCxnSpPr>
        <p:spPr>
          <a:xfrm>
            <a:off x="4279526" y="2665292"/>
            <a:ext cx="1139952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525121" y="2768922"/>
            <a:ext cx="2625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so forth, filling in the second Book then the third Book</a:t>
            </a:r>
            <a:endParaRPr lang="en-US" dirty="0"/>
          </a:p>
        </p:txBody>
      </p:sp>
      <p:sp>
        <p:nvSpPr>
          <p:cNvPr id="7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6278880" y="3011351"/>
            <a:ext cx="1170432" cy="390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562475" y="4135534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141595" y="4129438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90" name="Straight Connector 89"/>
          <p:cNvCxnSpPr>
            <a:endCxn id="70" idx="0"/>
          </p:cNvCxnSpPr>
          <p:nvPr/>
        </p:nvCxnSpPr>
        <p:spPr>
          <a:xfrm flipH="1">
            <a:off x="1872817" y="3818465"/>
            <a:ext cx="267181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endCxn id="72" idx="0"/>
          </p:cNvCxnSpPr>
          <p:nvPr/>
        </p:nvCxnSpPr>
        <p:spPr>
          <a:xfrm>
            <a:off x="2139998" y="3818465"/>
            <a:ext cx="311939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138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step: add the last Book’s Publisher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5669048" y="1690688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55727" y="2284756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5" name="Straight Connector 4"/>
          <p:cNvCxnSpPr>
            <a:stCxn id="3" idx="2"/>
            <a:endCxn id="4" idx="0"/>
          </p:cNvCxnSpPr>
          <p:nvPr/>
        </p:nvCxnSpPr>
        <p:spPr>
          <a:xfrm flipH="1">
            <a:off x="2706758" y="1967687"/>
            <a:ext cx="3243072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373555" y="2850052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16099" y="2843956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653715" y="2850052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20643" y="2856148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87571" y="2862244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13" name="Straight Connector 12"/>
          <p:cNvCxnSpPr>
            <a:stCxn id="4" idx="2"/>
            <a:endCxn id="6" idx="0"/>
          </p:cNvCxnSpPr>
          <p:nvPr/>
        </p:nvCxnSpPr>
        <p:spPr>
          <a:xfrm flipH="1">
            <a:off x="1602945" y="2561755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2"/>
            <a:endCxn id="7" idx="0"/>
          </p:cNvCxnSpPr>
          <p:nvPr/>
        </p:nvCxnSpPr>
        <p:spPr>
          <a:xfrm flipH="1">
            <a:off x="2255583" y="2561755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2"/>
            <a:endCxn id="10" idx="0"/>
          </p:cNvCxnSpPr>
          <p:nvPr/>
        </p:nvCxnSpPr>
        <p:spPr>
          <a:xfrm>
            <a:off x="2706758" y="2561755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2"/>
            <a:endCxn id="11" idx="0"/>
          </p:cNvCxnSpPr>
          <p:nvPr/>
        </p:nvCxnSpPr>
        <p:spPr>
          <a:xfrm>
            <a:off x="2706758" y="2561755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12" idx="0"/>
          </p:cNvCxnSpPr>
          <p:nvPr/>
        </p:nvCxnSpPr>
        <p:spPr>
          <a:xfrm>
            <a:off x="2706758" y="2561755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752386" y="2284756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670214" y="2850052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212758" y="2843956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85215" y="3435075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950374" y="2850052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517302" y="2856148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084230" y="2862244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28" name="Straight Connector 27"/>
          <p:cNvCxnSpPr>
            <a:stCxn id="20" idx="2"/>
            <a:endCxn id="21" idx="0"/>
          </p:cNvCxnSpPr>
          <p:nvPr/>
        </p:nvCxnSpPr>
        <p:spPr>
          <a:xfrm flipH="1">
            <a:off x="4899604" y="2561755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2"/>
            <a:endCxn id="22" idx="0"/>
          </p:cNvCxnSpPr>
          <p:nvPr/>
        </p:nvCxnSpPr>
        <p:spPr>
          <a:xfrm flipH="1">
            <a:off x="5552242" y="2561755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0" idx="2"/>
            <a:endCxn id="25" idx="0"/>
          </p:cNvCxnSpPr>
          <p:nvPr/>
        </p:nvCxnSpPr>
        <p:spPr>
          <a:xfrm>
            <a:off x="6003417" y="2561755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0" idx="2"/>
            <a:endCxn id="26" idx="0"/>
          </p:cNvCxnSpPr>
          <p:nvPr/>
        </p:nvCxnSpPr>
        <p:spPr>
          <a:xfrm>
            <a:off x="6003417" y="2561755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0" idx="2"/>
            <a:endCxn id="27" idx="0"/>
          </p:cNvCxnSpPr>
          <p:nvPr/>
        </p:nvCxnSpPr>
        <p:spPr>
          <a:xfrm>
            <a:off x="6003417" y="2561755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9099090" y="2278660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016918" y="2843956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559462" y="2837860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8898946" y="3114859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589647" y="3431928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9297078" y="2843956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9864006" y="2850052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cxnSp>
        <p:nvCxnSpPr>
          <p:cNvPr id="41" name="Straight Connector 40"/>
          <p:cNvCxnSpPr>
            <a:stCxn id="33" idx="2"/>
            <a:endCxn id="34" idx="0"/>
          </p:cNvCxnSpPr>
          <p:nvPr/>
        </p:nvCxnSpPr>
        <p:spPr>
          <a:xfrm flipH="1">
            <a:off x="8246308" y="2555659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3" idx="2"/>
            <a:endCxn id="35" idx="0"/>
          </p:cNvCxnSpPr>
          <p:nvPr/>
        </p:nvCxnSpPr>
        <p:spPr>
          <a:xfrm flipH="1">
            <a:off x="8898946" y="2555659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3" idx="2"/>
            <a:endCxn id="38" idx="0"/>
          </p:cNvCxnSpPr>
          <p:nvPr/>
        </p:nvCxnSpPr>
        <p:spPr>
          <a:xfrm>
            <a:off x="9350121" y="2555659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" idx="2"/>
            <a:endCxn id="39" idx="0"/>
          </p:cNvCxnSpPr>
          <p:nvPr/>
        </p:nvCxnSpPr>
        <p:spPr>
          <a:xfrm>
            <a:off x="9350121" y="2555659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" idx="2"/>
            <a:endCxn id="20" idx="0"/>
          </p:cNvCxnSpPr>
          <p:nvPr/>
        </p:nvCxnSpPr>
        <p:spPr>
          <a:xfrm>
            <a:off x="5949830" y="1967687"/>
            <a:ext cx="53587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" idx="2"/>
            <a:endCxn id="33" idx="0"/>
          </p:cNvCxnSpPr>
          <p:nvPr/>
        </p:nvCxnSpPr>
        <p:spPr>
          <a:xfrm>
            <a:off x="5949830" y="1967687"/>
            <a:ext cx="3400291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662952" y="4586288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2449631" y="5180356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52" name="Straight Connector 51"/>
          <p:cNvCxnSpPr>
            <a:stCxn id="50" idx="2"/>
            <a:endCxn id="51" idx="0"/>
          </p:cNvCxnSpPr>
          <p:nvPr/>
        </p:nvCxnSpPr>
        <p:spPr>
          <a:xfrm flipH="1">
            <a:off x="2700662" y="4863287"/>
            <a:ext cx="3243072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367459" y="5745652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910003" y="5739556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647619" y="5745652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14547" y="5751748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3781475" y="5757844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60" name="Straight Connector 59"/>
          <p:cNvCxnSpPr>
            <a:stCxn id="51" idx="2"/>
            <a:endCxn id="53" idx="0"/>
          </p:cNvCxnSpPr>
          <p:nvPr/>
        </p:nvCxnSpPr>
        <p:spPr>
          <a:xfrm flipH="1">
            <a:off x="1596849" y="5457355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1" idx="2"/>
            <a:endCxn id="54" idx="0"/>
          </p:cNvCxnSpPr>
          <p:nvPr/>
        </p:nvCxnSpPr>
        <p:spPr>
          <a:xfrm flipH="1">
            <a:off x="2249487" y="5457355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1" idx="2"/>
            <a:endCxn id="57" idx="0"/>
          </p:cNvCxnSpPr>
          <p:nvPr/>
        </p:nvCxnSpPr>
        <p:spPr>
          <a:xfrm>
            <a:off x="2700662" y="5457355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1" idx="2"/>
            <a:endCxn id="58" idx="0"/>
          </p:cNvCxnSpPr>
          <p:nvPr/>
        </p:nvCxnSpPr>
        <p:spPr>
          <a:xfrm>
            <a:off x="2700662" y="5457355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1" idx="2"/>
            <a:endCxn id="59" idx="0"/>
          </p:cNvCxnSpPr>
          <p:nvPr/>
        </p:nvCxnSpPr>
        <p:spPr>
          <a:xfrm>
            <a:off x="2700662" y="5457355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746290" y="5180356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664118" y="5745652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5206662" y="5739556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1603878" y="6344922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5944278" y="5745652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6511206" y="5751748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7078134" y="5757844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73" name="Straight Connector 72"/>
          <p:cNvCxnSpPr>
            <a:stCxn id="65" idx="2"/>
            <a:endCxn id="66" idx="0"/>
          </p:cNvCxnSpPr>
          <p:nvPr/>
        </p:nvCxnSpPr>
        <p:spPr>
          <a:xfrm flipH="1">
            <a:off x="4893508" y="5457355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5" idx="2"/>
            <a:endCxn id="67" idx="0"/>
          </p:cNvCxnSpPr>
          <p:nvPr/>
        </p:nvCxnSpPr>
        <p:spPr>
          <a:xfrm flipH="1">
            <a:off x="5546146" y="5457355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5" idx="2"/>
            <a:endCxn id="70" idx="0"/>
          </p:cNvCxnSpPr>
          <p:nvPr/>
        </p:nvCxnSpPr>
        <p:spPr>
          <a:xfrm>
            <a:off x="5997321" y="5457355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65" idx="2"/>
            <a:endCxn id="71" idx="0"/>
          </p:cNvCxnSpPr>
          <p:nvPr/>
        </p:nvCxnSpPr>
        <p:spPr>
          <a:xfrm>
            <a:off x="5997321" y="5457355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5" idx="2"/>
            <a:endCxn id="72" idx="0"/>
          </p:cNvCxnSpPr>
          <p:nvPr/>
        </p:nvCxnSpPr>
        <p:spPr>
          <a:xfrm>
            <a:off x="5997321" y="5457355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9092994" y="5174260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8010822" y="5739556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8553366" y="5733460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8892850" y="6010459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8583551" y="6327528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9290982" y="5739556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9857910" y="5745652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cxnSp>
        <p:nvCxnSpPr>
          <p:cNvPr id="85" name="Straight Connector 84"/>
          <p:cNvCxnSpPr>
            <a:stCxn id="78" idx="2"/>
            <a:endCxn id="79" idx="0"/>
          </p:cNvCxnSpPr>
          <p:nvPr/>
        </p:nvCxnSpPr>
        <p:spPr>
          <a:xfrm flipH="1">
            <a:off x="8240212" y="5451259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8" idx="2"/>
            <a:endCxn id="80" idx="0"/>
          </p:cNvCxnSpPr>
          <p:nvPr/>
        </p:nvCxnSpPr>
        <p:spPr>
          <a:xfrm flipH="1">
            <a:off x="8892850" y="5451259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8" idx="2"/>
            <a:endCxn id="83" idx="0"/>
          </p:cNvCxnSpPr>
          <p:nvPr/>
        </p:nvCxnSpPr>
        <p:spPr>
          <a:xfrm>
            <a:off x="9344025" y="5451259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8" idx="2"/>
            <a:endCxn id="84" idx="0"/>
          </p:cNvCxnSpPr>
          <p:nvPr/>
        </p:nvCxnSpPr>
        <p:spPr>
          <a:xfrm>
            <a:off x="9344025" y="5451259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50" idx="2"/>
            <a:endCxn id="65" idx="0"/>
          </p:cNvCxnSpPr>
          <p:nvPr/>
        </p:nvCxnSpPr>
        <p:spPr>
          <a:xfrm>
            <a:off x="5943734" y="4863287"/>
            <a:ext cx="53587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50" idx="2"/>
            <a:endCxn id="78" idx="0"/>
          </p:cNvCxnSpPr>
          <p:nvPr/>
        </p:nvCxnSpPr>
        <p:spPr>
          <a:xfrm>
            <a:off x="5943734" y="4863287"/>
            <a:ext cx="3400291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0414804" y="5733459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95" name="Straight Connector 94"/>
          <p:cNvCxnSpPr>
            <a:stCxn id="78" idx="2"/>
            <a:endCxn id="93" idx="0"/>
          </p:cNvCxnSpPr>
          <p:nvPr/>
        </p:nvCxnSpPr>
        <p:spPr>
          <a:xfrm>
            <a:off x="9344025" y="5451259"/>
            <a:ext cx="1454058" cy="28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2237487" y="3441171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98" name="Straight Connector 97"/>
          <p:cNvCxnSpPr>
            <a:endCxn id="24" idx="0"/>
          </p:cNvCxnSpPr>
          <p:nvPr/>
        </p:nvCxnSpPr>
        <p:spPr>
          <a:xfrm flipH="1">
            <a:off x="1895557" y="3118006"/>
            <a:ext cx="328141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96" idx="0"/>
          </p:cNvCxnSpPr>
          <p:nvPr/>
        </p:nvCxnSpPr>
        <p:spPr>
          <a:xfrm>
            <a:off x="2223698" y="3118006"/>
            <a:ext cx="324131" cy="323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2170806" y="6338826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103" name="Straight Connector 102"/>
          <p:cNvCxnSpPr>
            <a:endCxn id="69" idx="0"/>
          </p:cNvCxnSpPr>
          <p:nvPr/>
        </p:nvCxnSpPr>
        <p:spPr>
          <a:xfrm flipH="1">
            <a:off x="1914220" y="6027853"/>
            <a:ext cx="303757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101" idx="0"/>
          </p:cNvCxnSpPr>
          <p:nvPr/>
        </p:nvCxnSpPr>
        <p:spPr>
          <a:xfrm>
            <a:off x="2217977" y="6027853"/>
            <a:ext cx="263171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Down Arrow 105"/>
          <p:cNvSpPr/>
          <p:nvPr/>
        </p:nvSpPr>
        <p:spPr>
          <a:xfrm>
            <a:off x="5714307" y="3864864"/>
            <a:ext cx="469043" cy="6339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11058145" y="4687972"/>
            <a:ext cx="629462" cy="1045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10229373" y="4347306"/>
            <a:ext cx="185538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ast step adds this</a:t>
            </a:r>
            <a:endParaRPr lang="en-US" dirty="0"/>
          </a:p>
        </p:txBody>
      </p:sp>
      <p:sp>
        <p:nvSpPr>
          <p:cNvPr id="1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cxnSp>
        <p:nvCxnSpPr>
          <p:cNvPr id="112" name="Straight Connector 111"/>
          <p:cNvCxnSpPr/>
          <p:nvPr/>
        </p:nvCxnSpPr>
        <p:spPr>
          <a:xfrm>
            <a:off x="5540217" y="3120998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230918" y="3438067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5532977" y="6005455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5223678" y="6322524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0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Production Step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9120" y="2040743"/>
            <a:ext cx="841248" cy="64633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2892784" y="2034647"/>
            <a:ext cx="1024128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892272" y="2034647"/>
            <a:ext cx="2590800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8434048" y="2028551"/>
            <a:ext cx="2657856" cy="175432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&lt;Books&gt;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&lt;Title&gt;</a:t>
            </a:r>
            <a:r>
              <a:rPr lang="en-US" sz="1200" dirty="0">
                <a:solidFill>
                  <a:srgbClr val="000000"/>
                </a:solidFill>
              </a:rPr>
              <a:t>Parsing Techniques</a:t>
            </a:r>
            <a:r>
              <a:rPr lang="en-US" sz="1200" dirty="0">
                <a:solidFill>
                  <a:srgbClr val="000096"/>
                </a:solidFill>
              </a:rPr>
              <a:t>&lt;/Title&gt;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&lt;/Authors&gt;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&lt;/Book&gt;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96"/>
                </a:solidFill>
              </a:rPr>
              <a:t>&lt;/Books&gt;</a:t>
            </a:r>
            <a:endParaRPr lang="en-US" sz="1200" dirty="0"/>
          </a:p>
        </p:txBody>
      </p:sp>
      <p:sp>
        <p:nvSpPr>
          <p:cNvPr id="8" name="Right Arrow 7"/>
          <p:cNvSpPr/>
          <p:nvPr/>
        </p:nvSpPr>
        <p:spPr>
          <a:xfrm>
            <a:off x="2054584" y="2174665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099792" y="2188196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681424" y="2225408"/>
            <a:ext cx="633984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72384" y="4328160"/>
            <a:ext cx="3576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step is called a production step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2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XML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808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might receive an XML document that has no structure. For example, this XML document contains a flat (linear) list of Book data: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1552" y="2854696"/>
            <a:ext cx="4169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96"/>
                </a:solidFill>
              </a:rPr>
              <a:t>&lt;Books&gt;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96"/>
                </a:solidFill>
              </a:rPr>
              <a:t>&lt;/Books&gt;</a:t>
            </a:r>
            <a:endParaRPr lang="en-US" sz="1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19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previous slides showed the generation of the structured XML by starting from the top (root element) down to the bottom (leaf nodes).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99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parsing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bottom-up parsing we work backward: from the last step to the first step.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68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begin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324685"/>
          </a:xfrm>
        </p:spPr>
        <p:txBody>
          <a:bodyPr/>
          <a:lstStyle/>
          <a:p>
            <a:r>
              <a:rPr lang="en-US" dirty="0" smtClean="0"/>
              <a:t>One production step must have been the last and its result must be visible in the </a:t>
            </a:r>
            <a:r>
              <a:rPr lang="en-US" dirty="0" smtClean="0"/>
              <a:t>linear representation.</a:t>
            </a:r>
            <a:endParaRPr lang="en-US" dirty="0" smtClean="0"/>
          </a:p>
          <a:p>
            <a:r>
              <a:rPr lang="en-US" dirty="0" smtClean="0"/>
              <a:t>We recognize the </a:t>
            </a:r>
            <a:r>
              <a:rPr lang="en-US" dirty="0" smtClean="0"/>
              <a:t>rule </a:t>
            </a:r>
            <a:r>
              <a:rPr lang="en-US" dirty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rgbClr val="006400"/>
                </a:solidFill>
              </a:rPr>
              <a:t> </a:t>
            </a:r>
            <a:r>
              <a:rPr lang="en-US" dirty="0" smtClean="0">
                <a:solidFill>
                  <a:srgbClr val="006400"/>
                </a:solidFill>
              </a:rPr>
              <a:t>text</a:t>
            </a:r>
            <a:r>
              <a:rPr lang="en-US" dirty="0" smtClean="0"/>
              <a:t> </a:t>
            </a:r>
            <a:r>
              <a:rPr lang="en-US" dirty="0" smtClean="0"/>
              <a:t>in</a:t>
            </a:r>
            <a:br>
              <a:rPr lang="en-US" dirty="0" smtClean="0"/>
            </a:br>
            <a:r>
              <a:rPr lang="en-US" dirty="0" smtClean="0"/>
              <a:t>This </a:t>
            </a:r>
            <a:r>
              <a:rPr lang="en-US" dirty="0" smtClean="0"/>
              <a:t>gives us the final step in the production process (and the first step in bottom-up parsing):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63936" y="3878504"/>
            <a:ext cx="33604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 err="1">
                <a:solidFill>
                  <a:srgbClr val="000000"/>
                </a:solidFill>
              </a:rPr>
              <a:t>Gyorgy</a:t>
            </a:r>
            <a:r>
              <a:rPr lang="en-US" sz="1100" dirty="0">
                <a:solidFill>
                  <a:srgbClr val="000000"/>
                </a:solidFill>
              </a:rPr>
              <a:t> E. </a:t>
            </a:r>
            <a:r>
              <a:rPr lang="en-US" sz="1100" dirty="0" err="1">
                <a:solidFill>
                  <a:srgbClr val="000000"/>
                </a:solidFill>
              </a:rPr>
              <a:t>Revesz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2012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0-486-66697-2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&lt;Publisher&gt;</a:t>
            </a:r>
            <a:r>
              <a:rPr lang="en-US" sz="1100" b="1" dirty="0">
                <a:solidFill>
                  <a:srgbClr val="000000"/>
                </a:solidFill>
              </a:rPr>
              <a:t>Dover Publications</a:t>
            </a:r>
            <a:r>
              <a:rPr lang="en-US" sz="1100" b="1" dirty="0">
                <a:solidFill>
                  <a:srgbClr val="000096"/>
                </a:solidFill>
              </a:rPr>
              <a:t>&lt;/Publisher&gt;</a:t>
            </a:r>
            <a:endParaRPr lang="en-US" sz="110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384345" y="2715065"/>
            <a:ext cx="2166424" cy="1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550769" y="2729132"/>
            <a:ext cx="0" cy="3784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006905" y="6527410"/>
            <a:ext cx="45438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140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1974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recognize the rule </a:t>
            </a: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rgbClr val="006400"/>
                </a:solidFill>
              </a:rPr>
              <a:t> text</a:t>
            </a:r>
            <a:r>
              <a:rPr lang="en-US" dirty="0"/>
              <a:t> in</a:t>
            </a:r>
            <a:br>
              <a:rPr lang="en-US" dirty="0"/>
            </a:br>
            <a:r>
              <a:rPr lang="en-US" dirty="0"/>
              <a:t>This gives us the </a:t>
            </a:r>
            <a:r>
              <a:rPr lang="en-US" dirty="0" smtClean="0"/>
              <a:t>next-to-last </a:t>
            </a:r>
            <a:r>
              <a:rPr lang="en-US" dirty="0"/>
              <a:t>step in the production process (and the </a:t>
            </a:r>
            <a:r>
              <a:rPr lang="en-US" dirty="0" smtClean="0"/>
              <a:t>second </a:t>
            </a:r>
            <a:r>
              <a:rPr lang="en-US" dirty="0"/>
              <a:t>step in bottom-up parsing):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23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96650" y="3176606"/>
            <a:ext cx="33604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 err="1">
                <a:solidFill>
                  <a:srgbClr val="000000"/>
                </a:solidFill>
              </a:rPr>
              <a:t>Gyorgy</a:t>
            </a:r>
            <a:r>
              <a:rPr lang="en-US" sz="1100" dirty="0">
                <a:solidFill>
                  <a:srgbClr val="000000"/>
                </a:solidFill>
              </a:rPr>
              <a:t> E. </a:t>
            </a:r>
            <a:r>
              <a:rPr lang="en-US" sz="1100" dirty="0" err="1">
                <a:solidFill>
                  <a:srgbClr val="000000"/>
                </a:solidFill>
              </a:rPr>
              <a:t>Revesz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2012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&lt;ISBN&gt;</a:t>
            </a:r>
            <a:r>
              <a:rPr lang="en-US" sz="1100" b="1" dirty="0">
                <a:solidFill>
                  <a:srgbClr val="000000"/>
                </a:solidFill>
              </a:rPr>
              <a:t>0-486-66697-2</a:t>
            </a:r>
            <a:r>
              <a:rPr lang="en-US" sz="1100" b="1" dirty="0">
                <a:solidFill>
                  <a:srgbClr val="000096"/>
                </a:solidFill>
              </a:rPr>
              <a:t>&lt;/ISBN&gt;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&lt;Publisher&gt;</a:t>
            </a:r>
            <a:r>
              <a:rPr lang="en-US" sz="1100" b="1" dirty="0">
                <a:solidFill>
                  <a:srgbClr val="000000"/>
                </a:solidFill>
              </a:rPr>
              <a:t>Dover Publications</a:t>
            </a:r>
            <a:r>
              <a:rPr lang="en-US" sz="1100" b="1" dirty="0">
                <a:solidFill>
                  <a:srgbClr val="000096"/>
                </a:solidFill>
              </a:rPr>
              <a:t>&lt;/Publisher&gt;</a:t>
            </a:r>
            <a:endParaRPr lang="en-US" sz="1100" b="1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7729728" y="1764090"/>
            <a:ext cx="2821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550769" y="1778156"/>
            <a:ext cx="0" cy="3883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5035296" y="5647710"/>
            <a:ext cx="5515473" cy="14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524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197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recognize the rule </a:t>
            </a: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rgbClr val="006400"/>
                </a:solidFill>
              </a:rPr>
              <a:t> text</a:t>
            </a:r>
            <a:r>
              <a:rPr lang="en-US" dirty="0"/>
              <a:t> in</a:t>
            </a:r>
            <a:br>
              <a:rPr lang="en-US" dirty="0"/>
            </a:br>
            <a:r>
              <a:rPr lang="en-US" dirty="0"/>
              <a:t>This gives us the </a:t>
            </a:r>
            <a:r>
              <a:rPr lang="en-US" dirty="0" smtClean="0"/>
              <a:t>third step </a:t>
            </a:r>
            <a:r>
              <a:rPr lang="en-US" dirty="0"/>
              <a:t>in bottom-up </a:t>
            </a:r>
            <a:r>
              <a:rPr lang="en-US" dirty="0" smtClean="0"/>
              <a:t>parsing: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24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96650" y="3176606"/>
            <a:ext cx="33604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 err="1">
                <a:solidFill>
                  <a:srgbClr val="000000"/>
                </a:solidFill>
              </a:rPr>
              <a:t>Gyorgy</a:t>
            </a:r>
            <a:r>
              <a:rPr lang="en-US" sz="1100" dirty="0">
                <a:solidFill>
                  <a:srgbClr val="000000"/>
                </a:solidFill>
              </a:rPr>
              <a:t> E. </a:t>
            </a:r>
            <a:r>
              <a:rPr lang="en-US" sz="1100" dirty="0" err="1">
                <a:solidFill>
                  <a:srgbClr val="000000"/>
                </a:solidFill>
              </a:rPr>
              <a:t>Revesz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&lt;Date&gt;</a:t>
            </a:r>
            <a:r>
              <a:rPr lang="en-US" sz="1100" b="1" dirty="0">
                <a:solidFill>
                  <a:srgbClr val="000000"/>
                </a:solidFill>
              </a:rPr>
              <a:t>2012</a:t>
            </a:r>
            <a:r>
              <a:rPr lang="en-US" sz="1100" b="1" dirty="0">
                <a:solidFill>
                  <a:srgbClr val="000096"/>
                </a:solidFill>
              </a:rPr>
              <a:t>&lt;/Date&gt;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&lt;ISBN&gt;</a:t>
            </a:r>
            <a:r>
              <a:rPr lang="en-US" sz="1100" b="1" dirty="0">
                <a:solidFill>
                  <a:srgbClr val="000000"/>
                </a:solidFill>
              </a:rPr>
              <a:t>0-486-66697-2</a:t>
            </a:r>
            <a:r>
              <a:rPr lang="en-US" sz="1100" b="1" dirty="0">
                <a:solidFill>
                  <a:srgbClr val="000096"/>
                </a:solidFill>
              </a:rPr>
              <a:t>&lt;/ISBN&gt;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&lt;Publisher&gt;</a:t>
            </a:r>
            <a:r>
              <a:rPr lang="en-US" sz="1100" b="1" dirty="0">
                <a:solidFill>
                  <a:srgbClr val="000000"/>
                </a:solidFill>
              </a:rPr>
              <a:t>Dover Publications</a:t>
            </a:r>
            <a:r>
              <a:rPr lang="en-US" sz="1100" b="1" dirty="0">
                <a:solidFill>
                  <a:srgbClr val="000096"/>
                </a:solidFill>
              </a:rPr>
              <a:t>&lt;/Publisher&gt;</a:t>
            </a:r>
            <a:endParaRPr lang="en-US" sz="110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07808" y="1825050"/>
            <a:ext cx="2821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428849" y="1839116"/>
            <a:ext cx="0" cy="3647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450080" y="5486400"/>
            <a:ext cx="59787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387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197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recognize the rule </a:t>
            </a: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rgbClr val="006400"/>
                </a:solidFill>
              </a:rPr>
              <a:t> text</a:t>
            </a:r>
            <a:r>
              <a:rPr lang="en-US" dirty="0"/>
              <a:t> in</a:t>
            </a:r>
            <a:br>
              <a:rPr lang="en-US" dirty="0"/>
            </a:br>
            <a:r>
              <a:rPr lang="en-US" dirty="0"/>
              <a:t>This gives us the </a:t>
            </a:r>
            <a:r>
              <a:rPr lang="en-US" dirty="0" smtClean="0"/>
              <a:t>fourth </a:t>
            </a:r>
            <a:r>
              <a:rPr lang="en-US" dirty="0"/>
              <a:t>step in bottom-up </a:t>
            </a:r>
            <a:r>
              <a:rPr lang="en-US" dirty="0" smtClean="0"/>
              <a:t>parsing: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25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96650" y="3176606"/>
            <a:ext cx="33604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&lt;Author&gt;</a:t>
            </a:r>
            <a:r>
              <a:rPr lang="en-US" sz="1100" b="1" dirty="0" err="1">
                <a:solidFill>
                  <a:srgbClr val="000000"/>
                </a:solidFill>
              </a:rPr>
              <a:t>Gyorgy</a:t>
            </a:r>
            <a:r>
              <a:rPr lang="en-US" sz="1100" b="1" dirty="0">
                <a:solidFill>
                  <a:srgbClr val="000000"/>
                </a:solidFill>
              </a:rPr>
              <a:t> E. </a:t>
            </a:r>
            <a:r>
              <a:rPr lang="en-US" sz="1100" b="1" dirty="0" err="1">
                <a:solidFill>
                  <a:srgbClr val="000000"/>
                </a:solidFill>
              </a:rPr>
              <a:t>Revesz</a:t>
            </a:r>
            <a:r>
              <a:rPr lang="en-US" sz="1100" b="1" dirty="0">
                <a:solidFill>
                  <a:srgbClr val="000096"/>
                </a:solidFill>
              </a:rPr>
              <a:t>&lt;/Author&gt;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&lt;Date&gt;</a:t>
            </a:r>
            <a:r>
              <a:rPr lang="en-US" sz="1100" b="1" dirty="0">
                <a:solidFill>
                  <a:srgbClr val="000000"/>
                </a:solidFill>
              </a:rPr>
              <a:t>2012</a:t>
            </a:r>
            <a:r>
              <a:rPr lang="en-US" sz="1100" b="1" dirty="0">
                <a:solidFill>
                  <a:srgbClr val="000096"/>
                </a:solidFill>
              </a:rPr>
              <a:t>&lt;/Date&gt;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&lt;ISBN&gt;</a:t>
            </a:r>
            <a:r>
              <a:rPr lang="en-US" sz="1100" b="1" dirty="0">
                <a:solidFill>
                  <a:srgbClr val="000000"/>
                </a:solidFill>
              </a:rPr>
              <a:t>0-486-66697-2</a:t>
            </a:r>
            <a:r>
              <a:rPr lang="en-US" sz="1100" b="1" dirty="0">
                <a:solidFill>
                  <a:srgbClr val="000096"/>
                </a:solidFill>
              </a:rPr>
              <a:t>&lt;/ISBN&gt;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&lt;Publisher&gt;</a:t>
            </a:r>
            <a:r>
              <a:rPr lang="en-US" sz="1100" b="1" dirty="0">
                <a:solidFill>
                  <a:srgbClr val="000000"/>
                </a:solidFill>
              </a:rPr>
              <a:t>Dover Publications</a:t>
            </a:r>
            <a:r>
              <a:rPr lang="en-US" sz="1100" b="1" dirty="0">
                <a:solidFill>
                  <a:srgbClr val="000096"/>
                </a:solidFill>
              </a:rPr>
              <a:t>&lt;/Publisher&gt;</a:t>
            </a:r>
            <a:endParaRPr lang="en-US" sz="110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863840" y="1825050"/>
            <a:ext cx="25650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428849" y="1839116"/>
            <a:ext cx="0" cy="348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425440" y="5327904"/>
            <a:ext cx="50034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357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197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recognize the rule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rgbClr val="006400"/>
                </a:solidFill>
              </a:rPr>
              <a:t>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 smtClean="0"/>
              <a:t> </a:t>
            </a:r>
            <a:r>
              <a:rPr lang="en-US" dirty="0"/>
              <a:t>in</a:t>
            </a:r>
            <a:br>
              <a:rPr lang="en-US" dirty="0"/>
            </a:br>
            <a:r>
              <a:rPr lang="en-US" dirty="0"/>
              <a:t>This gives us the </a:t>
            </a:r>
            <a:r>
              <a:rPr lang="en-US" dirty="0" smtClean="0"/>
              <a:t>fifth </a:t>
            </a:r>
            <a:r>
              <a:rPr lang="en-US" dirty="0"/>
              <a:t>step in bottom-up </a:t>
            </a:r>
            <a:r>
              <a:rPr lang="en-US" dirty="0" smtClean="0"/>
              <a:t>parsing: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26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96650" y="3176606"/>
            <a:ext cx="33604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</a:t>
            </a:r>
            <a:r>
              <a:rPr lang="en-US" sz="1100" dirty="0" smtClean="0">
                <a:solidFill>
                  <a:srgbClr val="000096"/>
                </a:solidFill>
              </a:rPr>
              <a:t>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</a:t>
            </a:r>
            <a:r>
              <a:rPr lang="en-US" sz="1100" b="1" dirty="0" smtClean="0">
                <a:solidFill>
                  <a:srgbClr val="000096"/>
                </a:solidFill>
              </a:rPr>
              <a:t>Authors&gt;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 smtClean="0">
                <a:solidFill>
                  <a:srgbClr val="000000"/>
                </a:solidFill>
              </a:rPr>
              <a:t>      </a:t>
            </a:r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Author&gt;</a:t>
            </a:r>
            <a:r>
              <a:rPr lang="en-US" sz="1100" b="1" dirty="0" err="1">
                <a:solidFill>
                  <a:srgbClr val="000000"/>
                </a:solidFill>
              </a:rPr>
              <a:t>Gyorgy</a:t>
            </a:r>
            <a:r>
              <a:rPr lang="en-US" sz="1100" b="1" dirty="0">
                <a:solidFill>
                  <a:srgbClr val="000000"/>
                </a:solidFill>
              </a:rPr>
              <a:t> E. </a:t>
            </a:r>
            <a:r>
              <a:rPr lang="en-US" sz="1100" b="1" dirty="0" err="1">
                <a:solidFill>
                  <a:srgbClr val="000000"/>
                </a:solidFill>
              </a:rPr>
              <a:t>Revesz</a:t>
            </a:r>
            <a:r>
              <a:rPr lang="en-US" sz="1100" b="1" dirty="0">
                <a:solidFill>
                  <a:srgbClr val="000096"/>
                </a:solidFill>
              </a:rPr>
              <a:t>&lt;/Author</a:t>
            </a:r>
            <a:r>
              <a:rPr lang="en-US" sz="1100" b="1" dirty="0" smtClean="0">
                <a:solidFill>
                  <a:srgbClr val="000096"/>
                </a:solidFill>
              </a:rPr>
              <a:t>&gt;</a:t>
            </a:r>
            <a:endParaRPr lang="en-US" sz="1100" b="1" dirty="0" smtClean="0">
              <a:solidFill>
                <a:srgbClr val="000000"/>
              </a:solidFill>
            </a:endParaRPr>
          </a:p>
          <a:p>
            <a:r>
              <a:rPr lang="en-US" sz="1100" b="1" dirty="0" smtClean="0">
                <a:solidFill>
                  <a:srgbClr val="000096"/>
                </a:solidFill>
              </a:rPr>
              <a:t>&lt;/Authors&gt;</a:t>
            </a:r>
          </a:p>
          <a:p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Date&gt;</a:t>
            </a:r>
            <a:r>
              <a:rPr lang="en-US" sz="1100" b="1" dirty="0">
                <a:solidFill>
                  <a:srgbClr val="000000"/>
                </a:solidFill>
              </a:rPr>
              <a:t>2012</a:t>
            </a:r>
            <a:r>
              <a:rPr lang="en-US" sz="1100" b="1" dirty="0">
                <a:solidFill>
                  <a:srgbClr val="000096"/>
                </a:solidFill>
              </a:rPr>
              <a:t>&lt;/Date&gt;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&lt;ISBN&gt;</a:t>
            </a:r>
            <a:r>
              <a:rPr lang="en-US" sz="1100" b="1" dirty="0">
                <a:solidFill>
                  <a:srgbClr val="000000"/>
                </a:solidFill>
              </a:rPr>
              <a:t>0-486-66697-2</a:t>
            </a:r>
            <a:r>
              <a:rPr lang="en-US" sz="1100" b="1" dirty="0">
                <a:solidFill>
                  <a:srgbClr val="000096"/>
                </a:solidFill>
              </a:rPr>
              <a:t>&lt;/ISBN&gt;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&lt;Publisher&gt;</a:t>
            </a:r>
            <a:r>
              <a:rPr lang="en-US" sz="1100" b="1" dirty="0">
                <a:solidFill>
                  <a:srgbClr val="000000"/>
                </a:solidFill>
              </a:rPr>
              <a:t>Dover Publications</a:t>
            </a:r>
            <a:r>
              <a:rPr lang="en-US" sz="1100" b="1" dirty="0">
                <a:solidFill>
                  <a:srgbClr val="000096"/>
                </a:solidFill>
              </a:rPr>
              <a:t>&lt;/Publisher&gt;</a:t>
            </a:r>
            <a:endParaRPr lang="en-US" sz="1100" b="1" dirty="0"/>
          </a:p>
        </p:txBody>
      </p:sp>
      <p:sp>
        <p:nvSpPr>
          <p:cNvPr id="5" name="Right Brace 4"/>
          <p:cNvSpPr/>
          <p:nvPr/>
        </p:nvSpPr>
        <p:spPr>
          <a:xfrm>
            <a:off x="5711480" y="5247249"/>
            <a:ext cx="112542" cy="4501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737600" y="1825050"/>
            <a:ext cx="16912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28849" y="1839116"/>
            <a:ext cx="0" cy="3635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74080" y="5474208"/>
            <a:ext cx="44547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234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197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recognize the rule </a:t>
            </a: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rgbClr val="006400"/>
                </a:solidFill>
              </a:rPr>
              <a:t> </a:t>
            </a:r>
            <a:r>
              <a:rPr lang="en-US" dirty="0" smtClean="0">
                <a:solidFill>
                  <a:srgbClr val="006400"/>
                </a:solidFill>
              </a:rPr>
              <a:t>text</a:t>
            </a:r>
            <a:r>
              <a:rPr lang="en-US" dirty="0" smtClean="0"/>
              <a:t> </a:t>
            </a:r>
            <a:r>
              <a:rPr lang="en-US" dirty="0"/>
              <a:t>in</a:t>
            </a:r>
            <a:br>
              <a:rPr lang="en-US" dirty="0"/>
            </a:br>
            <a:r>
              <a:rPr lang="en-US" dirty="0"/>
              <a:t>This gives us the </a:t>
            </a:r>
            <a:r>
              <a:rPr lang="en-US" dirty="0" smtClean="0"/>
              <a:t>sixth </a:t>
            </a:r>
            <a:r>
              <a:rPr lang="en-US" dirty="0"/>
              <a:t>step in bottom-up </a:t>
            </a:r>
            <a:r>
              <a:rPr lang="en-US" dirty="0" smtClean="0"/>
              <a:t>parsing: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27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96650" y="3176606"/>
            <a:ext cx="33604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&lt;Title&gt;</a:t>
            </a:r>
            <a:r>
              <a:rPr lang="en-US" sz="1100" b="1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b="1" dirty="0">
                <a:solidFill>
                  <a:srgbClr val="000096"/>
                </a:solidFill>
              </a:rPr>
              <a:t>&lt;/Title</a:t>
            </a:r>
            <a:r>
              <a:rPr lang="en-US" sz="1100" b="1" dirty="0" smtClean="0">
                <a:solidFill>
                  <a:srgbClr val="000096"/>
                </a:solidFill>
              </a:rPr>
              <a:t>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</a:t>
            </a:r>
            <a:r>
              <a:rPr lang="en-US" sz="1100" b="1" dirty="0" smtClean="0">
                <a:solidFill>
                  <a:srgbClr val="000096"/>
                </a:solidFill>
              </a:rPr>
              <a:t>Authors&gt;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 smtClean="0">
                <a:solidFill>
                  <a:srgbClr val="000000"/>
                </a:solidFill>
              </a:rPr>
              <a:t>      </a:t>
            </a:r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Author&gt;</a:t>
            </a:r>
            <a:r>
              <a:rPr lang="en-US" sz="1100" b="1" dirty="0" err="1">
                <a:solidFill>
                  <a:srgbClr val="000000"/>
                </a:solidFill>
              </a:rPr>
              <a:t>Gyorgy</a:t>
            </a:r>
            <a:r>
              <a:rPr lang="en-US" sz="1100" b="1" dirty="0">
                <a:solidFill>
                  <a:srgbClr val="000000"/>
                </a:solidFill>
              </a:rPr>
              <a:t> E. </a:t>
            </a:r>
            <a:r>
              <a:rPr lang="en-US" sz="1100" b="1" dirty="0" err="1">
                <a:solidFill>
                  <a:srgbClr val="000000"/>
                </a:solidFill>
              </a:rPr>
              <a:t>Revesz</a:t>
            </a:r>
            <a:r>
              <a:rPr lang="en-US" sz="1100" b="1" dirty="0">
                <a:solidFill>
                  <a:srgbClr val="000096"/>
                </a:solidFill>
              </a:rPr>
              <a:t>&lt;/Author</a:t>
            </a:r>
            <a:r>
              <a:rPr lang="en-US" sz="1100" b="1" dirty="0" smtClean="0">
                <a:solidFill>
                  <a:srgbClr val="000096"/>
                </a:solidFill>
              </a:rPr>
              <a:t>&gt;</a:t>
            </a:r>
            <a:endParaRPr lang="en-US" sz="1100" b="1" dirty="0" smtClean="0">
              <a:solidFill>
                <a:srgbClr val="000000"/>
              </a:solidFill>
            </a:endParaRPr>
          </a:p>
          <a:p>
            <a:r>
              <a:rPr lang="en-US" sz="1100" b="1" dirty="0" smtClean="0">
                <a:solidFill>
                  <a:srgbClr val="000096"/>
                </a:solidFill>
              </a:rPr>
              <a:t>&lt;/Authors&gt;</a:t>
            </a:r>
          </a:p>
          <a:p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Date&gt;</a:t>
            </a:r>
            <a:r>
              <a:rPr lang="en-US" sz="1100" b="1" dirty="0">
                <a:solidFill>
                  <a:srgbClr val="000000"/>
                </a:solidFill>
              </a:rPr>
              <a:t>2012</a:t>
            </a:r>
            <a:r>
              <a:rPr lang="en-US" sz="1100" b="1" dirty="0">
                <a:solidFill>
                  <a:srgbClr val="000096"/>
                </a:solidFill>
              </a:rPr>
              <a:t>&lt;/Date&gt;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&lt;ISBN&gt;</a:t>
            </a:r>
            <a:r>
              <a:rPr lang="en-US" sz="1100" b="1" dirty="0">
                <a:solidFill>
                  <a:srgbClr val="000000"/>
                </a:solidFill>
              </a:rPr>
              <a:t>0-486-66697-2</a:t>
            </a:r>
            <a:r>
              <a:rPr lang="en-US" sz="1100" b="1" dirty="0">
                <a:solidFill>
                  <a:srgbClr val="000096"/>
                </a:solidFill>
              </a:rPr>
              <a:t>&lt;/ISBN&gt;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96"/>
                </a:solidFill>
              </a:rPr>
              <a:t>&lt;Publisher&gt;</a:t>
            </a:r>
            <a:r>
              <a:rPr lang="en-US" sz="1100" b="1" dirty="0">
                <a:solidFill>
                  <a:srgbClr val="000000"/>
                </a:solidFill>
              </a:rPr>
              <a:t>Dover Publications</a:t>
            </a:r>
            <a:r>
              <a:rPr lang="en-US" sz="1100" b="1" dirty="0">
                <a:solidFill>
                  <a:srgbClr val="000096"/>
                </a:solidFill>
              </a:rPr>
              <a:t>&lt;/Publisher&gt;</a:t>
            </a:r>
            <a:endParaRPr lang="en-US" sz="1100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485888" y="1825050"/>
            <a:ext cx="29551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41041" y="1839116"/>
            <a:ext cx="0" cy="330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193536" y="5145024"/>
            <a:ext cx="424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328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056" y="1600201"/>
            <a:ext cx="9869424" cy="1197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 smtClean="0"/>
              <a:t>recognize the </a:t>
            </a:r>
            <a:r>
              <a:rPr lang="en-US" dirty="0" smtClean="0"/>
              <a:t>rule </a:t>
            </a: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olidFill>
                  <a:srgbClr val="006400"/>
                </a:solidFill>
              </a:rPr>
              <a:t> Title Authors Date ISBN </a:t>
            </a:r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/>
              <a:t>in</a:t>
            </a:r>
            <a:br>
              <a:rPr lang="en-US" dirty="0"/>
            </a:br>
            <a:r>
              <a:rPr lang="en-US" dirty="0"/>
              <a:t>This gives us the </a:t>
            </a:r>
            <a:r>
              <a:rPr lang="en-US" dirty="0" smtClean="0"/>
              <a:t>seventh </a:t>
            </a:r>
            <a:r>
              <a:rPr lang="en-US" dirty="0"/>
              <a:t>step in bottom-up </a:t>
            </a:r>
            <a:r>
              <a:rPr lang="en-US" dirty="0" smtClean="0"/>
              <a:t>parsing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28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96650" y="3176606"/>
            <a:ext cx="33604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</a:t>
            </a:r>
            <a:r>
              <a:rPr lang="en-US" sz="1100" dirty="0" smtClean="0">
                <a:solidFill>
                  <a:srgbClr val="000096"/>
                </a:solidFill>
              </a:rPr>
              <a:t>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b="1" dirty="0" smtClean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 smtClean="0">
                <a:solidFill>
                  <a:srgbClr val="000000"/>
                </a:solidFill>
              </a:rPr>
              <a:t>     </a:t>
            </a:r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Title&gt;</a:t>
            </a:r>
            <a:r>
              <a:rPr lang="en-US" sz="1100" b="1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b="1" dirty="0">
                <a:solidFill>
                  <a:srgbClr val="000096"/>
                </a:solidFill>
              </a:rPr>
              <a:t>&lt;/Title&gt;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 smtClean="0">
                <a:solidFill>
                  <a:srgbClr val="000000"/>
                </a:solidFill>
              </a:rPr>
              <a:t>     </a:t>
            </a:r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Authors&gt;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00"/>
                </a:solidFill>
              </a:rPr>
              <a:t>     </a:t>
            </a:r>
            <a:r>
              <a:rPr lang="en-US" sz="1100" b="1" dirty="0" smtClean="0">
                <a:solidFill>
                  <a:srgbClr val="000000"/>
                </a:solidFill>
              </a:rPr>
              <a:t>      </a:t>
            </a:r>
            <a:r>
              <a:rPr lang="en-US" sz="1100" b="1" dirty="0">
                <a:solidFill>
                  <a:srgbClr val="000096"/>
                </a:solidFill>
              </a:rPr>
              <a:t>&lt;Author&gt;</a:t>
            </a:r>
            <a:r>
              <a:rPr lang="en-US" sz="1100" b="1" dirty="0" err="1">
                <a:solidFill>
                  <a:srgbClr val="000000"/>
                </a:solidFill>
              </a:rPr>
              <a:t>Gyorgy</a:t>
            </a:r>
            <a:r>
              <a:rPr lang="en-US" sz="1100" b="1" dirty="0">
                <a:solidFill>
                  <a:srgbClr val="000000"/>
                </a:solidFill>
              </a:rPr>
              <a:t> E. </a:t>
            </a:r>
            <a:r>
              <a:rPr lang="en-US" sz="1100" b="1" dirty="0" err="1">
                <a:solidFill>
                  <a:srgbClr val="000000"/>
                </a:solidFill>
              </a:rPr>
              <a:t>Revesz</a:t>
            </a:r>
            <a:r>
              <a:rPr lang="en-US" sz="1100" b="1" dirty="0">
                <a:solidFill>
                  <a:srgbClr val="000096"/>
                </a:solidFill>
              </a:rPr>
              <a:t>&lt;/Author&gt;</a:t>
            </a:r>
            <a:endParaRPr lang="en-US" sz="1100" b="1" dirty="0">
              <a:solidFill>
                <a:srgbClr val="000000"/>
              </a:solidFill>
            </a:endParaRPr>
          </a:p>
          <a:p>
            <a:r>
              <a:rPr lang="en-US" sz="1100" b="1" dirty="0" smtClean="0">
                <a:solidFill>
                  <a:srgbClr val="000096"/>
                </a:solidFill>
              </a:rPr>
              <a:t>     &lt;/</a:t>
            </a:r>
            <a:r>
              <a:rPr lang="en-US" sz="1100" b="1" dirty="0">
                <a:solidFill>
                  <a:srgbClr val="000096"/>
                </a:solidFill>
              </a:rPr>
              <a:t>Authors&gt;</a:t>
            </a:r>
          </a:p>
          <a:p>
            <a:r>
              <a:rPr lang="en-US" sz="1100" b="1" dirty="0" smtClean="0">
                <a:solidFill>
                  <a:srgbClr val="000096"/>
                </a:solidFill>
              </a:rPr>
              <a:t>     &lt;</a:t>
            </a:r>
            <a:r>
              <a:rPr lang="en-US" sz="1100" b="1" dirty="0">
                <a:solidFill>
                  <a:srgbClr val="000096"/>
                </a:solidFill>
              </a:rPr>
              <a:t>Date&gt;</a:t>
            </a:r>
            <a:r>
              <a:rPr lang="en-US" sz="1100" b="1" dirty="0">
                <a:solidFill>
                  <a:srgbClr val="000000"/>
                </a:solidFill>
              </a:rPr>
              <a:t>2012</a:t>
            </a:r>
            <a:r>
              <a:rPr lang="en-US" sz="1100" b="1" dirty="0">
                <a:solidFill>
                  <a:srgbClr val="000096"/>
                </a:solidFill>
              </a:rPr>
              <a:t>&lt;/Date&gt;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 smtClean="0">
                <a:solidFill>
                  <a:srgbClr val="000000"/>
                </a:solidFill>
              </a:rPr>
              <a:t>     </a:t>
            </a:r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ISBN&gt;</a:t>
            </a:r>
            <a:r>
              <a:rPr lang="en-US" sz="1100" b="1" dirty="0">
                <a:solidFill>
                  <a:srgbClr val="000000"/>
                </a:solidFill>
              </a:rPr>
              <a:t>0-486-66697-2</a:t>
            </a:r>
            <a:r>
              <a:rPr lang="en-US" sz="1100" b="1" dirty="0">
                <a:solidFill>
                  <a:srgbClr val="000096"/>
                </a:solidFill>
              </a:rPr>
              <a:t>&lt;/ISBN&gt;</a:t>
            </a:r>
            <a:r>
              <a:rPr lang="en-US" sz="1100" b="1" dirty="0">
                <a:solidFill>
                  <a:srgbClr val="000000"/>
                </a:solidFill>
              </a:rPr>
              <a:t/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 smtClean="0">
                <a:solidFill>
                  <a:srgbClr val="000000"/>
                </a:solidFill>
              </a:rPr>
              <a:t>     </a:t>
            </a:r>
            <a:r>
              <a:rPr lang="en-US" sz="1100" b="1" dirty="0" smtClean="0">
                <a:solidFill>
                  <a:srgbClr val="000096"/>
                </a:solidFill>
              </a:rPr>
              <a:t>&lt;</a:t>
            </a:r>
            <a:r>
              <a:rPr lang="en-US" sz="1100" b="1" dirty="0">
                <a:solidFill>
                  <a:srgbClr val="000096"/>
                </a:solidFill>
              </a:rPr>
              <a:t>Publisher&gt;</a:t>
            </a:r>
            <a:r>
              <a:rPr lang="en-US" sz="1100" b="1" dirty="0">
                <a:solidFill>
                  <a:srgbClr val="000000"/>
                </a:solidFill>
              </a:rPr>
              <a:t>Dover Publications</a:t>
            </a:r>
            <a:r>
              <a:rPr lang="en-US" sz="1100" b="1" dirty="0">
                <a:solidFill>
                  <a:srgbClr val="000096"/>
                </a:solidFill>
              </a:rPr>
              <a:t>&lt;/Publisher&gt;</a:t>
            </a:r>
            <a:endParaRPr lang="en-US" sz="1100" b="1" dirty="0" smtClean="0">
              <a:solidFill>
                <a:srgbClr val="000096"/>
              </a:solidFill>
            </a:endParaRPr>
          </a:p>
          <a:p>
            <a:r>
              <a:rPr lang="en-US" sz="1100" b="1" dirty="0" smtClean="0">
                <a:solidFill>
                  <a:srgbClr val="000096"/>
                </a:solidFill>
              </a:rPr>
              <a:t>&lt;/Book&gt;</a:t>
            </a:r>
            <a:endParaRPr lang="en-US" sz="1100" b="1" dirty="0"/>
          </a:p>
        </p:txBody>
      </p:sp>
      <p:sp>
        <p:nvSpPr>
          <p:cNvPr id="5" name="Right Brace 4"/>
          <p:cNvSpPr/>
          <p:nvPr/>
        </p:nvSpPr>
        <p:spPr>
          <a:xfrm>
            <a:off x="6105380" y="5050301"/>
            <a:ext cx="422031" cy="15052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1353800" y="1831736"/>
            <a:ext cx="574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928465" y="1845802"/>
            <a:ext cx="0" cy="3945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729984" y="5791200"/>
            <a:ext cx="51984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731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the algorithm?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See how we are working backwards, from the bottom grammar rules up to the starting grammar rule? In the process we are adding structure to the flat (linear) XML – neat!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4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it structure to facilitate processing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7552" y="2854696"/>
            <a:ext cx="4169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96"/>
                </a:solidFill>
              </a:rPr>
              <a:t>&lt;Books&gt;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96"/>
                </a:solidFill>
              </a:rPr>
              <a:t>&lt;/Books&gt;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6675120" y="1633464"/>
            <a:ext cx="41696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&lt;Books&gt;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 err="1">
                <a:solidFill>
                  <a:srgbClr val="000000"/>
                </a:solidFill>
              </a:rPr>
              <a:t>Gyorgy</a:t>
            </a:r>
            <a:r>
              <a:rPr lang="en-US" sz="1100" dirty="0">
                <a:solidFill>
                  <a:srgbClr val="000000"/>
                </a:solidFill>
              </a:rPr>
              <a:t> E. </a:t>
            </a:r>
            <a:r>
              <a:rPr lang="en-US" sz="1100" dirty="0" err="1">
                <a:solidFill>
                  <a:srgbClr val="000000"/>
                </a:solidFill>
              </a:rPr>
              <a:t>Revesz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2012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0-486-66697-2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&lt;/Books&gt;</a:t>
            </a:r>
            <a:endParaRPr lang="en-US" sz="11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965192" y="3928265"/>
            <a:ext cx="1200912" cy="290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969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752600"/>
          </a:xfrm>
        </p:spPr>
        <p:txBody>
          <a:bodyPr/>
          <a:lstStyle/>
          <a:p>
            <a:r>
              <a:rPr lang="en-US" dirty="0" smtClean="0"/>
              <a:t>In bottom-up parsing a collection of symbols are recognized as derived from a symbol. For example, </a:t>
            </a:r>
            <a:r>
              <a:rPr lang="en-US" b="1" dirty="0" smtClean="0"/>
              <a:t>Title, Authors, Date, ISBN, Publisher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derived </a:t>
            </a:r>
            <a:r>
              <a:rPr lang="en-US" dirty="0" smtClean="0"/>
              <a:t>from </a:t>
            </a:r>
            <a:r>
              <a:rPr lang="en-US" b="1" dirty="0" smtClean="0"/>
              <a:t>Book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30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981196" y="4376127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Title, Authors, Date, ISBN, Publisher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i="1" dirty="0"/>
              <a:t>reduced</a:t>
            </a:r>
            <a:r>
              <a:rPr lang="en-US" dirty="0"/>
              <a:t> to </a:t>
            </a:r>
            <a:r>
              <a:rPr lang="en-US" b="1" dirty="0" smtClean="0"/>
              <a:t>Book</a:t>
            </a:r>
            <a:endParaRPr lang="en-US" b="1" dirty="0"/>
          </a:p>
          <a:p>
            <a:r>
              <a:rPr lang="en-US" dirty="0"/>
              <a:t>So the bottom-up parsing process is a </a:t>
            </a:r>
            <a:r>
              <a:rPr lang="en-US" i="1" dirty="0"/>
              <a:t>reduction</a:t>
            </a:r>
            <a:r>
              <a:rPr lang="en-US" dirty="0"/>
              <a:t> process.</a:t>
            </a:r>
          </a:p>
        </p:txBody>
      </p:sp>
      <p:sp>
        <p:nvSpPr>
          <p:cNvPr id="13" name="Oval 12"/>
          <p:cNvSpPr/>
          <p:nvPr/>
        </p:nvSpPr>
        <p:spPr>
          <a:xfrm>
            <a:off x="5132832" y="2950464"/>
            <a:ext cx="512064" cy="50854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72954" y="3085963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Book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3858768" y="3753770"/>
            <a:ext cx="512064" cy="50854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23274" y="3889269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Title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4498848" y="3759866"/>
            <a:ext cx="512064" cy="50854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65818" y="3895365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Authors</a:t>
            </a:r>
            <a:endParaRPr lang="en-US" sz="1000" dirty="0"/>
          </a:p>
        </p:txBody>
      </p:sp>
      <p:sp>
        <p:nvSpPr>
          <p:cNvPr id="19" name="Oval 18"/>
          <p:cNvSpPr/>
          <p:nvPr/>
        </p:nvSpPr>
        <p:spPr>
          <a:xfrm>
            <a:off x="5145024" y="3759866"/>
            <a:ext cx="512064" cy="50854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97338" y="3895365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Date</a:t>
            </a:r>
            <a:endParaRPr lang="en-US" sz="1000" dirty="0"/>
          </a:p>
        </p:txBody>
      </p:sp>
      <p:sp>
        <p:nvSpPr>
          <p:cNvPr id="21" name="Oval 20"/>
          <p:cNvSpPr/>
          <p:nvPr/>
        </p:nvSpPr>
        <p:spPr>
          <a:xfrm>
            <a:off x="5785104" y="3765962"/>
            <a:ext cx="512064" cy="50854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37418" y="3901461"/>
            <a:ext cx="429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ISBN</a:t>
            </a:r>
            <a:endParaRPr lang="en-US" sz="1000" dirty="0"/>
          </a:p>
        </p:txBody>
      </p:sp>
      <p:sp>
        <p:nvSpPr>
          <p:cNvPr id="23" name="Oval 22"/>
          <p:cNvSpPr/>
          <p:nvPr/>
        </p:nvSpPr>
        <p:spPr>
          <a:xfrm>
            <a:off x="6437376" y="3772058"/>
            <a:ext cx="512064" cy="50854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67770" y="3907557"/>
            <a:ext cx="6687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Publisher</a:t>
            </a:r>
            <a:endParaRPr lang="en-US" sz="1000" dirty="0"/>
          </a:p>
        </p:txBody>
      </p:sp>
      <p:cxnSp>
        <p:nvCxnSpPr>
          <p:cNvPr id="26" name="Straight Connector 25"/>
          <p:cNvCxnSpPr>
            <a:stCxn id="13" idx="4"/>
            <a:endCxn id="19" idx="0"/>
          </p:cNvCxnSpPr>
          <p:nvPr/>
        </p:nvCxnSpPr>
        <p:spPr>
          <a:xfrm>
            <a:off x="5388864" y="3459010"/>
            <a:ext cx="12192" cy="3008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3" idx="4"/>
            <a:endCxn id="15" idx="0"/>
          </p:cNvCxnSpPr>
          <p:nvPr/>
        </p:nvCxnSpPr>
        <p:spPr>
          <a:xfrm flipH="1">
            <a:off x="4114800" y="3459010"/>
            <a:ext cx="1274064" cy="294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3" idx="4"/>
            <a:endCxn id="17" idx="0"/>
          </p:cNvCxnSpPr>
          <p:nvPr/>
        </p:nvCxnSpPr>
        <p:spPr>
          <a:xfrm flipH="1">
            <a:off x="4754880" y="3459010"/>
            <a:ext cx="633984" cy="3008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3" idx="4"/>
            <a:endCxn id="21" idx="0"/>
          </p:cNvCxnSpPr>
          <p:nvPr/>
        </p:nvCxnSpPr>
        <p:spPr>
          <a:xfrm>
            <a:off x="5388864" y="3459010"/>
            <a:ext cx="652272" cy="3069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4"/>
            <a:endCxn id="23" idx="0"/>
          </p:cNvCxnSpPr>
          <p:nvPr/>
        </p:nvCxnSpPr>
        <p:spPr>
          <a:xfrm>
            <a:off x="5388864" y="3459010"/>
            <a:ext cx="1304544" cy="313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5829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own bottom up parser!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now have enough knowledge that you can go off and build your own bottom-up parser.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981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implemented a bottom-up 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used XSLT to implement a bottom-up parser.</a:t>
            </a:r>
          </a:p>
          <a:p>
            <a:r>
              <a:rPr lang="en-US" dirty="0" smtClean="0"/>
              <a:t>If you would like to give my implementation a go, here is the XSLT program and a sample flat (linear) input XML document: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www.xfront.com/parsing-techniques/bottom-up-parser/bottom-up-parser-for-Books.xsl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www.xfront.com/parsing-techniques/bottom-up-parser/Books.xml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41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parsing!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Parsing is taking a flat (linear) sequence of items and adding structure so that the result conforms to a grammar.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2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7552" y="2464552"/>
            <a:ext cx="4169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96"/>
                </a:solidFill>
              </a:rPr>
              <a:t>&lt;Books&gt;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96"/>
                </a:solidFill>
              </a:rPr>
              <a:t>&lt;/Books&gt;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6675120" y="1751320"/>
            <a:ext cx="41696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96"/>
                </a:solidFill>
              </a:rPr>
              <a:t>&lt;Books&gt;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Parsing Techniques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Dick Grune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 Ceriel J.H. Jacobs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2007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978-0-387-20248-8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Springer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Graph Theory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Richard J. Trudeau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1993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0-486-67870-9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Dover Publications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Formal Languages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 err="1">
                <a:solidFill>
                  <a:srgbClr val="000000"/>
                </a:solidFill>
              </a:rPr>
              <a:t>Gyorgy</a:t>
            </a:r>
            <a:r>
              <a:rPr lang="en-US" sz="1000" dirty="0">
                <a:solidFill>
                  <a:srgbClr val="000000"/>
                </a:solidFill>
              </a:rPr>
              <a:t> E. </a:t>
            </a:r>
            <a:r>
              <a:rPr lang="en-US" sz="1000" dirty="0" err="1">
                <a:solidFill>
                  <a:srgbClr val="000000"/>
                </a:solidFill>
              </a:rPr>
              <a:t>Revesz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2012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0-486-66697-2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Dover Publications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96"/>
                </a:solidFill>
              </a:rPr>
              <a:t>&lt;/Books&gt;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240801" y="4289429"/>
            <a:ext cx="69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parse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4989575" y="4105810"/>
            <a:ext cx="1200912" cy="290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1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book: “Parsing Techniques”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Parsing is the process of structuring a linear representation in accordance with a given grammar.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“linear representation” may be:</a:t>
            </a:r>
            <a:endParaRPr lang="en-US" dirty="0"/>
          </a:p>
          <a:p>
            <a:pPr lvl="1"/>
            <a:r>
              <a:rPr lang="en-US" dirty="0" smtClean="0"/>
              <a:t>A flat sequence of XML elements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sentence</a:t>
            </a:r>
          </a:p>
          <a:p>
            <a:pPr lvl="1"/>
            <a:r>
              <a:rPr lang="en-US" dirty="0"/>
              <a:t>a computer program</a:t>
            </a:r>
          </a:p>
          <a:p>
            <a:pPr lvl="1"/>
            <a:r>
              <a:rPr lang="en-US" dirty="0"/>
              <a:t>a knitting pattern</a:t>
            </a:r>
          </a:p>
          <a:p>
            <a:pPr lvl="1"/>
            <a:r>
              <a:rPr lang="en-US" dirty="0"/>
              <a:t>a sequence of geological strata</a:t>
            </a:r>
          </a:p>
          <a:p>
            <a:pPr lvl="1"/>
            <a:r>
              <a:rPr lang="en-US" dirty="0"/>
              <a:t>a piece of music</a:t>
            </a:r>
          </a:p>
          <a:p>
            <a:pPr lvl="1"/>
            <a:r>
              <a:rPr lang="en-US" dirty="0"/>
              <a:t>actions of ritual behavior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24839"/>
          </a:xfrm>
        </p:spPr>
        <p:txBody>
          <a:bodyPr/>
          <a:lstStyle/>
          <a:p>
            <a:r>
              <a:rPr lang="en-US" dirty="0" smtClean="0"/>
              <a:t>A grammar is a succinct description of the structure.</a:t>
            </a:r>
          </a:p>
          <a:p>
            <a:r>
              <a:rPr lang="en-US" dirty="0" smtClean="0"/>
              <a:t>Here is a grammar for Books: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04288" y="31936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9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01467" y="3166420"/>
            <a:ext cx="17634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18868" y="1388669"/>
            <a:ext cx="1927796" cy="107721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6400"/>
                </a:solidFill>
              </a:rPr>
              <a:t>Books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Book+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Book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Title Authors Date ISBN Publisher</a:t>
            </a:r>
          </a:p>
          <a:p>
            <a:r>
              <a:rPr lang="en-US" sz="800" dirty="0">
                <a:solidFill>
                  <a:srgbClr val="006400"/>
                </a:solidFill>
              </a:rPr>
              <a:t>Authors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800" dirty="0">
                <a:solidFill>
                  <a:srgbClr val="006400"/>
                </a:solidFill>
              </a:rPr>
              <a:t>Author+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Title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Author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Date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ISBN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endParaRPr lang="en-US" sz="800" dirty="0">
              <a:solidFill>
                <a:srgbClr val="000000"/>
              </a:solidFill>
            </a:endParaRPr>
          </a:p>
          <a:p>
            <a:r>
              <a:rPr lang="en-US" sz="800" dirty="0">
                <a:solidFill>
                  <a:srgbClr val="006400"/>
                </a:solidFill>
              </a:rPr>
              <a:t>Publisher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endParaRPr lang="en-US" sz="800" dirty="0"/>
          </a:p>
        </p:txBody>
      </p:sp>
      <p:sp>
        <p:nvSpPr>
          <p:cNvPr id="13" name="Rectangle 12"/>
          <p:cNvSpPr/>
          <p:nvPr/>
        </p:nvSpPr>
        <p:spPr>
          <a:xfrm>
            <a:off x="1978948" y="2415945"/>
            <a:ext cx="2316480" cy="23083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96"/>
                </a:solidFill>
              </a:rPr>
              <a:t>&lt;Books&gt;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Parsing Techniques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Dick Grune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 Ceriel J.H. Jacobs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2007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978-0-387-20248-8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Springer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Graph Theory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Richard J. Trudeau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1993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0-486-67870-9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Formal Languages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 err="1">
                <a:solidFill>
                  <a:srgbClr val="000000"/>
                </a:solidFill>
              </a:rPr>
              <a:t>Gyorgy</a:t>
            </a:r>
            <a:r>
              <a:rPr lang="en-US" sz="800" dirty="0">
                <a:solidFill>
                  <a:srgbClr val="000000"/>
                </a:solidFill>
              </a:rPr>
              <a:t> E. </a:t>
            </a:r>
            <a:r>
              <a:rPr lang="en-US" sz="800" dirty="0" err="1">
                <a:solidFill>
                  <a:srgbClr val="000000"/>
                </a:solidFill>
              </a:rPr>
              <a:t>Revesz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2012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0-486-66697-2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96"/>
                </a:solidFill>
              </a:rPr>
              <a:t>&lt;/Books&gt;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4842971" y="106820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2372" y="2050285"/>
            <a:ext cx="2204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representation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544136" y="2946136"/>
            <a:ext cx="2456688" cy="37856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96"/>
                </a:solidFill>
              </a:rPr>
              <a:t>&lt;Books&gt;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Parsing Techniques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Dick Grune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 Ceriel J.H. Jacobs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&lt;/Authors&gt;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2007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978-0-387-20248-8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Springer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&lt;/Book&gt;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Graph Theory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Richard J. Trudeau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&lt;/Authors&gt;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1993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0-486-67870-9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&lt;/Book&gt;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Formal Languages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 err="1">
                <a:solidFill>
                  <a:srgbClr val="000000"/>
                </a:solidFill>
              </a:rPr>
              <a:t>Gyorgy</a:t>
            </a:r>
            <a:r>
              <a:rPr lang="en-US" sz="800" dirty="0">
                <a:solidFill>
                  <a:srgbClr val="000000"/>
                </a:solidFill>
              </a:rPr>
              <a:t> E. </a:t>
            </a:r>
            <a:r>
              <a:rPr lang="en-US" sz="800" dirty="0" err="1">
                <a:solidFill>
                  <a:srgbClr val="000000"/>
                </a:solidFill>
              </a:rPr>
              <a:t>Revesz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&lt;/Authors&gt;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2012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0-486-66697-2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&lt;/Book&gt;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96"/>
                </a:solidFill>
              </a:rPr>
              <a:t>&lt;/Books&gt;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7470984" y="2607315"/>
            <a:ext cx="2621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Structured representation</a:t>
            </a:r>
            <a:endParaRPr lang="en-US" dirty="0"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>
            <a:off x="4413504" y="3377184"/>
            <a:ext cx="505364" cy="195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791200" y="2546355"/>
            <a:ext cx="219456" cy="559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918971" y="3948206"/>
            <a:ext cx="0" cy="888935"/>
          </a:xfrm>
          <a:prstGeom prst="line">
            <a:avLst/>
          </a:prstGeom>
          <a:ln w="152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5849620" y="4653596"/>
            <a:ext cx="1552013" cy="2795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01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Techniques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the last 50 years many parsing techniques have been created.</a:t>
            </a:r>
          </a:p>
          <a:p>
            <a:r>
              <a:rPr lang="en-US" dirty="0" smtClean="0"/>
              <a:t>Some parsing </a:t>
            </a:r>
            <a:r>
              <a:rPr lang="en-US" dirty="0"/>
              <a:t>techniques </a:t>
            </a:r>
            <a:r>
              <a:rPr lang="en-US" dirty="0" smtClean="0"/>
              <a:t>work from the starting grammar rule to the bottom. These are called top-down parsing techniques.</a:t>
            </a:r>
          </a:p>
          <a:p>
            <a:r>
              <a:rPr lang="en-US" dirty="0" smtClean="0"/>
              <a:t>Other parsing </a:t>
            </a:r>
            <a:r>
              <a:rPr lang="en-US" dirty="0"/>
              <a:t>techniques </a:t>
            </a:r>
            <a:r>
              <a:rPr lang="en-US" dirty="0" smtClean="0"/>
              <a:t>work from the bottom grammar rules to the </a:t>
            </a:r>
            <a:r>
              <a:rPr lang="en-US" dirty="0"/>
              <a:t>starting grammar </a:t>
            </a:r>
            <a:r>
              <a:rPr lang="en-US" dirty="0" smtClean="0"/>
              <a:t>rule. </a:t>
            </a:r>
            <a:r>
              <a:rPr lang="en-US" dirty="0"/>
              <a:t>These are called </a:t>
            </a:r>
            <a:r>
              <a:rPr lang="en-US" dirty="0" smtClean="0"/>
              <a:t>bottom-up </a:t>
            </a:r>
            <a:r>
              <a:rPr lang="en-US" dirty="0"/>
              <a:t>parsing </a:t>
            </a:r>
            <a:r>
              <a:rPr lang="en-US" dirty="0" smtClean="0"/>
              <a:t>techniques.</a:t>
            </a:r>
          </a:p>
          <a:p>
            <a:r>
              <a:rPr lang="en-US" dirty="0" smtClean="0"/>
              <a:t>The following slides show how to apply a powerful bottom-up parsing technique to the Books example.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7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7373</TotalTime>
  <Words>971</Words>
  <Application>Microsoft Office PowerPoint</Application>
  <PresentationFormat>Widescreen</PresentationFormat>
  <Paragraphs>276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Verdana</vt:lpstr>
      <vt:lpstr>Office Theme</vt:lpstr>
      <vt:lpstr>Parsing for XML Developers</vt:lpstr>
      <vt:lpstr>Flat XML Document</vt:lpstr>
      <vt:lpstr>Give it structure to facilitate processing</vt:lpstr>
      <vt:lpstr>That’s parsing!</vt:lpstr>
      <vt:lpstr>Parsing</vt:lpstr>
      <vt:lpstr>From the book: “Parsing Techniques”</vt:lpstr>
      <vt:lpstr>Grammar</vt:lpstr>
      <vt:lpstr>Parsing</vt:lpstr>
      <vt:lpstr>Parsing Techniques</vt:lpstr>
      <vt:lpstr>What does “powerful” mean?</vt:lpstr>
      <vt:lpstr>Suppose we were to structure the XML from scratch. We might follow these steps:</vt:lpstr>
      <vt:lpstr>Follow these steps (cont.):</vt:lpstr>
      <vt:lpstr>Follow these steps (cont.):</vt:lpstr>
      <vt:lpstr>Last step: add the last Book’s Publisher</vt:lpstr>
      <vt:lpstr>Alternate view of the steps (a tree view)</vt:lpstr>
      <vt:lpstr>Alternate view (cont.)</vt:lpstr>
      <vt:lpstr>Alternate view (cont.)</vt:lpstr>
      <vt:lpstr>Last step: add the last Book’s Publisher</vt:lpstr>
      <vt:lpstr>Terminology: Production Step</vt:lpstr>
      <vt:lpstr>Top down</vt:lpstr>
      <vt:lpstr>Bottom-up parsing</vt:lpstr>
      <vt:lpstr>Let’s begin …</vt:lpstr>
      <vt:lpstr>Next</vt:lpstr>
      <vt:lpstr>Next</vt:lpstr>
      <vt:lpstr>Next</vt:lpstr>
      <vt:lpstr>Next</vt:lpstr>
      <vt:lpstr>Next</vt:lpstr>
      <vt:lpstr>Next</vt:lpstr>
      <vt:lpstr>See the algorithm?</vt:lpstr>
      <vt:lpstr>Terminology: Reduction</vt:lpstr>
      <vt:lpstr>Build your own bottom up parser!</vt:lpstr>
      <vt:lpstr>I implemented a bottom-up parser</vt:lpstr>
    </vt:vector>
  </TitlesOfParts>
  <Company>The MITRE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Parsing for XML Developers</dc:title>
  <dc:creator>Costello, Roger L.</dc:creator>
  <cp:keywords>Parsing, Bottom-up parsing, XML, XSLT, top-down parsing</cp:keywords>
  <cp:lastModifiedBy>Costello, Roger L.</cp:lastModifiedBy>
  <cp:revision>66</cp:revision>
  <dcterms:created xsi:type="dcterms:W3CDTF">2014-09-11T20:04:00Z</dcterms:created>
  <dcterms:modified xsi:type="dcterms:W3CDTF">2014-09-28T21:29:20Z</dcterms:modified>
</cp:coreProperties>
</file>