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46" d="100"/>
          <a:sy n="46" d="100"/>
        </p:scale>
        <p:origin x="-120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6671F0-B14E-4461-A2EE-CDD67C49CB5F}" type="datetimeFigureOut">
              <a:rPr lang="en-US" smtClean="0"/>
              <a:t>1/28/2010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FCF84E-218E-40CD-9479-48DE7F8AB3B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6671F0-B14E-4461-A2EE-CDD67C49CB5F}" type="datetimeFigureOut">
              <a:rPr lang="en-US" smtClean="0"/>
              <a:t>1/28/2010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FCF84E-218E-40CD-9479-48DE7F8AB3B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6671F0-B14E-4461-A2EE-CDD67C49CB5F}" type="datetimeFigureOut">
              <a:rPr lang="en-US" smtClean="0"/>
              <a:t>1/28/2010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FCF84E-218E-40CD-9479-48DE7F8AB3B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6671F0-B14E-4461-A2EE-CDD67C49CB5F}" type="datetimeFigureOut">
              <a:rPr lang="en-US" smtClean="0"/>
              <a:t>1/28/2010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FCF84E-218E-40CD-9479-48DE7F8AB3B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6671F0-B14E-4461-A2EE-CDD67C49CB5F}" type="datetimeFigureOut">
              <a:rPr lang="en-US" smtClean="0"/>
              <a:t>1/28/2010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FCF84E-218E-40CD-9479-48DE7F8AB3B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6671F0-B14E-4461-A2EE-CDD67C49CB5F}" type="datetimeFigureOut">
              <a:rPr lang="en-US" smtClean="0"/>
              <a:t>1/28/2010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FCF84E-218E-40CD-9479-48DE7F8AB3B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6671F0-B14E-4461-A2EE-CDD67C49CB5F}" type="datetimeFigureOut">
              <a:rPr lang="en-US" smtClean="0"/>
              <a:t>1/28/2010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FCF84E-218E-40CD-9479-48DE7F8AB3B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6671F0-B14E-4461-A2EE-CDD67C49CB5F}" type="datetimeFigureOut">
              <a:rPr lang="en-US" smtClean="0"/>
              <a:t>1/28/2010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FCF84E-218E-40CD-9479-48DE7F8AB3B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6671F0-B14E-4461-A2EE-CDD67C49CB5F}" type="datetimeFigureOut">
              <a:rPr lang="en-US" smtClean="0"/>
              <a:t>1/28/2010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FCF84E-218E-40CD-9479-48DE7F8AB3B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6671F0-B14E-4461-A2EE-CDD67C49CB5F}" type="datetimeFigureOut">
              <a:rPr lang="en-US" smtClean="0"/>
              <a:t>1/28/2010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FCF84E-218E-40CD-9479-48DE7F8AB3B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6671F0-B14E-4461-A2EE-CDD67C49CB5F}" type="datetimeFigureOut">
              <a:rPr lang="en-US" smtClean="0"/>
              <a:t>1/28/2010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FCF84E-218E-40CD-9479-48DE7F8AB3B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16671F0-B14E-4461-A2EE-CDD67C49CB5F}" type="datetimeFigureOut">
              <a:rPr lang="en-US" smtClean="0"/>
              <a:t>1/28/2010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CFCF84E-218E-40CD-9479-48DE7F8AB3BD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Is the cost of the 4</a:t>
            </a:r>
            <a:r>
              <a:rPr lang="en-US" baseline="30000" dirty="0" smtClean="0"/>
              <a:t>th</a:t>
            </a:r>
            <a:r>
              <a:rPr lang="en-US" dirty="0" smtClean="0"/>
              <a:t> juicer less than the cost of its following juicers?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Incorrect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381000" y="2133600"/>
            <a:ext cx="8422114" cy="400110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r>
              <a:rPr lang="en-US" sz="2000" dirty="0" smtClean="0"/>
              <a:t>//juicer[4]/number(cost ) &lt; //juicer[4]/following-sibling::juicer/</a:t>
            </a:r>
            <a:r>
              <a:rPr lang="en-US" sz="2000" dirty="0" smtClean="0"/>
              <a:t>number(cost )</a:t>
            </a:r>
            <a:endParaRPr lang="en-US" sz="2000" dirty="0"/>
          </a:p>
        </p:txBody>
      </p:sp>
      <p:sp>
        <p:nvSpPr>
          <p:cNvPr id="5" name="TextBox 4"/>
          <p:cNvSpPr txBox="1"/>
          <p:nvPr/>
        </p:nvSpPr>
        <p:spPr>
          <a:xfrm>
            <a:off x="1066800" y="3188732"/>
            <a:ext cx="4722768" cy="1569660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r>
              <a:rPr lang="en-US" sz="2400" dirty="0" smtClean="0"/>
              <a:t>82.00  &lt;  (234.00, 639.99)</a:t>
            </a:r>
          </a:p>
          <a:p>
            <a:r>
              <a:rPr lang="en-US" sz="2400" dirty="0" smtClean="0"/>
              <a:t>(82.00  &lt; 234.00) or (82.00 &lt; 639.99)</a:t>
            </a:r>
          </a:p>
          <a:p>
            <a:r>
              <a:rPr lang="en-US" sz="2400" dirty="0" smtClean="0"/>
              <a:t>T  or  T</a:t>
            </a:r>
          </a:p>
          <a:p>
            <a:r>
              <a:rPr lang="en-US" sz="2400" dirty="0"/>
              <a:t>T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1066800" y="2819400"/>
            <a:ext cx="449488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The XPath gives the right answer for this data: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1066800" y="5212140"/>
            <a:ext cx="4567276" cy="1569660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r>
              <a:rPr lang="en-US" sz="2400" dirty="0" smtClean="0"/>
              <a:t>82.00  &lt;  (72.00, 639.99)</a:t>
            </a:r>
          </a:p>
          <a:p>
            <a:r>
              <a:rPr lang="en-US" sz="2400" dirty="0" smtClean="0"/>
              <a:t>(82.00  &lt; 72.00) or (82.00 &lt; 639.99)</a:t>
            </a:r>
          </a:p>
          <a:p>
            <a:r>
              <a:rPr lang="en-US" sz="2400" dirty="0" smtClean="0"/>
              <a:t>F  or  T</a:t>
            </a:r>
          </a:p>
          <a:p>
            <a:r>
              <a:rPr lang="en-US" sz="2400" dirty="0"/>
              <a:t>T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1066800" y="4842808"/>
            <a:ext cx="420525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But it gives the wrong answer for this data: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1"/>
          <p:cNvSpPr txBox="1">
            <a:spLocks/>
          </p:cNvSpPr>
          <p:nvPr/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4400" dirty="0">
                <a:latin typeface="+mj-lt"/>
                <a:ea typeface="+mj-ea"/>
                <a:cs typeface="+mj-cs"/>
              </a:rPr>
              <a:t>C</a:t>
            </a:r>
            <a:r>
              <a:rPr kumimoji="0" lang="en-US" sz="44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orrect</a:t>
            </a:r>
            <a:endParaRPr kumimoji="0" lang="en-US" sz="44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228600" y="2133600"/>
            <a:ext cx="8777980" cy="400110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r>
              <a:rPr lang="en-US" sz="2000" dirty="0" smtClean="0"/>
              <a:t>not(//juicer[4]/number(cost ) &gt;= //juicer[4]/following-sibling::juicer/</a:t>
            </a:r>
            <a:r>
              <a:rPr lang="en-US" sz="2000" dirty="0" smtClean="0"/>
              <a:t>number(cost ))</a:t>
            </a:r>
            <a:endParaRPr lang="en-US" sz="2000" dirty="0"/>
          </a:p>
        </p:txBody>
      </p:sp>
      <p:sp>
        <p:nvSpPr>
          <p:cNvPr id="5" name="TextBox 4"/>
          <p:cNvSpPr txBox="1"/>
          <p:nvPr/>
        </p:nvSpPr>
        <p:spPr>
          <a:xfrm>
            <a:off x="1066800" y="3188732"/>
            <a:ext cx="5642891" cy="1569660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r>
              <a:rPr lang="en-US" sz="2400" dirty="0"/>
              <a:t>n</a:t>
            </a:r>
            <a:r>
              <a:rPr lang="en-US" sz="2400" dirty="0" smtClean="0"/>
              <a:t>ot(82.00  &gt;=  (234.00, 639.99))</a:t>
            </a:r>
          </a:p>
          <a:p>
            <a:r>
              <a:rPr lang="en-US" sz="2400" dirty="0"/>
              <a:t>n</a:t>
            </a:r>
            <a:r>
              <a:rPr lang="en-US" sz="2400" dirty="0" smtClean="0"/>
              <a:t>ot((82.00  &gt;= 234.00) or (82.00 &gt;= 639.99))</a:t>
            </a:r>
          </a:p>
          <a:p>
            <a:r>
              <a:rPr lang="en-US" sz="2400" dirty="0" smtClean="0"/>
              <a:t>not(F or F)</a:t>
            </a:r>
          </a:p>
          <a:p>
            <a:r>
              <a:rPr lang="en-US" sz="2400" dirty="0"/>
              <a:t>T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1066800" y="2819400"/>
            <a:ext cx="449488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The XPath gives the right answer for this data: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1066800" y="5212140"/>
            <a:ext cx="5487400" cy="1569660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r>
              <a:rPr lang="en-US" sz="2400" dirty="0" smtClean="0"/>
              <a:t>not(82.00  &gt;=  (72.00, 639.99))</a:t>
            </a:r>
          </a:p>
          <a:p>
            <a:r>
              <a:rPr lang="en-US" sz="2400" dirty="0" smtClean="0"/>
              <a:t>not((82.00  &gt;= 72.00) or (82.00 &gt;= 639.99))</a:t>
            </a:r>
          </a:p>
          <a:p>
            <a:r>
              <a:rPr lang="en-US" sz="2400" dirty="0" smtClean="0"/>
              <a:t>not(T or F)</a:t>
            </a:r>
          </a:p>
          <a:p>
            <a:r>
              <a:rPr lang="en-US" sz="2400" dirty="0"/>
              <a:t>F</a:t>
            </a:r>
            <a:endParaRPr lang="en-US" sz="2400" dirty="0"/>
          </a:p>
        </p:txBody>
      </p:sp>
      <p:sp>
        <p:nvSpPr>
          <p:cNvPr id="8" name="TextBox 7"/>
          <p:cNvSpPr txBox="1"/>
          <p:nvPr/>
        </p:nvSpPr>
        <p:spPr>
          <a:xfrm>
            <a:off x="1066800" y="4842808"/>
            <a:ext cx="410266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And it gives the right answer for this data: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Guideline for using general comparison operators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r>
              <a:rPr lang="en-US" dirty="0" smtClean="0"/>
              <a:t>If you want to do general comparison of sequences, don’t do this:</a:t>
            </a:r>
            <a:br>
              <a:rPr lang="en-US" dirty="0" smtClean="0"/>
            </a:br>
            <a:r>
              <a:rPr lang="en-US" dirty="0" smtClean="0"/>
              <a:t>	A </a:t>
            </a:r>
            <a:r>
              <a:rPr lang="en-US" i="1" dirty="0" smtClean="0"/>
              <a:t>positive-operator</a:t>
            </a:r>
            <a:r>
              <a:rPr lang="en-US" dirty="0" smtClean="0"/>
              <a:t> B</a:t>
            </a:r>
          </a:p>
          <a:p>
            <a:r>
              <a:rPr lang="en-US" dirty="0" smtClean="0"/>
              <a:t>Instead, do this:</a:t>
            </a:r>
            <a:br>
              <a:rPr lang="en-US" dirty="0" smtClean="0"/>
            </a:br>
            <a:r>
              <a:rPr lang="en-US" dirty="0" smtClean="0"/>
              <a:t>	not (A </a:t>
            </a:r>
            <a:r>
              <a:rPr lang="en-US" i="1" dirty="0" smtClean="0"/>
              <a:t>negative-operator</a:t>
            </a:r>
            <a:r>
              <a:rPr lang="en-US" dirty="0" smtClean="0"/>
              <a:t> B)</a:t>
            </a:r>
          </a:p>
          <a:p>
            <a:r>
              <a:rPr lang="en-US" dirty="0" smtClean="0"/>
              <a:t>Example, don’t do this:</a:t>
            </a:r>
            <a:br>
              <a:rPr lang="en-US" dirty="0" smtClean="0"/>
            </a:br>
            <a:r>
              <a:rPr lang="en-US" dirty="0" smtClean="0"/>
              <a:t>	A &lt; B</a:t>
            </a:r>
            <a:br>
              <a:rPr lang="en-US" dirty="0" smtClean="0"/>
            </a:br>
            <a:r>
              <a:rPr lang="en-US" dirty="0" smtClean="0"/>
              <a:t>Instead, do this:</a:t>
            </a:r>
            <a:br>
              <a:rPr lang="en-US" dirty="0" smtClean="0"/>
            </a:br>
            <a:r>
              <a:rPr lang="en-US" dirty="0" smtClean="0"/>
              <a:t>	not(A &gt;= B)</a:t>
            </a:r>
          </a:p>
          <a:p>
            <a:r>
              <a:rPr lang="en-US" dirty="0" smtClean="0"/>
              <a:t>Example, don’t do this:</a:t>
            </a:r>
            <a:br>
              <a:rPr lang="en-US" dirty="0" smtClean="0"/>
            </a:br>
            <a:r>
              <a:rPr lang="en-US" dirty="0" smtClean="0"/>
              <a:t>	A = B</a:t>
            </a:r>
            <a:br>
              <a:rPr lang="en-US" dirty="0" smtClean="0"/>
            </a:br>
            <a:r>
              <a:rPr lang="en-US" dirty="0" smtClean="0"/>
              <a:t>Instead, do this:</a:t>
            </a:r>
            <a:br>
              <a:rPr lang="en-US" dirty="0" smtClean="0"/>
            </a:br>
            <a:r>
              <a:rPr lang="en-US" dirty="0" smtClean="0"/>
              <a:t>	not(A != B)</a:t>
            </a:r>
          </a:p>
          <a:p>
            <a:r>
              <a:rPr lang="en-US" dirty="0" smtClean="0"/>
              <a:t>Example, don’t do this:</a:t>
            </a:r>
            <a:br>
              <a:rPr lang="en-US" dirty="0" smtClean="0"/>
            </a:br>
            <a:r>
              <a:rPr lang="en-US" dirty="0" smtClean="0"/>
              <a:t>	A &gt;= B</a:t>
            </a:r>
            <a:br>
              <a:rPr lang="en-US" dirty="0" smtClean="0"/>
            </a:br>
            <a:r>
              <a:rPr lang="en-US" dirty="0" smtClean="0"/>
              <a:t>Instead, do this:</a:t>
            </a:r>
            <a:br>
              <a:rPr lang="en-US" dirty="0" smtClean="0"/>
            </a:br>
            <a:r>
              <a:rPr lang="en-US" dirty="0" smtClean="0"/>
              <a:t>	not(A &lt; B)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5562600" y="3276600"/>
            <a:ext cx="327647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Where A and/or B are sequences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Is 10 less than all the values in this sequence: (20, 30)?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1143001" y="1524000"/>
            <a:ext cx="7010400" cy="526297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The overwhelming temptation is to write this XPath:</a:t>
            </a:r>
          </a:p>
          <a:p>
            <a:r>
              <a:rPr lang="en-US" sz="2400" dirty="0" smtClean="0"/>
              <a:t>	10 &lt; (20, 30)</a:t>
            </a:r>
          </a:p>
          <a:p>
            <a:r>
              <a:rPr lang="en-US" sz="2400" dirty="0" smtClean="0"/>
              <a:t>The XPath works for this particular set of data, but change the data and it fails:</a:t>
            </a:r>
          </a:p>
          <a:p>
            <a:r>
              <a:rPr lang="en-US" sz="2400" dirty="0"/>
              <a:t>	</a:t>
            </a:r>
            <a:r>
              <a:rPr lang="en-US" sz="2400" dirty="0" smtClean="0"/>
              <a:t>10 &lt; (5, 30)</a:t>
            </a:r>
            <a:br>
              <a:rPr lang="en-US" sz="2400" dirty="0" smtClean="0"/>
            </a:br>
            <a:r>
              <a:rPr lang="en-US" sz="2400" dirty="0" smtClean="0"/>
              <a:t>Let’s see why:</a:t>
            </a:r>
            <a:br>
              <a:rPr lang="en-US" sz="2400" dirty="0" smtClean="0"/>
            </a:br>
            <a:r>
              <a:rPr lang="en-US" sz="2400" dirty="0" smtClean="0"/>
              <a:t>	(10 &lt; 5) or (10 &lt; 30)</a:t>
            </a:r>
          </a:p>
          <a:p>
            <a:r>
              <a:rPr lang="en-US" sz="2400" dirty="0"/>
              <a:t>	</a:t>
            </a:r>
            <a:r>
              <a:rPr lang="en-US" sz="2400" dirty="0" smtClean="0"/>
              <a:t>F or T</a:t>
            </a:r>
          </a:p>
          <a:p>
            <a:r>
              <a:rPr lang="en-US" sz="2400" dirty="0"/>
              <a:t>	</a:t>
            </a:r>
            <a:r>
              <a:rPr lang="en-US" sz="2400" dirty="0" smtClean="0"/>
              <a:t>T</a:t>
            </a:r>
          </a:p>
          <a:p>
            <a:r>
              <a:rPr lang="en-US" sz="2400" dirty="0" smtClean="0"/>
              <a:t>Instead, use this XPath:</a:t>
            </a:r>
          </a:p>
          <a:p>
            <a:r>
              <a:rPr lang="en-US" sz="2400" dirty="0"/>
              <a:t>	</a:t>
            </a:r>
            <a:r>
              <a:rPr lang="en-US" sz="2400" dirty="0" smtClean="0"/>
              <a:t>not(10 &gt;= (5, 30))</a:t>
            </a:r>
          </a:p>
          <a:p>
            <a:r>
              <a:rPr lang="en-US" sz="2400" dirty="0"/>
              <a:t>	</a:t>
            </a:r>
            <a:r>
              <a:rPr lang="en-US" sz="2400" dirty="0" smtClean="0"/>
              <a:t>not((10 &gt;= 5) or (10 &gt;= 30))</a:t>
            </a:r>
          </a:p>
          <a:p>
            <a:r>
              <a:rPr lang="en-US" sz="2400" dirty="0"/>
              <a:t>	</a:t>
            </a:r>
            <a:r>
              <a:rPr lang="en-US" sz="2400" dirty="0" smtClean="0"/>
              <a:t>not(F or T)</a:t>
            </a:r>
          </a:p>
          <a:p>
            <a:r>
              <a:rPr lang="en-US" sz="2400" dirty="0"/>
              <a:t>	</a:t>
            </a:r>
            <a:r>
              <a:rPr lang="en-US" sz="2400" dirty="0" smtClean="0"/>
              <a:t>F</a:t>
            </a:r>
            <a:endParaRPr lang="en-US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1"/>
          <p:cNvSpPr txBox="1">
            <a:spLocks/>
          </p:cNvSpPr>
          <p:nvPr/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>
            <a:normAutofit fontScale="90000" lnSpcReduction="20000"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Is 10 equal to all the values in this sequence: (10, 10)?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1143001" y="1524000"/>
            <a:ext cx="7010400" cy="526297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The overwhelming temptation is to write this XPath:</a:t>
            </a:r>
          </a:p>
          <a:p>
            <a:r>
              <a:rPr lang="en-US" sz="2400" dirty="0" smtClean="0"/>
              <a:t>	10 = (10, 10)</a:t>
            </a:r>
          </a:p>
          <a:p>
            <a:r>
              <a:rPr lang="en-US" sz="2400" dirty="0" smtClean="0"/>
              <a:t>The XPath works for this particular set of data, but change the data and it fails:</a:t>
            </a:r>
          </a:p>
          <a:p>
            <a:r>
              <a:rPr lang="en-US" sz="2400" dirty="0"/>
              <a:t>	</a:t>
            </a:r>
            <a:r>
              <a:rPr lang="en-US" sz="2400" dirty="0" smtClean="0"/>
              <a:t>10 = (5, 10)</a:t>
            </a:r>
            <a:br>
              <a:rPr lang="en-US" sz="2400" dirty="0" smtClean="0"/>
            </a:br>
            <a:r>
              <a:rPr lang="en-US" sz="2400" dirty="0" smtClean="0"/>
              <a:t>Let’s see why:</a:t>
            </a:r>
            <a:br>
              <a:rPr lang="en-US" sz="2400" dirty="0" smtClean="0"/>
            </a:br>
            <a:r>
              <a:rPr lang="en-US" sz="2400" dirty="0" smtClean="0"/>
              <a:t>	(10 = 5) or (10 = 10)</a:t>
            </a:r>
          </a:p>
          <a:p>
            <a:r>
              <a:rPr lang="en-US" sz="2400" dirty="0"/>
              <a:t>	</a:t>
            </a:r>
            <a:r>
              <a:rPr lang="en-US" sz="2400" dirty="0" smtClean="0"/>
              <a:t>F or T</a:t>
            </a:r>
          </a:p>
          <a:p>
            <a:r>
              <a:rPr lang="en-US" sz="2400" dirty="0"/>
              <a:t>	</a:t>
            </a:r>
            <a:r>
              <a:rPr lang="en-US" sz="2400" dirty="0" smtClean="0"/>
              <a:t>T</a:t>
            </a:r>
          </a:p>
          <a:p>
            <a:r>
              <a:rPr lang="en-US" sz="2400" dirty="0" smtClean="0"/>
              <a:t>Instead, use this XPath:</a:t>
            </a:r>
          </a:p>
          <a:p>
            <a:r>
              <a:rPr lang="en-US" sz="2400" dirty="0"/>
              <a:t>	</a:t>
            </a:r>
            <a:r>
              <a:rPr lang="en-US" sz="2400" dirty="0" smtClean="0"/>
              <a:t>not(10 != (5, 10))</a:t>
            </a:r>
          </a:p>
          <a:p>
            <a:r>
              <a:rPr lang="en-US" sz="2400" dirty="0"/>
              <a:t>	</a:t>
            </a:r>
            <a:r>
              <a:rPr lang="en-US" sz="2400" dirty="0" smtClean="0"/>
              <a:t>not((10 != 5) or (10 != 10))</a:t>
            </a:r>
          </a:p>
          <a:p>
            <a:r>
              <a:rPr lang="en-US" sz="2400" dirty="0"/>
              <a:t>	</a:t>
            </a:r>
            <a:r>
              <a:rPr lang="en-US" sz="2400" dirty="0" smtClean="0"/>
              <a:t>not(T or F)</a:t>
            </a:r>
          </a:p>
          <a:p>
            <a:r>
              <a:rPr lang="en-US" sz="2400" dirty="0"/>
              <a:t>	</a:t>
            </a:r>
            <a:r>
              <a:rPr lang="en-US" sz="2400" dirty="0" smtClean="0"/>
              <a:t>F</a:t>
            </a:r>
            <a:endParaRPr lang="en-US" sz="24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44</TotalTime>
  <Words>253</Words>
  <Application>Microsoft Office PowerPoint</Application>
  <PresentationFormat>On-screen Show (4:3)</PresentationFormat>
  <Paragraphs>56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Office Theme</vt:lpstr>
      <vt:lpstr>Is the cost of the 4th juicer less than the cost of its following juicers?</vt:lpstr>
      <vt:lpstr>Incorrect</vt:lpstr>
      <vt:lpstr>Slide 3</vt:lpstr>
      <vt:lpstr>Guideline for using general comparison operators</vt:lpstr>
      <vt:lpstr>Is 10 less than all the values in this sequence: (20, 30)?</vt:lpstr>
      <vt:lpstr>Slide 6</vt:lpstr>
    </vt:vector>
  </TitlesOfParts>
  <Company>Your Company Name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Is the cost of the 4th juicer less than the cost of its following juicers?</dc:title>
  <dc:creator>Your User Name</dc:creator>
  <cp:lastModifiedBy>Your User Name</cp:lastModifiedBy>
  <cp:revision>9</cp:revision>
  <dcterms:created xsi:type="dcterms:W3CDTF">2010-01-28T07:42:23Z</dcterms:created>
  <dcterms:modified xsi:type="dcterms:W3CDTF">2010-01-28T08:27:15Z</dcterms:modified>
</cp:coreProperties>
</file>

<file path=docProps/thumbnail.jpeg>
</file>